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06" r:id="rId2"/>
  </p:sldMasterIdLst>
  <p:notesMasterIdLst>
    <p:notesMasterId r:id="rId52"/>
  </p:notesMasterIdLst>
  <p:sldIdLst>
    <p:sldId id="308" r:id="rId3"/>
    <p:sldId id="364" r:id="rId4"/>
    <p:sldId id="333" r:id="rId5"/>
    <p:sldId id="348" r:id="rId6"/>
    <p:sldId id="345" r:id="rId7"/>
    <p:sldId id="349" r:id="rId8"/>
    <p:sldId id="334" r:id="rId9"/>
    <p:sldId id="352" r:id="rId10"/>
    <p:sldId id="331" r:id="rId11"/>
    <p:sldId id="346" r:id="rId12"/>
    <p:sldId id="353" r:id="rId13"/>
    <p:sldId id="293" r:id="rId14"/>
    <p:sldId id="350" r:id="rId15"/>
    <p:sldId id="297" r:id="rId16"/>
    <p:sldId id="301" r:id="rId17"/>
    <p:sldId id="360" r:id="rId18"/>
    <p:sldId id="372" r:id="rId19"/>
    <p:sldId id="362" r:id="rId20"/>
    <p:sldId id="363" r:id="rId21"/>
    <p:sldId id="355" r:id="rId22"/>
    <p:sldId id="340" r:id="rId23"/>
    <p:sldId id="298" r:id="rId24"/>
    <p:sldId id="341" r:id="rId25"/>
    <p:sldId id="339" r:id="rId26"/>
    <p:sldId id="354" r:id="rId27"/>
    <p:sldId id="342" r:id="rId28"/>
    <p:sldId id="343" r:id="rId29"/>
    <p:sldId id="356" r:id="rId30"/>
    <p:sldId id="317" r:id="rId31"/>
    <p:sldId id="325" r:id="rId32"/>
    <p:sldId id="304" r:id="rId33"/>
    <p:sldId id="312" r:id="rId34"/>
    <p:sldId id="313" r:id="rId35"/>
    <p:sldId id="314" r:id="rId36"/>
    <p:sldId id="315" r:id="rId37"/>
    <p:sldId id="281" r:id="rId38"/>
    <p:sldId id="321" r:id="rId39"/>
    <p:sldId id="365" r:id="rId40"/>
    <p:sldId id="366" r:id="rId41"/>
    <p:sldId id="367" r:id="rId42"/>
    <p:sldId id="368" r:id="rId43"/>
    <p:sldId id="369" r:id="rId44"/>
    <p:sldId id="370" r:id="rId45"/>
    <p:sldId id="371" r:id="rId46"/>
    <p:sldId id="351" r:id="rId47"/>
    <p:sldId id="357" r:id="rId48"/>
    <p:sldId id="358" r:id="rId49"/>
    <p:sldId id="288" r:id="rId50"/>
    <p:sldId id="310" r:id="rId5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000"/>
    <a:srgbClr val="A50021"/>
    <a:srgbClr val="800000"/>
    <a:srgbClr val="4F85FF"/>
    <a:srgbClr val="5D8FFF"/>
    <a:srgbClr val="6D9AFF"/>
    <a:srgbClr val="5388FF"/>
    <a:srgbClr val="3B9DFF"/>
    <a:srgbClr val="57ABFF"/>
    <a:srgbClr val="8F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595" autoAdjust="0"/>
    <p:restoredTop sz="91898" autoAdjust="0"/>
  </p:normalViewPr>
  <p:slideViewPr>
    <p:cSldViewPr>
      <p:cViewPr varScale="1">
        <p:scale>
          <a:sx n="103" d="100"/>
          <a:sy n="103" d="100"/>
        </p:scale>
        <p:origin x="-108" y="-10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28" tIns="45714" rIns="91428" bIns="45714" rtlCol="0"/>
          <a:lstStyle>
            <a:lvl1pPr algn="l">
              <a:defRPr sz="1200">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28" tIns="45714" rIns="91428" bIns="45714" rtlCol="0"/>
          <a:lstStyle>
            <a:lvl1pPr algn="r">
              <a:defRPr sz="1200">
                <a:cs typeface="+mn-cs"/>
              </a:defRPr>
            </a:lvl1pPr>
          </a:lstStyle>
          <a:p>
            <a:pPr>
              <a:defRPr/>
            </a:pPr>
            <a:fld id="{4A72CEFE-2B1F-412F-95B5-9859DC208C54}" type="datetimeFigureOut">
              <a:rPr lang="de-DE"/>
              <a:pPr>
                <a:defRPr/>
              </a:pPr>
              <a:t>08.12.2013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8" tIns="45714" rIns="91428" bIns="45714"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28" tIns="45714" rIns="91428" bIns="4571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28" tIns="45714" rIns="91428" bIns="45714" rtlCol="0" anchor="b"/>
          <a:lstStyle>
            <a:lvl1pPr algn="l">
              <a:defRPr sz="1200">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28" tIns="45714" rIns="91428" bIns="45714" rtlCol="0" anchor="b"/>
          <a:lstStyle>
            <a:lvl1pPr algn="r">
              <a:defRPr sz="1200">
                <a:cs typeface="+mn-cs"/>
              </a:defRPr>
            </a:lvl1pPr>
          </a:lstStyle>
          <a:p>
            <a:pPr>
              <a:defRPr/>
            </a:pPr>
            <a:fld id="{44736171-8D92-4AFE-9852-82B165957FF7}" type="slidenum">
              <a:rPr lang="de-DE"/>
              <a:pPr>
                <a:defRPr/>
              </a:pPr>
              <a:t>‹Nr.›</a:t>
            </a:fld>
            <a:endParaRPr lang="de-DE"/>
          </a:p>
        </p:txBody>
      </p:sp>
    </p:spTree>
    <p:extLst>
      <p:ext uri="{BB962C8B-B14F-4D97-AF65-F5344CB8AC3E}">
        <p14:creationId xmlns:p14="http://schemas.microsoft.com/office/powerpoint/2010/main" val="10389576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4736171-8D92-4AFE-9852-82B165957FF7}" type="slidenum">
              <a:rPr lang="de-DE" smtClean="0"/>
              <a:pPr>
                <a:defRPr/>
              </a:pPr>
              <a:t>9</a:t>
            </a:fld>
            <a:endParaRPr lang="de-DE"/>
          </a:p>
        </p:txBody>
      </p:sp>
    </p:spTree>
    <p:extLst>
      <p:ext uri="{BB962C8B-B14F-4D97-AF65-F5344CB8AC3E}">
        <p14:creationId xmlns:p14="http://schemas.microsoft.com/office/powerpoint/2010/main" val="4090117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409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E0EA840-5365-413D-9B86-6BAF9C824863}" type="slidenum">
              <a:rPr lang="de-DE" altLang="de-DE" sz="1200"/>
              <a:pPr algn="r"/>
              <a:t>25</a:t>
            </a:fld>
            <a:endParaRPr lang="de-DE" altLang="de-D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409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E0EA840-5365-413D-9B86-6BAF9C824863}" type="slidenum">
              <a:rPr lang="de-DE" altLang="de-DE" sz="1200"/>
              <a:pPr algn="r"/>
              <a:t>26</a:t>
            </a:fld>
            <a:endParaRPr lang="de-DE" altLang="de-D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409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E0EA840-5365-413D-9B86-6BAF9C824863}" type="slidenum">
              <a:rPr lang="de-DE" altLang="de-DE" sz="1200"/>
              <a:pPr algn="r"/>
              <a:t>27</a:t>
            </a:fld>
            <a:endParaRPr lang="de-DE" altLang="de-D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409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E0EA840-5365-413D-9B86-6BAF9C824863}" type="slidenum">
              <a:rPr lang="de-DE" altLang="de-DE" sz="1200"/>
              <a:pPr algn="r"/>
              <a:t>28</a:t>
            </a:fld>
            <a:endParaRPr lang="de-DE" altLang="de-D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noTextEdit="1"/>
          </p:cNvSpPr>
          <p:nvPr>
            <p:ph type="sldImg"/>
          </p:nvPr>
        </p:nvSpPr>
        <p:spPr bwMode="auto">
          <a:noFill/>
          <a:ln>
            <a:solidFill>
              <a:srgbClr val="000000"/>
            </a:solidFill>
            <a:miter lim="800000"/>
            <a:headEnd/>
            <a:tailEnd/>
          </a:ln>
        </p:spPr>
      </p:sp>
      <p:sp>
        <p:nvSpPr>
          <p:cNvPr id="5529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5529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3FC52184-F21C-40AB-B2BA-A577E4EBF4DA}" type="slidenum">
              <a:rPr lang="de-DE" altLang="de-DE" sz="1200"/>
              <a:pPr algn="r"/>
              <a:t>29</a:t>
            </a:fld>
            <a:endParaRPr lang="de-DE" altLang="de-DE"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noTextEdit="1"/>
          </p:cNvSpPr>
          <p:nvPr>
            <p:ph type="sldImg"/>
          </p:nvPr>
        </p:nvSpPr>
        <p:spPr bwMode="auto">
          <a:noFill/>
          <a:ln>
            <a:solidFill>
              <a:srgbClr val="000000"/>
            </a:solidFill>
            <a:miter lim="800000"/>
            <a:headEnd/>
            <a:tailEnd/>
          </a:ln>
        </p:spPr>
      </p:sp>
      <p:sp>
        <p:nvSpPr>
          <p:cNvPr id="5734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Nach Auswahl der Entities, kann eine Vorschau (Baumansicht) der möglichen Dialoge angezeigt werden</a:t>
            </a:r>
          </a:p>
          <a:p>
            <a:pPr eaLnBrk="1" hangingPunct="1">
              <a:spcBef>
                <a:spcPct val="0"/>
              </a:spcBef>
            </a:pPr>
            <a:endParaRPr lang="de-DE" altLang="de-DE" smtClean="0"/>
          </a:p>
          <a:p>
            <a:pPr eaLnBrk="1" hangingPunct="1">
              <a:spcBef>
                <a:spcPct val="0"/>
              </a:spcBef>
            </a:pPr>
            <a:r>
              <a:rPr lang="de-DE" altLang="de-DE" smtClean="0"/>
              <a:t>Preview Content (rechts)</a:t>
            </a:r>
          </a:p>
          <a:p>
            <a:pPr eaLnBrk="1" hangingPunct="1">
              <a:spcBef>
                <a:spcPct val="0"/>
              </a:spcBef>
            </a:pPr>
            <a:r>
              <a:rPr lang="de-DE" altLang="de-DE" smtClean="0"/>
              <a:t>Vorschau der XML-Daten, auf Basis vordefinierter Templates. Platzhalter sind bereits durch die jeweiligen Namen auf Basis der ausgewählten Entitäten ersetzt.</a:t>
            </a:r>
          </a:p>
          <a:p>
            <a:pPr eaLnBrk="1" hangingPunct="1">
              <a:spcBef>
                <a:spcPct val="0"/>
              </a:spcBef>
            </a:pPr>
            <a:r>
              <a:rPr lang="de-DE" altLang="de-DE" smtClean="0"/>
              <a:t>In der Spalte „Template“ ist die XML-/XSL-Datei zu sehen, für die der Code bestimmt ist</a:t>
            </a:r>
          </a:p>
          <a:p>
            <a:pPr eaLnBrk="1" hangingPunct="1">
              <a:spcBef>
                <a:spcPct val="0"/>
              </a:spcBef>
            </a:pPr>
            <a:r>
              <a:rPr lang="de-DE" altLang="de-DE" smtClean="0"/>
              <a:t>Ganz rechts der Pfad, im Eclipse-workspace, in dem die Dateien gespeichert werden.</a:t>
            </a:r>
          </a:p>
        </p:txBody>
      </p:sp>
      <p:sp>
        <p:nvSpPr>
          <p:cNvPr id="5734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A4E0C747-2A5B-4F06-A891-27208292D7CB}" type="slidenum">
              <a:rPr lang="de-DE" altLang="de-DE" sz="1200"/>
              <a:pPr algn="r"/>
              <a:t>31</a:t>
            </a:fld>
            <a:endParaRPr lang="de-DE" altLang="de-DE"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lienbildplatzhalter 1"/>
          <p:cNvSpPr>
            <a:spLocks noGrp="1" noRot="1" noChangeAspect="1" noTextEdit="1"/>
          </p:cNvSpPr>
          <p:nvPr>
            <p:ph type="sldImg"/>
          </p:nvPr>
        </p:nvSpPr>
        <p:spPr bwMode="auto">
          <a:noFill/>
          <a:ln>
            <a:solidFill>
              <a:srgbClr val="000000"/>
            </a:solidFill>
            <a:miter lim="800000"/>
            <a:headEnd/>
            <a:tailEnd/>
          </a:ln>
        </p:spPr>
      </p:sp>
      <p:sp>
        <p:nvSpPr>
          <p:cNvPr id="6349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Kombinierte Ansicht aus einem Grid und der Bearbeitungsansicht aus der letzten Folie.</a:t>
            </a:r>
          </a:p>
          <a:p>
            <a:pPr eaLnBrk="1" hangingPunct="1">
              <a:spcBef>
                <a:spcPct val="0"/>
              </a:spcBef>
            </a:pPr>
            <a:r>
              <a:rPr lang="de-DE" altLang="de-DE" smtClean="0"/>
              <a:t>Keine Mehrfacherstellung, sondern Nutzung vorhandener Bausteine.</a:t>
            </a:r>
          </a:p>
        </p:txBody>
      </p:sp>
      <p:sp>
        <p:nvSpPr>
          <p:cNvPr id="63491"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5F8BA677-EF57-4213-8FC0-FB0DFDBEC55E}" type="slidenum">
              <a:rPr lang="de-DE" altLang="de-DE" sz="1200"/>
              <a:pPr algn="r"/>
              <a:t>32</a:t>
            </a:fld>
            <a:endParaRPr lang="de-DE" altLang="de-DE"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lienbildplatzhalter 1"/>
          <p:cNvSpPr>
            <a:spLocks noGrp="1" noRot="1" noChangeAspect="1" noTextEdit="1"/>
          </p:cNvSpPr>
          <p:nvPr>
            <p:ph type="sldImg"/>
          </p:nvPr>
        </p:nvSpPr>
        <p:spPr bwMode="auto">
          <a:noFill/>
          <a:ln>
            <a:solidFill>
              <a:srgbClr val="000000"/>
            </a:solidFill>
            <a:miter lim="800000"/>
            <a:headEnd/>
            <a:tailEnd/>
          </a:ln>
        </p:spPr>
      </p:sp>
      <p:sp>
        <p:nvSpPr>
          <p:cNvPr id="6144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144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16474AB3-8900-47EC-B6C5-2FC0470C41BF}" type="slidenum">
              <a:rPr lang="de-DE" altLang="de-DE" sz="1200"/>
              <a:pPr algn="r"/>
              <a:t>33</a:t>
            </a:fld>
            <a:endParaRPr lang="de-DE" altLang="de-DE"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lienbildplatzhalter 1"/>
          <p:cNvSpPr>
            <a:spLocks noGrp="1" noRot="1" noChangeAspect="1" noTextEdit="1"/>
          </p:cNvSpPr>
          <p:nvPr>
            <p:ph type="sldImg"/>
          </p:nvPr>
        </p:nvSpPr>
        <p:spPr bwMode="auto">
          <a:noFill/>
          <a:ln>
            <a:solidFill>
              <a:srgbClr val="000000"/>
            </a:solidFill>
            <a:miter lim="800000"/>
            <a:headEnd/>
            <a:tailEnd/>
          </a:ln>
        </p:spPr>
      </p:sp>
      <p:sp>
        <p:nvSpPr>
          <p:cNvPr id="6553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553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E6556E60-B7D0-4F02-98EA-AD23A4A40B4A}" type="slidenum">
              <a:rPr lang="de-DE" altLang="de-DE" sz="1200"/>
              <a:pPr algn="r"/>
              <a:t>34</a:t>
            </a:fld>
            <a:endParaRPr lang="de-DE" altLang="de-DE"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lienbildplatzhalter 1"/>
          <p:cNvSpPr>
            <a:spLocks noGrp="1" noRot="1" noChangeAspect="1" noTextEdit="1"/>
          </p:cNvSpPr>
          <p:nvPr>
            <p:ph type="sldImg"/>
          </p:nvPr>
        </p:nvSpPr>
        <p:spPr bwMode="auto">
          <a:noFill/>
          <a:ln>
            <a:solidFill>
              <a:srgbClr val="000000"/>
            </a:solidFill>
            <a:miter lim="800000"/>
            <a:headEnd/>
            <a:tailEnd/>
          </a:ln>
        </p:spPr>
      </p:sp>
      <p:sp>
        <p:nvSpPr>
          <p:cNvPr id="6758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Letztes Beispiel</a:t>
            </a:r>
          </a:p>
        </p:txBody>
      </p:sp>
      <p:sp>
        <p:nvSpPr>
          <p:cNvPr id="6758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2B02BC98-32FC-4640-8672-B8BAD06CE6E4}" type="slidenum">
              <a:rPr lang="de-DE" altLang="de-DE" sz="1200"/>
              <a:pPr algn="r"/>
              <a:t>35</a:t>
            </a:fld>
            <a:endParaRPr lang="de-DE" altLang="de-D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noTextEdi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32771"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B8766E42-33AB-4FC6-AE43-E76C7645ED53}" type="slidenum">
              <a:rPr lang="de-DE" altLang="de-DE" sz="1200"/>
              <a:pPr algn="r"/>
              <a:t>12</a:t>
            </a:fld>
            <a:endParaRPr lang="de-DE" altLang="de-DE"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lienbildplatzhalter 1"/>
          <p:cNvSpPr>
            <a:spLocks noGrp="1" noRot="1" noChangeAspect="1" noTextEdit="1"/>
          </p:cNvSpPr>
          <p:nvPr>
            <p:ph type="sldImg"/>
          </p:nvPr>
        </p:nvSpPr>
        <p:spPr bwMode="auto">
          <a:noFill/>
          <a:ln>
            <a:solidFill>
              <a:srgbClr val="000000"/>
            </a:solidFill>
            <a:miter lim="800000"/>
            <a:headEnd/>
            <a:tailEnd/>
          </a:ln>
        </p:spPr>
      </p:sp>
      <p:sp>
        <p:nvSpPr>
          <p:cNvPr id="6963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9635"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84936A62-D099-489C-B7C1-F69C1F03CE41}" type="slidenum">
              <a:rPr lang="de-DE" altLang="de-DE" sz="1200"/>
              <a:pPr algn="r"/>
              <a:t>36</a:t>
            </a:fld>
            <a:endParaRPr lang="de-DE" altLang="de-DE"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37</a:t>
            </a:fld>
            <a:endParaRPr lang="de-DE" altLang="de-DE"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38</a:t>
            </a:fld>
            <a:endParaRPr lang="de-DE" altLang="de-DE"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39</a:t>
            </a:fld>
            <a:endParaRPr lang="de-DE" altLang="de-DE"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40</a:t>
            </a:fld>
            <a:endParaRPr lang="de-DE" altLang="de-DE"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41</a:t>
            </a:fld>
            <a:endParaRPr lang="de-DE" altLang="de-DE"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42</a:t>
            </a:fld>
            <a:endParaRPr lang="de-DE" altLang="de-DE"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43</a:t>
            </a:fld>
            <a:endParaRPr lang="de-DE" altLang="de-DE"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noTextEdit="1"/>
          </p:cNvSpPr>
          <p:nvPr>
            <p:ph type="sldImg"/>
          </p:nvPr>
        </p:nvSpPr>
        <p:spPr bwMode="auto">
          <a:noFill/>
          <a:ln>
            <a:solidFill>
              <a:srgbClr val="000000"/>
            </a:solidFill>
            <a:miter lim="800000"/>
            <a:headEnd/>
            <a:tailEnd/>
          </a:ln>
        </p:spPr>
      </p:sp>
      <p:sp>
        <p:nvSpPr>
          <p:cNvPr id="716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16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4D94352-D83D-4C89-9FCD-32480DB5803C}" type="slidenum">
              <a:rPr lang="de-DE" altLang="de-DE" sz="1200"/>
              <a:pPr algn="r"/>
              <a:t>44</a:t>
            </a:fld>
            <a:endParaRPr lang="de-DE" altLang="de-DE"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lienbildplatzhalter 1"/>
          <p:cNvSpPr>
            <a:spLocks noGrp="1" noRot="1" noChangeAspect="1" noTextEdit="1"/>
          </p:cNvSpPr>
          <p:nvPr>
            <p:ph type="sldImg"/>
          </p:nvPr>
        </p:nvSpPr>
        <p:spPr bwMode="auto">
          <a:noFill/>
          <a:ln>
            <a:solidFill>
              <a:srgbClr val="000000"/>
            </a:solidFill>
            <a:miter lim="800000"/>
            <a:headEnd/>
            <a:tailEnd/>
          </a:ln>
        </p:spPr>
      </p:sp>
      <p:sp>
        <p:nvSpPr>
          <p:cNvPr id="7577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577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E1CA8F28-C280-4980-B8C3-0E5A1E0956E6}" type="slidenum">
              <a:rPr lang="de-DE" altLang="de-DE" sz="1200"/>
              <a:pPr algn="r"/>
              <a:t>46</a:t>
            </a:fld>
            <a:endParaRPr lang="de-DE" altLang="de-D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noTextEdit="1"/>
          </p:cNvSpPr>
          <p:nvPr>
            <p:ph type="sldImg"/>
          </p:nvPr>
        </p:nvSpPr>
        <p:spPr bwMode="auto">
          <a:noFill/>
          <a:ln>
            <a:solidFill>
              <a:srgbClr val="000000"/>
            </a:solidFill>
            <a:miter lim="800000"/>
            <a:headEnd/>
            <a:tailEnd/>
          </a:ln>
        </p:spPr>
      </p:sp>
      <p:sp>
        <p:nvSpPr>
          <p:cNvPr id="3686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Linke Seite: Baumansicht mit allen Tabellen, Feldern, Feldeigenschaften und eine Kurzansicht der Triples </a:t>
            </a:r>
          </a:p>
          <a:p>
            <a:pPr eaLnBrk="1" hangingPunct="1">
              <a:spcBef>
                <a:spcPct val="0"/>
              </a:spcBef>
            </a:pPr>
            <a:endParaRPr lang="de-DE" altLang="de-DE" smtClean="0"/>
          </a:p>
          <a:p>
            <a:pPr eaLnBrk="1" hangingPunct="1">
              <a:spcBef>
                <a:spcPct val="0"/>
              </a:spcBef>
            </a:pPr>
            <a:r>
              <a:rPr lang="de-DE" altLang="de-DE" smtClean="0"/>
              <a:t>Rechte Seite: Tabellarische Ansicht aller zu erstellenden Triples</a:t>
            </a:r>
          </a:p>
        </p:txBody>
      </p:sp>
      <p:sp>
        <p:nvSpPr>
          <p:cNvPr id="3686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7114F5A8-3EC3-4C37-886D-B063CCD8DCFE}" type="slidenum">
              <a:rPr lang="de-DE" altLang="de-DE" sz="1200"/>
              <a:pPr algn="r"/>
              <a:t>14</a:t>
            </a:fld>
            <a:endParaRPr lang="de-DE" altLang="de-DE"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lienbildplatzhalter 1"/>
          <p:cNvSpPr>
            <a:spLocks noGrp="1" noRot="1" noChangeAspect="1" noTextEdit="1"/>
          </p:cNvSpPr>
          <p:nvPr>
            <p:ph type="sldImg"/>
          </p:nvPr>
        </p:nvSpPr>
        <p:spPr bwMode="auto">
          <a:noFill/>
          <a:ln>
            <a:solidFill>
              <a:srgbClr val="000000"/>
            </a:solidFill>
            <a:miter lim="800000"/>
            <a:headEnd/>
            <a:tailEnd/>
          </a:ln>
        </p:spPr>
      </p:sp>
      <p:sp>
        <p:nvSpPr>
          <p:cNvPr id="7577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577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E1CA8F28-C280-4980-B8C3-0E5A1E0956E6}" type="slidenum">
              <a:rPr lang="de-DE" altLang="de-DE" sz="1200"/>
              <a:pPr algn="r"/>
              <a:t>47</a:t>
            </a:fld>
            <a:endParaRPr lang="de-DE" altLang="de-D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lienbildplatzhalter 1"/>
          <p:cNvSpPr>
            <a:spLocks noGrp="1" noRot="1" noChangeAspect="1" noTextEdit="1"/>
          </p:cNvSpPr>
          <p:nvPr>
            <p:ph type="sldImg"/>
          </p:nvPr>
        </p:nvSpPr>
        <p:spPr bwMode="auto">
          <a:noFill/>
          <a:ln>
            <a:solidFill>
              <a:srgbClr val="000000"/>
            </a:solidFill>
            <a:miter lim="800000"/>
            <a:headEnd/>
            <a:tailEnd/>
          </a:ln>
        </p:spPr>
      </p:sp>
      <p:sp>
        <p:nvSpPr>
          <p:cNvPr id="3891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Links: Ansicht der erstellten Tabellen im Object Browser</a:t>
            </a:r>
          </a:p>
          <a:p>
            <a:pPr eaLnBrk="1" hangingPunct="1">
              <a:spcBef>
                <a:spcPct val="0"/>
              </a:spcBef>
            </a:pPr>
            <a:endParaRPr lang="de-DE" altLang="de-DE" smtClean="0"/>
          </a:p>
          <a:p>
            <a:pPr eaLnBrk="1" hangingPunct="1">
              <a:spcBef>
                <a:spcPct val="0"/>
              </a:spcBef>
            </a:pPr>
            <a:r>
              <a:rPr lang="de-DE" altLang="de-DE" smtClean="0"/>
              <a:t>Rechts: Ansicht der erstellten Felder im Object Browser</a:t>
            </a:r>
          </a:p>
        </p:txBody>
      </p:sp>
      <p:sp>
        <p:nvSpPr>
          <p:cNvPr id="38915"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79FA2677-5662-4928-83B8-23BA541BAA07}" type="slidenum">
              <a:rPr lang="de-DE" altLang="de-DE" sz="1200"/>
              <a:pPr algn="r"/>
              <a:t>15</a:t>
            </a:fld>
            <a:endParaRPr lang="de-DE" altLang="de-D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lienbildplatzhalter 1"/>
          <p:cNvSpPr>
            <a:spLocks noGrp="1" noRot="1" noChangeAspect="1" noTextEdit="1"/>
          </p:cNvSpPr>
          <p:nvPr>
            <p:ph type="sldImg"/>
          </p:nvPr>
        </p:nvSpPr>
        <p:spPr bwMode="auto">
          <a:noFill/>
          <a:ln>
            <a:solidFill>
              <a:srgbClr val="000000"/>
            </a:solidFill>
            <a:miter lim="800000"/>
            <a:headEnd/>
            <a:tailEnd/>
          </a:ln>
        </p:spPr>
      </p:sp>
      <p:sp>
        <p:nvSpPr>
          <p:cNvPr id="5120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Neue Funktion:	Import Triples</a:t>
            </a:r>
          </a:p>
          <a:p>
            <a:pPr eaLnBrk="1" hangingPunct="1">
              <a:spcBef>
                <a:spcPct val="0"/>
              </a:spcBef>
            </a:pPr>
            <a:endParaRPr lang="de-DE" altLang="de-DE" smtClean="0"/>
          </a:p>
          <a:p>
            <a:pPr eaLnBrk="1" hangingPunct="1">
              <a:spcBef>
                <a:spcPct val="0"/>
              </a:spcBef>
            </a:pPr>
            <a:r>
              <a:rPr lang="de-DE" altLang="de-DE" smtClean="0"/>
              <a:t>Vorgaben für das Datenmodell von der Businessanalyse, die maschinell verarbeitet werden können, liefern die Basis für die Erstellung des Datenmodells in CA Plex.</a:t>
            </a:r>
          </a:p>
          <a:p>
            <a:pPr eaLnBrk="1" hangingPunct="1">
              <a:spcBef>
                <a:spcPct val="0"/>
              </a:spcBef>
            </a:pPr>
            <a:r>
              <a:rPr lang="de-DE" altLang="de-DE" smtClean="0"/>
              <a:t>Wenn man das weiterspinnt, könnte man sogar Vorgaben der Verarbeitungslogik in ActionDiagram-Code umwandeln. Und das vollautomatisch.</a:t>
            </a:r>
          </a:p>
        </p:txBody>
      </p:sp>
      <p:sp>
        <p:nvSpPr>
          <p:cNvPr id="5120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6A85A089-F135-453C-9157-D37BADAC4121}" type="slidenum">
              <a:rPr lang="de-DE" altLang="de-DE" sz="1200"/>
              <a:pPr algn="r"/>
              <a:t>20</a:t>
            </a:fld>
            <a:endParaRPr lang="de-DE" altLang="de-D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noTextEdit="1"/>
          </p:cNvSpPr>
          <p:nvPr>
            <p:ph type="sldImg"/>
          </p:nvPr>
        </p:nvSpPr>
        <p:spPr bwMode="auto">
          <a:noFill/>
          <a:ln>
            <a:solidFill>
              <a:srgbClr val="000000"/>
            </a:solidFill>
            <a:miter lim="800000"/>
            <a:headEnd/>
            <a:tailEnd/>
          </a:ln>
        </p:spPr>
      </p:sp>
      <p:sp>
        <p:nvSpPr>
          <p:cNvPr id="3686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Linke Seite: Baumansicht mit allen Tabellen, Feldern, Feldeigenschaften und eine Kurzansicht der Triples </a:t>
            </a:r>
          </a:p>
          <a:p>
            <a:pPr eaLnBrk="1" hangingPunct="1">
              <a:spcBef>
                <a:spcPct val="0"/>
              </a:spcBef>
            </a:pPr>
            <a:endParaRPr lang="de-DE" altLang="de-DE" smtClean="0"/>
          </a:p>
          <a:p>
            <a:pPr eaLnBrk="1" hangingPunct="1">
              <a:spcBef>
                <a:spcPct val="0"/>
              </a:spcBef>
            </a:pPr>
            <a:r>
              <a:rPr lang="de-DE" altLang="de-DE" smtClean="0"/>
              <a:t>Rechte Seite: Tabellarische Ansicht aller zu erstellenden Triples</a:t>
            </a:r>
          </a:p>
        </p:txBody>
      </p:sp>
      <p:sp>
        <p:nvSpPr>
          <p:cNvPr id="3686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7114F5A8-3EC3-4C37-886D-B063CCD8DCFE}" type="slidenum">
              <a:rPr lang="de-DE" altLang="de-DE" sz="1200"/>
              <a:pPr algn="r"/>
              <a:t>21</a:t>
            </a:fld>
            <a:endParaRPr lang="de-DE" altLang="de-D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Links: Sicht auf die Entities im Plex Model</a:t>
            </a:r>
          </a:p>
          <a:p>
            <a:pPr eaLnBrk="1" hangingPunct="1">
              <a:spcBef>
                <a:spcPct val="0"/>
              </a:spcBef>
            </a:pPr>
            <a:endParaRPr lang="de-DE" altLang="de-DE" smtClean="0"/>
          </a:p>
          <a:p>
            <a:pPr eaLnBrk="1" hangingPunct="1">
              <a:spcBef>
                <a:spcPct val="0"/>
              </a:spcBef>
            </a:pPr>
            <a:r>
              <a:rPr lang="de-DE" altLang="de-DE" smtClean="0"/>
              <a:t>Rechts: Sicht auf die definierten Triples, die für jede Entität erstellt werden sollen. {ENT} ist hierbei ein Platzhalter, für den der jeweilige Entityname eingesetzt wird.</a:t>
            </a:r>
          </a:p>
          <a:p>
            <a:pPr eaLnBrk="1" hangingPunct="1">
              <a:spcBef>
                <a:spcPct val="0"/>
              </a:spcBef>
            </a:pPr>
            <a:endParaRPr lang="de-DE" altLang="de-DE" smtClean="0"/>
          </a:p>
          <a:p>
            <a:pPr eaLnBrk="1" hangingPunct="1">
              <a:spcBef>
                <a:spcPct val="0"/>
              </a:spcBef>
            </a:pPr>
            <a:r>
              <a:rPr lang="de-DE" altLang="de-DE" smtClean="0"/>
              <a:t>Unterteilung in Triples für das Application Model (App) und das Web Model (Web). Zur Unterstützung der Entwickler sind hier optische Merker eingebaut worden, die auf einen nötigen Wechsel in das Web Model hinweisen. Dies ist aber optional.</a:t>
            </a:r>
          </a:p>
          <a:p>
            <a:pPr eaLnBrk="1" hangingPunct="1">
              <a:spcBef>
                <a:spcPct val="0"/>
              </a:spcBef>
            </a:pPr>
            <a:r>
              <a:rPr lang="de-DE" altLang="de-DE" smtClean="0"/>
              <a:t>Die Triples werden automatisch auf „Real“ gesetzt</a:t>
            </a:r>
          </a:p>
        </p:txBody>
      </p:sp>
      <p:sp>
        <p:nvSpPr>
          <p:cNvPr id="409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E0EA840-5365-413D-9B86-6BAF9C824863}" type="slidenum">
              <a:rPr lang="de-DE" altLang="de-DE" sz="1200"/>
              <a:pPr algn="r"/>
              <a:t>22</a:t>
            </a:fld>
            <a:endParaRPr lang="de-DE" altLang="de-D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409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E0EA840-5365-413D-9B86-6BAF9C824863}" type="slidenum">
              <a:rPr lang="de-DE" altLang="de-DE" sz="1200"/>
              <a:pPr algn="r"/>
              <a:t>23</a:t>
            </a:fld>
            <a:endParaRPr lang="de-DE" altLang="de-D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Links: Sicht auf die Entities im Plex Model</a:t>
            </a:r>
          </a:p>
          <a:p>
            <a:pPr eaLnBrk="1" hangingPunct="1">
              <a:spcBef>
                <a:spcPct val="0"/>
              </a:spcBef>
            </a:pPr>
            <a:endParaRPr lang="de-DE" altLang="de-DE" smtClean="0"/>
          </a:p>
          <a:p>
            <a:pPr eaLnBrk="1" hangingPunct="1">
              <a:spcBef>
                <a:spcPct val="0"/>
              </a:spcBef>
            </a:pPr>
            <a:r>
              <a:rPr lang="de-DE" altLang="de-DE" smtClean="0"/>
              <a:t>Rechts: Sicht auf die definierten Triples, die für jede Entität erstellt werden sollen. {ENT} ist hierbei ein Platzhalter, für den der jeweilige Entityname eingesetzt wird.</a:t>
            </a:r>
          </a:p>
          <a:p>
            <a:pPr eaLnBrk="1" hangingPunct="1">
              <a:spcBef>
                <a:spcPct val="0"/>
              </a:spcBef>
            </a:pPr>
            <a:endParaRPr lang="de-DE" altLang="de-DE" smtClean="0"/>
          </a:p>
          <a:p>
            <a:pPr eaLnBrk="1" hangingPunct="1">
              <a:spcBef>
                <a:spcPct val="0"/>
              </a:spcBef>
            </a:pPr>
            <a:r>
              <a:rPr lang="de-DE" altLang="de-DE" smtClean="0"/>
              <a:t>Unterteilung in Triples für das Application Model (App) und das Web Model (Web). Zur Unterstützung der Entwickler sind hier optische Merker eingebaut worden, die auf einen nötigen Wechsel in das Web Model hinweisen. Dies ist aber optional.</a:t>
            </a:r>
          </a:p>
          <a:p>
            <a:pPr eaLnBrk="1" hangingPunct="1">
              <a:spcBef>
                <a:spcPct val="0"/>
              </a:spcBef>
            </a:pPr>
            <a:r>
              <a:rPr lang="de-DE" altLang="de-DE" smtClean="0"/>
              <a:t>Die Triples werden automatisch auf „Real“ gesetzt</a:t>
            </a:r>
          </a:p>
        </p:txBody>
      </p:sp>
      <p:sp>
        <p:nvSpPr>
          <p:cNvPr id="409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E0EA840-5365-413D-9B86-6BAF9C824863}" type="slidenum">
              <a:rPr lang="de-DE" altLang="de-DE" sz="1200"/>
              <a:pPr algn="r"/>
              <a:t>24</a:t>
            </a:fld>
            <a:endParaRPr lang="de-DE" altLang="de-DE" sz="120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AW11 Session Slide">
    <p:spTree>
      <p:nvGrpSpPr>
        <p:cNvPr id="1" name=""/>
        <p:cNvGrpSpPr/>
        <p:nvPr/>
      </p:nvGrpSpPr>
      <p:grpSpPr>
        <a:xfrm>
          <a:off x="0" y="0"/>
          <a:ext cx="0" cy="0"/>
          <a:chOff x="0" y="0"/>
          <a:chExt cx="0" cy="0"/>
        </a:xfrm>
      </p:grpSpPr>
      <p:sp>
        <p:nvSpPr>
          <p:cNvPr id="3" name="Rectangle 111"/>
          <p:cNvSpPr/>
          <p:nvPr userDrawn="1"/>
        </p:nvSpPr>
        <p:spPr bwMode="white">
          <a:xfrm>
            <a:off x="0" y="0"/>
            <a:ext cx="9144000" cy="59436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pic>
        <p:nvPicPr>
          <p:cNvPr id="4" name="Picture 35"/>
          <p:cNvPicPr>
            <a:picLocks noChangeAspect="1"/>
          </p:cNvPicPr>
          <p:nvPr userDrawn="1"/>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5"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6"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7"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8"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9"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0"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11" name="Picture 33"/>
          <p:cNvPicPr>
            <a:picLocks noChangeAspect="1"/>
          </p:cNvPicPr>
          <p:nvPr userDrawn="1"/>
        </p:nvPicPr>
        <p:blipFill>
          <a:blip r:embed="rId8"/>
          <a:srcRect/>
          <a:stretch>
            <a:fillRect/>
          </a:stretch>
        </p:blipFill>
        <p:spPr bwMode="auto">
          <a:xfrm>
            <a:off x="3890963" y="6346825"/>
            <a:ext cx="825500" cy="342900"/>
          </a:xfrm>
          <a:prstGeom prst="rect">
            <a:avLst/>
          </a:prstGeom>
          <a:noFill/>
          <a:ln w="9525">
            <a:noFill/>
            <a:miter lim="800000"/>
            <a:headEnd/>
            <a:tailEnd/>
          </a:ln>
        </p:spPr>
      </p:pic>
      <p:sp>
        <p:nvSpPr>
          <p:cNvPr id="12"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3"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14"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15"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16"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7"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18" name="Picture 33"/>
          <p:cNvPicPr>
            <a:picLocks noChangeAspect="1"/>
          </p:cNvPicPr>
          <p:nvPr userDrawn="1"/>
        </p:nvPicPr>
        <p:blipFill>
          <a:blip r:embed="rId8"/>
          <a:srcRect/>
          <a:stretch>
            <a:fillRect/>
          </a:stretch>
        </p:blipFill>
        <p:spPr bwMode="auto">
          <a:xfrm>
            <a:off x="3890963" y="6337300"/>
            <a:ext cx="825500" cy="342900"/>
          </a:xfrm>
          <a:prstGeom prst="rect">
            <a:avLst/>
          </a:prstGeom>
          <a:noFill/>
          <a:ln w="9525">
            <a:noFill/>
            <a:miter lim="800000"/>
            <a:headEnd/>
            <a:tailEnd/>
          </a:ln>
        </p:spPr>
      </p:pic>
      <p:pic>
        <p:nvPicPr>
          <p:cNvPr id="19" name="Picture 3"/>
          <p:cNvPicPr>
            <a:picLocks noChangeAspect="1" noChangeArrowheads="1"/>
          </p:cNvPicPr>
          <p:nvPr userDrawn="1"/>
        </p:nvPicPr>
        <p:blipFill>
          <a:blip r:embed="rId9"/>
          <a:srcRect/>
          <a:stretch>
            <a:fillRect/>
          </a:stretch>
        </p:blipFill>
        <p:spPr bwMode="auto">
          <a:xfrm>
            <a:off x="4932363" y="6165850"/>
            <a:ext cx="1514475" cy="704850"/>
          </a:xfrm>
          <a:prstGeom prst="rect">
            <a:avLst/>
          </a:prstGeom>
          <a:noFill/>
          <a:ln w="9525">
            <a:noFill/>
            <a:miter lim="800000"/>
            <a:headEnd/>
            <a:tailEnd/>
          </a:ln>
        </p:spPr>
      </p:pic>
      <p:sp>
        <p:nvSpPr>
          <p:cNvPr id="118" name="Title 1"/>
          <p:cNvSpPr>
            <a:spLocks noGrp="1"/>
          </p:cNvSpPr>
          <p:nvPr>
            <p:ph type="ctrTitle"/>
          </p:nvPr>
        </p:nvSpPr>
        <p:spPr>
          <a:xfrm>
            <a:off x="762000" y="1318199"/>
            <a:ext cx="7950200" cy="609600"/>
          </a:xfrm>
          <a:prstGeom prst="rect">
            <a:avLst/>
          </a:prstGeom>
        </p:spPr>
        <p:txBody>
          <a:bodyPr lIns="0" anchor="t" anchorCtr="0">
            <a:noAutofit/>
          </a:bodyPr>
          <a:lstStyle>
            <a:lvl1pPr algn="l">
              <a:lnSpc>
                <a:spcPct val="100000"/>
              </a:lnSpc>
              <a:defRPr sz="6400" b="0">
                <a:solidFill>
                  <a:schemeClr val="bg1"/>
                </a:solidFill>
                <a:latin typeface="+mj-lt"/>
              </a:defRPr>
            </a:lvl1pPr>
          </a:lstStyle>
          <a:p>
            <a:r>
              <a:rPr lang="en-US" dirty="0" smtClean="0"/>
              <a:t>Click to edit Master 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CAW11 Session Slide">
    <p:spTree>
      <p:nvGrpSpPr>
        <p:cNvPr id="1" name=""/>
        <p:cNvGrpSpPr/>
        <p:nvPr/>
      </p:nvGrpSpPr>
      <p:grpSpPr>
        <a:xfrm>
          <a:off x="0" y="0"/>
          <a:ext cx="0" cy="0"/>
          <a:chOff x="0" y="0"/>
          <a:chExt cx="0" cy="0"/>
        </a:xfrm>
      </p:grpSpPr>
      <p:sp>
        <p:nvSpPr>
          <p:cNvPr id="5" name="Rectangle 111"/>
          <p:cNvSpPr/>
          <p:nvPr/>
        </p:nvSpPr>
        <p:spPr bwMode="white">
          <a:xfrm>
            <a:off x="0" y="0"/>
            <a:ext cx="9144000" cy="59436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6" name="TextBox 29"/>
          <p:cNvSpPr txBox="1"/>
          <p:nvPr/>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7" name="Picture 37"/>
          <p:cNvPicPr>
            <a:picLocks noChangeAspect="1"/>
          </p:cNvPicPr>
          <p:nvPr/>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8" name="TextBox 29"/>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9" name="Picture 37"/>
          <p:cNvPicPr>
            <a:picLocks noChangeAspect="1"/>
          </p:cNvPicPr>
          <p:nvPr userDrawn="1"/>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10"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1"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12"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13"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14"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5"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16" name="Picture 33"/>
          <p:cNvPicPr>
            <a:picLocks noChangeAspect="1"/>
          </p:cNvPicPr>
          <p:nvPr userDrawn="1"/>
        </p:nvPicPr>
        <p:blipFill>
          <a:blip r:embed="rId8"/>
          <a:srcRect/>
          <a:stretch>
            <a:fillRect/>
          </a:stretch>
        </p:blipFill>
        <p:spPr bwMode="auto">
          <a:xfrm>
            <a:off x="3890963" y="6346825"/>
            <a:ext cx="825500" cy="342900"/>
          </a:xfrm>
          <a:prstGeom prst="rect">
            <a:avLst/>
          </a:prstGeom>
          <a:noFill/>
          <a:ln w="9525">
            <a:noFill/>
            <a:miter lim="800000"/>
            <a:headEnd/>
            <a:tailEnd/>
          </a:ln>
        </p:spPr>
      </p:pic>
      <p:sp>
        <p:nvSpPr>
          <p:cNvPr id="17"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8"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19"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20"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21"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22"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23" name="Picture 33"/>
          <p:cNvPicPr>
            <a:picLocks noChangeAspect="1"/>
          </p:cNvPicPr>
          <p:nvPr userDrawn="1"/>
        </p:nvPicPr>
        <p:blipFill>
          <a:blip r:embed="rId8"/>
          <a:srcRect/>
          <a:stretch>
            <a:fillRect/>
          </a:stretch>
        </p:blipFill>
        <p:spPr bwMode="auto">
          <a:xfrm>
            <a:off x="3890963" y="6337300"/>
            <a:ext cx="825500" cy="342900"/>
          </a:xfrm>
          <a:prstGeom prst="rect">
            <a:avLst/>
          </a:prstGeom>
          <a:noFill/>
          <a:ln w="9525">
            <a:noFill/>
            <a:miter lim="800000"/>
            <a:headEnd/>
            <a:tailEnd/>
          </a:ln>
        </p:spPr>
      </p:pic>
      <p:pic>
        <p:nvPicPr>
          <p:cNvPr id="24" name="Picture 3"/>
          <p:cNvPicPr>
            <a:picLocks noChangeAspect="1" noChangeArrowheads="1"/>
          </p:cNvPicPr>
          <p:nvPr userDrawn="1"/>
        </p:nvPicPr>
        <p:blipFill>
          <a:blip r:embed="rId9"/>
          <a:srcRect/>
          <a:stretch>
            <a:fillRect/>
          </a:stretch>
        </p:blipFill>
        <p:spPr bwMode="auto">
          <a:xfrm>
            <a:off x="4932363" y="6165850"/>
            <a:ext cx="1514475" cy="704850"/>
          </a:xfrm>
          <a:prstGeom prst="rect">
            <a:avLst/>
          </a:prstGeom>
          <a:noFill/>
          <a:ln w="9525">
            <a:noFill/>
            <a:miter lim="800000"/>
            <a:headEnd/>
            <a:tailEnd/>
          </a:ln>
        </p:spPr>
      </p:pic>
      <p:sp>
        <p:nvSpPr>
          <p:cNvPr id="118" name="Title 1"/>
          <p:cNvSpPr>
            <a:spLocks noGrp="1"/>
          </p:cNvSpPr>
          <p:nvPr>
            <p:ph type="ctrTitle"/>
          </p:nvPr>
        </p:nvSpPr>
        <p:spPr>
          <a:xfrm>
            <a:off x="762000" y="1318198"/>
            <a:ext cx="7569200" cy="1577401"/>
          </a:xfrm>
        </p:spPr>
        <p:txBody>
          <a:bodyPr>
            <a:noAutofit/>
          </a:bodyPr>
          <a:lstStyle>
            <a:lvl1pPr algn="l">
              <a:lnSpc>
                <a:spcPct val="100000"/>
              </a:lnSpc>
              <a:defRPr sz="3200" b="0">
                <a:solidFill>
                  <a:schemeClr val="bg1"/>
                </a:solidFill>
                <a:latin typeface="+mj-lt"/>
              </a:defRPr>
            </a:lvl1pPr>
          </a:lstStyle>
          <a:p>
            <a:r>
              <a:rPr lang="de-DE" smtClean="0"/>
              <a:t>Titelmasterformat durch Klicken bearbeiten</a:t>
            </a:r>
            <a:endParaRPr lang="en-US" dirty="0"/>
          </a:p>
        </p:txBody>
      </p:sp>
      <p:sp>
        <p:nvSpPr>
          <p:cNvPr id="119" name="Subtitle 2"/>
          <p:cNvSpPr>
            <a:spLocks noGrp="1"/>
          </p:cNvSpPr>
          <p:nvPr>
            <p:ph type="subTitle" idx="1"/>
          </p:nvPr>
        </p:nvSpPr>
        <p:spPr>
          <a:xfrm>
            <a:off x="762000" y="3009900"/>
            <a:ext cx="7581900" cy="571500"/>
          </a:xfrm>
        </p:spPr>
        <p:txBody>
          <a:bodyPr tIns="45720" rIns="91440" bIns="45720" rtlCol="0" anchor="b">
            <a:noAutofit/>
          </a:bodyPr>
          <a:lstStyle>
            <a:lvl1pPr marL="0" indent="0" algn="l" defTabSz="457200" rtl="0" eaLnBrk="1" latinLnBrk="0" hangingPunct="1">
              <a:lnSpc>
                <a:spcPct val="100000"/>
              </a:lnSpc>
              <a:spcBef>
                <a:spcPts val="1000"/>
              </a:spcBef>
              <a:buFont typeface="Lucida Grande"/>
              <a:buNone/>
              <a:defRPr lang="en-US" sz="1800" b="0" i="0" kern="1200" dirty="0">
                <a:solidFill>
                  <a:schemeClr val="bg1"/>
                </a:solidFill>
                <a:latin typeface="+mn-lt"/>
                <a:ea typeface="+mn-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50" name="Text Placeholder 49"/>
          <p:cNvSpPr>
            <a:spLocks noGrp="1"/>
          </p:cNvSpPr>
          <p:nvPr>
            <p:ph type="body" sz="quarter" idx="12"/>
          </p:nvPr>
        </p:nvSpPr>
        <p:spPr>
          <a:xfrm>
            <a:off x="762000" y="3657600"/>
            <a:ext cx="7594600" cy="584200"/>
          </a:xfrm>
          <a:noFill/>
          <a:ln w="9525">
            <a:noFill/>
            <a:miter lim="800000"/>
            <a:headEnd/>
            <a:tailEnd/>
          </a:ln>
        </p:spPr>
        <p:txBody>
          <a:bodyPr tIns="45720" rIns="91440" bIns="45720" rtlCol="0">
            <a:noAutofit/>
          </a:bodyPr>
          <a:lstStyle>
            <a:lvl1pPr marL="0" indent="0" algn="l" defTabSz="457200" rtl="0" eaLnBrk="1" fontAlgn="base" latinLnBrk="0" hangingPunct="1">
              <a:lnSpc>
                <a:spcPct val="100000"/>
              </a:lnSpc>
              <a:spcBef>
                <a:spcPct val="20000"/>
              </a:spcBef>
              <a:spcAft>
                <a:spcPct val="0"/>
              </a:spcAft>
              <a:buFont typeface="Arial"/>
              <a:buNone/>
              <a:defRPr lang="en-US" sz="1400" b="1" i="0" kern="1200" dirty="0" smtClean="0">
                <a:solidFill>
                  <a:schemeClr val="bg1"/>
                </a:solidFill>
                <a:latin typeface="+mn-lt"/>
                <a:ea typeface="+mn-ea"/>
                <a:cs typeface="Calibri" pitchFamily="34" charset="0"/>
              </a:defRPr>
            </a:lvl1pPr>
            <a:lvl2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2pPr>
            <a:lvl3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3pPr>
            <a:lvl4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4pPr>
            <a:lvl5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5pPr>
          </a:lstStyle>
          <a:p>
            <a:pPr lvl="0"/>
            <a:r>
              <a:rPr lang="de-DE" smtClean="0"/>
              <a:t>Textmasterformat bearbeiten</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el und Inhalt">
    <p:spTree>
      <p:nvGrpSpPr>
        <p:cNvPr id="1" name=""/>
        <p:cNvGrpSpPr/>
        <p:nvPr/>
      </p:nvGrpSpPr>
      <p:grpSpPr>
        <a:xfrm>
          <a:off x="0" y="0"/>
          <a:ext cx="0" cy="0"/>
          <a:chOff x="0" y="0"/>
          <a:chExt cx="0" cy="0"/>
        </a:xfrm>
      </p:grpSpPr>
      <p:sp>
        <p:nvSpPr>
          <p:cNvPr id="4" name="Rectangle 6"/>
          <p:cNvSpPr/>
          <p:nvPr/>
        </p:nvSpPr>
        <p:spPr bwMode="white">
          <a:xfrm>
            <a:off x="0" y="0"/>
            <a:ext cx="9283700" cy="9652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pic>
        <p:nvPicPr>
          <p:cNvPr id="5" name="Picture 4"/>
          <p:cNvPicPr>
            <a:picLocks noChangeAspect="1"/>
          </p:cNvPicPr>
          <p:nvPr/>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6" name="TextBox 7"/>
          <p:cNvSpPr txBox="1"/>
          <p:nvPr userDrawn="1"/>
        </p:nvSpPr>
        <p:spPr>
          <a:xfrm>
            <a:off x="461963" y="6477000"/>
            <a:ext cx="509587" cy="407988"/>
          </a:xfrm>
          <a:prstGeom prst="rect">
            <a:avLst/>
          </a:prstGeom>
          <a:noFill/>
        </p:spPr>
        <p:txBody>
          <a:bodyPr/>
          <a:lstStyle/>
          <a:p>
            <a:pPr defTabSz="457200">
              <a:defRPr/>
            </a:pPr>
            <a:fld id="{F3BD79A0-FBF0-4E62-A5F4-4EF0ECB1AAE7}" type="slidenum">
              <a:rPr lang="en-US" sz="1000">
                <a:solidFill>
                  <a:srgbClr val="000000"/>
                </a:solidFill>
                <a:latin typeface="+mj-lt"/>
                <a:ea typeface="Arial Unicode MS" pitchFamily="34" charset="-128"/>
                <a:cs typeface="Arial Unicode MS" pitchFamily="34" charset="-128"/>
              </a:rPr>
              <a:pPr defTabSz="457200">
                <a:defRPr/>
              </a:pPr>
              <a:t>‹Nr.›</a:t>
            </a:fld>
            <a:endParaRPr lang="en-US" sz="1000" dirty="0">
              <a:solidFill>
                <a:srgbClr val="000000"/>
              </a:solidFill>
              <a:latin typeface="+mj-lt"/>
              <a:ea typeface="Arial Unicode MS" pitchFamily="34" charset="-128"/>
              <a:cs typeface="Arial Unicode MS" pitchFamily="34" charset="-128"/>
            </a:endParaRPr>
          </a:p>
        </p:txBody>
      </p:sp>
      <p:sp>
        <p:nvSpPr>
          <p:cNvPr id="7" name="TextBox 8"/>
          <p:cNvSpPr txBox="1"/>
          <p:nvPr userDrawn="1"/>
        </p:nvSpPr>
        <p:spPr>
          <a:xfrm>
            <a:off x="1676400" y="6477000"/>
            <a:ext cx="5775325" cy="407988"/>
          </a:xfrm>
          <a:prstGeom prst="rect">
            <a:avLst/>
          </a:prstGeom>
          <a:noFill/>
        </p:spPr>
        <p:txBody>
          <a:bodyPr/>
          <a:lstStyle/>
          <a:p>
            <a:pPr algn="ctr" defTabSz="457200">
              <a:defRPr/>
            </a:pPr>
            <a:r>
              <a:rPr lang="en-US" sz="1000" dirty="0">
                <a:solidFill>
                  <a:srgbClr val="000000"/>
                </a:solidFill>
                <a:latin typeface="+mj-lt"/>
                <a:ea typeface="Arial Unicode MS" pitchFamily="34" charset="-128"/>
                <a:cs typeface="Arial Unicode MS" pitchFamily="34" charset="-128"/>
              </a:rPr>
              <a:t>Copyright © 2013 CA. All rights reserved.</a:t>
            </a:r>
          </a:p>
        </p:txBody>
      </p:sp>
      <p:sp>
        <p:nvSpPr>
          <p:cNvPr id="2" name="Title 1"/>
          <p:cNvSpPr>
            <a:spLocks noGrp="1"/>
          </p:cNvSpPr>
          <p:nvPr>
            <p:ph type="title"/>
          </p:nvPr>
        </p:nvSpPr>
        <p:spPr>
          <a:xfrm>
            <a:off x="614172" y="182880"/>
            <a:ext cx="8119872" cy="731520"/>
          </a:xfrm>
        </p:spPr>
        <p:txBody>
          <a:bodyPr/>
          <a:lstStyle>
            <a:lvl1pPr>
              <a:defRPr/>
            </a:lvl1pPr>
          </a:lstStyle>
          <a:p>
            <a:r>
              <a:rPr lang="en-US" dirty="0" smtClean="0"/>
              <a:t>Titelmasterformat durch Klicken bearbeiten</a:t>
            </a:r>
            <a:endParaRPr lang="en-US" dirty="0"/>
          </a:p>
        </p:txBody>
      </p:sp>
      <p:sp>
        <p:nvSpPr>
          <p:cNvPr id="3" name="Content Placeholder 2"/>
          <p:cNvSpPr>
            <a:spLocks noGrp="1"/>
          </p:cNvSpPr>
          <p:nvPr>
            <p:ph idx="1"/>
          </p:nvPr>
        </p:nvSpPr>
        <p:spPr/>
        <p:txBody>
          <a:bodyPr/>
          <a:lstStyle>
            <a:lvl1pPr>
              <a:defRPr/>
            </a:lvl1pPr>
          </a:lstStyle>
          <a:p>
            <a:pPr lvl="0"/>
            <a:r>
              <a:rPr lang="en-US" dirty="0" smtClean="0"/>
              <a:t>Textmasterformate durch Klicken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ools4Plex Master">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blip>
          <a:srcRect/>
          <a:stretch>
            <a:fillRect/>
          </a:stretch>
        </p:blipFill>
        <p:spPr bwMode="auto">
          <a:xfrm>
            <a:off x="395536" y="205732"/>
            <a:ext cx="1440160" cy="402946"/>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pic>
        <p:nvPicPr>
          <p:cNvPr id="4" name="Picture 3"/>
          <p:cNvPicPr>
            <a:picLocks noChangeAspect="1" noChangeArrowheads="1"/>
          </p:cNvPicPr>
          <p:nvPr userDrawn="1"/>
        </p:nvPicPr>
        <p:blipFill>
          <a:blip r:embed="rId3"/>
          <a:srcRect/>
          <a:stretch>
            <a:fillRect/>
          </a:stretch>
        </p:blipFill>
        <p:spPr bwMode="auto">
          <a:xfrm>
            <a:off x="7451725" y="206375"/>
            <a:ext cx="1514475" cy="704850"/>
          </a:xfrm>
          <a:prstGeom prst="rect">
            <a:avLst/>
          </a:prstGeom>
          <a:noFill/>
          <a:ln w="9525">
            <a:noFill/>
            <a:miter lim="800000"/>
            <a:headEnd/>
            <a:tailEnd/>
          </a:ln>
        </p:spPr>
      </p:pic>
      <p:sp>
        <p:nvSpPr>
          <p:cNvPr id="2" name="Titel 1"/>
          <p:cNvSpPr>
            <a:spLocks noGrp="1"/>
          </p:cNvSpPr>
          <p:nvPr>
            <p:ph type="title"/>
          </p:nvPr>
        </p:nvSpPr>
        <p:spPr>
          <a:xfrm>
            <a:off x="399504" y="1052513"/>
            <a:ext cx="6880225" cy="385762"/>
          </a:xfrm>
          <a:prstGeom prst="rect">
            <a:avLst/>
          </a:prstGeom>
        </p:spPr>
        <p:txBody>
          <a:bodyPr/>
          <a:lstStyle/>
          <a:p>
            <a:r>
              <a:rPr lang="de-DE" smtClean="0"/>
              <a:t>Titelmasterformat durch Klicken bearbeiten</a:t>
            </a:r>
            <a:endParaRPr lang="de-DE"/>
          </a:p>
        </p:txBody>
      </p:sp>
      <p:sp>
        <p:nvSpPr>
          <p:cNvPr id="5" name="Foliennummernplatzhalter 14"/>
          <p:cNvSpPr>
            <a:spLocks noGrp="1"/>
          </p:cNvSpPr>
          <p:nvPr>
            <p:ph type="sldNum" sz="quarter" idx="10"/>
          </p:nvPr>
        </p:nvSpPr>
        <p:spPr>
          <a:xfrm>
            <a:off x="8378825" y="6519863"/>
            <a:ext cx="730250" cy="365125"/>
          </a:xfrm>
          <a:prstGeom prst="rect">
            <a:avLst/>
          </a:prstGeom>
        </p:spPr>
        <p:txBody>
          <a:bodyPr/>
          <a:lstStyle>
            <a:lvl1pPr>
              <a:defRPr/>
            </a:lvl1pPr>
          </a:lstStyle>
          <a:p>
            <a:pPr>
              <a:defRPr/>
            </a:pPr>
            <a:fld id="{E1594FFC-13E5-4AA8-B282-E4B4111C0D59}" type="slidenum">
              <a:rPr lang="de-DE"/>
              <a:pPr>
                <a:defRPr/>
              </a:pPr>
              <a:t>‹Nr.›</a:t>
            </a:fld>
            <a:endParaRPr lang="de-DE"/>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AW11 Session Slide">
    <p:spTree>
      <p:nvGrpSpPr>
        <p:cNvPr id="1" name=""/>
        <p:cNvGrpSpPr/>
        <p:nvPr/>
      </p:nvGrpSpPr>
      <p:grpSpPr>
        <a:xfrm>
          <a:off x="0" y="0"/>
          <a:ext cx="0" cy="0"/>
          <a:chOff x="0" y="0"/>
          <a:chExt cx="0" cy="0"/>
        </a:xfrm>
      </p:grpSpPr>
      <p:sp>
        <p:nvSpPr>
          <p:cNvPr id="5" name="Rectangle 111"/>
          <p:cNvSpPr/>
          <p:nvPr userDrawn="1"/>
        </p:nvSpPr>
        <p:spPr bwMode="white">
          <a:xfrm>
            <a:off x="0" y="0"/>
            <a:ext cx="9144000" cy="59436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pic>
        <p:nvPicPr>
          <p:cNvPr id="6" name="Picture 37"/>
          <p:cNvPicPr>
            <a:picLocks noChangeAspect="1"/>
          </p:cNvPicPr>
          <p:nvPr userDrawn="1"/>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7"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8"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9"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10"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11"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2"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13" name="Picture 33"/>
          <p:cNvPicPr>
            <a:picLocks noChangeAspect="1"/>
          </p:cNvPicPr>
          <p:nvPr userDrawn="1"/>
        </p:nvPicPr>
        <p:blipFill>
          <a:blip r:embed="rId8"/>
          <a:srcRect/>
          <a:stretch>
            <a:fillRect/>
          </a:stretch>
        </p:blipFill>
        <p:spPr bwMode="auto">
          <a:xfrm>
            <a:off x="3890963" y="6346825"/>
            <a:ext cx="825500" cy="342900"/>
          </a:xfrm>
          <a:prstGeom prst="rect">
            <a:avLst/>
          </a:prstGeom>
          <a:noFill/>
          <a:ln w="9525">
            <a:noFill/>
            <a:miter lim="800000"/>
            <a:headEnd/>
            <a:tailEnd/>
          </a:ln>
        </p:spPr>
      </p:pic>
      <p:sp>
        <p:nvSpPr>
          <p:cNvPr id="14"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5"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16"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17"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18"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9"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20" name="Picture 33"/>
          <p:cNvPicPr>
            <a:picLocks noChangeAspect="1"/>
          </p:cNvPicPr>
          <p:nvPr userDrawn="1"/>
        </p:nvPicPr>
        <p:blipFill>
          <a:blip r:embed="rId8"/>
          <a:srcRect/>
          <a:stretch>
            <a:fillRect/>
          </a:stretch>
        </p:blipFill>
        <p:spPr bwMode="auto">
          <a:xfrm>
            <a:off x="3890963" y="6337300"/>
            <a:ext cx="825500" cy="342900"/>
          </a:xfrm>
          <a:prstGeom prst="rect">
            <a:avLst/>
          </a:prstGeom>
          <a:noFill/>
          <a:ln w="9525">
            <a:noFill/>
            <a:miter lim="800000"/>
            <a:headEnd/>
            <a:tailEnd/>
          </a:ln>
        </p:spPr>
      </p:pic>
      <p:pic>
        <p:nvPicPr>
          <p:cNvPr id="21" name="Picture 3"/>
          <p:cNvPicPr>
            <a:picLocks noChangeAspect="1" noChangeArrowheads="1"/>
          </p:cNvPicPr>
          <p:nvPr userDrawn="1"/>
        </p:nvPicPr>
        <p:blipFill>
          <a:blip r:embed="rId9"/>
          <a:srcRect/>
          <a:stretch>
            <a:fillRect/>
          </a:stretch>
        </p:blipFill>
        <p:spPr bwMode="auto">
          <a:xfrm>
            <a:off x="4932363" y="6165850"/>
            <a:ext cx="1514475" cy="704850"/>
          </a:xfrm>
          <a:prstGeom prst="rect">
            <a:avLst/>
          </a:prstGeom>
          <a:noFill/>
          <a:ln w="9525">
            <a:noFill/>
            <a:miter lim="800000"/>
            <a:headEnd/>
            <a:tailEnd/>
          </a:ln>
        </p:spPr>
      </p:pic>
      <p:sp>
        <p:nvSpPr>
          <p:cNvPr id="118" name="Title 1"/>
          <p:cNvSpPr>
            <a:spLocks noGrp="1"/>
          </p:cNvSpPr>
          <p:nvPr>
            <p:ph type="ctrTitle"/>
          </p:nvPr>
        </p:nvSpPr>
        <p:spPr>
          <a:xfrm>
            <a:off x="762000" y="1318198"/>
            <a:ext cx="7569200" cy="1577401"/>
          </a:xfrm>
          <a:prstGeom prst="rect">
            <a:avLst/>
          </a:prstGeom>
        </p:spPr>
        <p:txBody>
          <a:bodyPr lIns="0" anchor="t" anchorCtr="0">
            <a:noAutofit/>
          </a:bodyPr>
          <a:lstStyle>
            <a:lvl1pPr algn="l">
              <a:lnSpc>
                <a:spcPct val="100000"/>
              </a:lnSpc>
              <a:defRPr sz="3200" b="0">
                <a:solidFill>
                  <a:schemeClr val="bg1"/>
                </a:solidFill>
                <a:latin typeface="+mj-lt"/>
              </a:defRPr>
            </a:lvl1pPr>
          </a:lstStyle>
          <a:p>
            <a:r>
              <a:rPr lang="en-US" dirty="0" smtClean="0"/>
              <a:t>Click to edit Master title style</a:t>
            </a:r>
            <a:endParaRPr lang="en-US" dirty="0"/>
          </a:p>
        </p:txBody>
      </p:sp>
      <p:sp>
        <p:nvSpPr>
          <p:cNvPr id="119" name="Subtitle 2"/>
          <p:cNvSpPr>
            <a:spLocks noGrp="1"/>
          </p:cNvSpPr>
          <p:nvPr>
            <p:ph type="subTitle" idx="1"/>
          </p:nvPr>
        </p:nvSpPr>
        <p:spPr>
          <a:xfrm>
            <a:off x="762000" y="3009900"/>
            <a:ext cx="7581900" cy="571500"/>
          </a:xfrm>
          <a:prstGeom prst="rect">
            <a:avLst/>
          </a:prstGeom>
        </p:spPr>
        <p:txBody>
          <a:bodyPr vert="horz" lIns="0" tIns="45720" rIns="91440" bIns="45720" rtlCol="0" anchor="b" anchorCtr="0">
            <a:noAutofit/>
          </a:bodyPr>
          <a:lstStyle>
            <a:lvl1pPr marL="0" indent="0" algn="l" defTabSz="457200" rtl="0" eaLnBrk="1" latinLnBrk="0" hangingPunct="1">
              <a:lnSpc>
                <a:spcPct val="100000"/>
              </a:lnSpc>
              <a:spcBef>
                <a:spcPts val="1000"/>
              </a:spcBef>
              <a:buFont typeface="Lucida Grande"/>
              <a:buNone/>
              <a:defRPr lang="en-US" sz="1800" b="0" i="0" kern="1200" dirty="0">
                <a:solidFill>
                  <a:schemeClr val="bg1"/>
                </a:solidFill>
                <a:latin typeface="+mn-lt"/>
                <a:ea typeface="+mn-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0" name="Text Placeholder 49"/>
          <p:cNvSpPr>
            <a:spLocks noGrp="1"/>
          </p:cNvSpPr>
          <p:nvPr>
            <p:ph type="body" sz="quarter" idx="12"/>
          </p:nvPr>
        </p:nvSpPr>
        <p:spPr>
          <a:xfrm>
            <a:off x="762000" y="3657600"/>
            <a:ext cx="7594600" cy="584200"/>
          </a:xfrm>
          <a:prstGeom prst="rect">
            <a:avLst/>
          </a:prstGeom>
          <a:noFill/>
          <a:ln w="9525">
            <a:noFill/>
            <a:miter lim="800000"/>
            <a:headEnd/>
            <a:tailEnd/>
          </a:ln>
        </p:spPr>
        <p:txBody>
          <a:bodyPr vert="horz" wrap="square" lIns="0" tIns="45720" rIns="91440" bIns="45720" numCol="1" rtlCol="0" anchor="t" anchorCtr="0" compatLnSpc="1">
            <a:prstTxWarp prst="textNoShape">
              <a:avLst/>
            </a:prstTxWarp>
            <a:noAutofit/>
          </a:bodyPr>
          <a:lstStyle>
            <a:lvl1pPr marL="0" indent="0" algn="l" defTabSz="457200" rtl="0" eaLnBrk="1" fontAlgn="base" latinLnBrk="0" hangingPunct="1">
              <a:lnSpc>
                <a:spcPct val="100000"/>
              </a:lnSpc>
              <a:spcBef>
                <a:spcPct val="20000"/>
              </a:spcBef>
              <a:spcAft>
                <a:spcPct val="0"/>
              </a:spcAft>
              <a:buFont typeface="Arial"/>
              <a:buNone/>
              <a:defRPr lang="en-US" sz="1400" b="1" i="0" kern="1200" dirty="0" smtClean="0">
                <a:solidFill>
                  <a:schemeClr val="bg1"/>
                </a:solidFill>
                <a:latin typeface="+mn-lt"/>
                <a:ea typeface="+mn-ea"/>
                <a:cs typeface="Calibri" pitchFamily="34" charset="0"/>
              </a:defRPr>
            </a:lvl1pPr>
            <a:lvl2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2pPr>
            <a:lvl3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3pPr>
            <a:lvl4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4pPr>
            <a:lvl5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5pPr>
          </a:lstStyle>
          <a:p>
            <a:pPr lvl="0"/>
            <a:r>
              <a:rPr lang="en-US" dirty="0" smtClean="0"/>
              <a:t>Click to edit Master text styles</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ools4Plex Master">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blip>
          <a:srcRect/>
          <a:stretch>
            <a:fillRect/>
          </a:stretch>
        </p:blipFill>
        <p:spPr bwMode="auto">
          <a:xfrm>
            <a:off x="395536" y="205732"/>
            <a:ext cx="1440160" cy="402946"/>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pic>
        <p:nvPicPr>
          <p:cNvPr id="4" name="Picture 3"/>
          <p:cNvPicPr>
            <a:picLocks noChangeAspect="1" noChangeArrowheads="1"/>
          </p:cNvPicPr>
          <p:nvPr userDrawn="1"/>
        </p:nvPicPr>
        <p:blipFill>
          <a:blip r:embed="rId3"/>
          <a:srcRect/>
          <a:stretch>
            <a:fillRect/>
          </a:stretch>
        </p:blipFill>
        <p:spPr bwMode="auto">
          <a:xfrm>
            <a:off x="7451725" y="115888"/>
            <a:ext cx="1514475" cy="704850"/>
          </a:xfrm>
          <a:prstGeom prst="rect">
            <a:avLst/>
          </a:prstGeom>
          <a:noFill/>
          <a:ln w="9525">
            <a:noFill/>
            <a:miter lim="800000"/>
            <a:headEnd/>
            <a:tailEnd/>
          </a:ln>
        </p:spPr>
      </p:pic>
      <p:sp>
        <p:nvSpPr>
          <p:cNvPr id="2" name="Titel 1"/>
          <p:cNvSpPr>
            <a:spLocks noGrp="1"/>
          </p:cNvSpPr>
          <p:nvPr>
            <p:ph type="title"/>
          </p:nvPr>
        </p:nvSpPr>
        <p:spPr>
          <a:xfrm>
            <a:off x="399504" y="1052513"/>
            <a:ext cx="6880225" cy="385762"/>
          </a:xfrm>
          <a:prstGeom prst="rect">
            <a:avLst/>
          </a:prstGeom>
        </p:spPr>
        <p:txBody>
          <a:bodyPr/>
          <a:lstStyle/>
          <a:p>
            <a:r>
              <a:rPr lang="de-DE" smtClean="0"/>
              <a:t>Titelmasterformat durch Klicken bearbeiten</a:t>
            </a:r>
            <a:endParaRPr lang="de-DE"/>
          </a:p>
        </p:txBody>
      </p:sp>
      <p:sp>
        <p:nvSpPr>
          <p:cNvPr id="5" name="Foliennummernplatzhalter 14"/>
          <p:cNvSpPr>
            <a:spLocks noGrp="1"/>
          </p:cNvSpPr>
          <p:nvPr>
            <p:ph type="sldNum" sz="quarter" idx="10"/>
          </p:nvPr>
        </p:nvSpPr>
        <p:spPr>
          <a:xfrm>
            <a:off x="8378825" y="6519863"/>
            <a:ext cx="730250" cy="365125"/>
          </a:xfrm>
          <a:prstGeom prst="rect">
            <a:avLst/>
          </a:prstGeom>
        </p:spPr>
        <p:txBody>
          <a:bodyPr/>
          <a:lstStyle>
            <a:lvl1pPr>
              <a:defRPr/>
            </a:lvl1pPr>
          </a:lstStyle>
          <a:p>
            <a:pPr>
              <a:defRPr/>
            </a:pPr>
            <a:fld id="{62BC907F-3073-4C54-8122-7264FFE807D6}" type="slidenum">
              <a:rPr lang="de-DE"/>
              <a:pPr>
                <a:defRPr/>
              </a:pPr>
              <a:t>‹Nr.›</a:t>
            </a:fld>
            <a:endParaRPr lang="de-DE"/>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1_Section Hea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79"/>
          <p:cNvGrpSpPr>
            <a:grpSpLocks/>
          </p:cNvGrpSpPr>
          <p:nvPr/>
        </p:nvGrpSpPr>
        <p:grpSpPr bwMode="auto">
          <a:xfrm>
            <a:off x="344488" y="225425"/>
            <a:ext cx="8448675" cy="6389688"/>
            <a:chOff x="337081" y="225878"/>
            <a:chExt cx="8449374" cy="6389597"/>
          </a:xfrm>
        </p:grpSpPr>
        <p:grpSp>
          <p:nvGrpSpPr>
            <p:cNvPr id="5" name="Group 28"/>
            <p:cNvGrpSpPr>
              <a:grpSpLocks/>
            </p:cNvGrpSpPr>
            <p:nvPr userDrawn="1"/>
          </p:nvGrpSpPr>
          <p:grpSpPr bwMode="auto">
            <a:xfrm>
              <a:off x="337081" y="225878"/>
              <a:ext cx="8449374" cy="229149"/>
              <a:chOff x="337081" y="225878"/>
              <a:chExt cx="8449374" cy="229149"/>
            </a:xfrm>
          </p:grpSpPr>
          <p:grpSp>
            <p:nvGrpSpPr>
              <p:cNvPr id="54" name="Group 15"/>
              <p:cNvGrpSpPr>
                <a:grpSpLocks/>
              </p:cNvGrpSpPr>
              <p:nvPr userDrawn="1"/>
            </p:nvGrpSpPr>
            <p:grpSpPr bwMode="auto">
              <a:xfrm>
                <a:off x="337081" y="225878"/>
                <a:ext cx="229149" cy="229149"/>
                <a:chOff x="417083" y="635908"/>
                <a:chExt cx="229149" cy="229149"/>
              </a:xfrm>
            </p:grpSpPr>
            <p:cxnSp>
              <p:nvCxnSpPr>
                <p:cNvPr id="67" name="Straight Connector 13"/>
                <p:cNvCxnSpPr/>
                <p:nvPr userDrawn="1"/>
              </p:nvCxnSpPr>
              <p:spPr bwMode="ltGray">
                <a:xfrm>
                  <a:off x="41708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14"/>
                <p:cNvCxnSpPr/>
                <p:nvPr userDrawn="1"/>
              </p:nvCxnSpPr>
              <p:spPr bwMode="ltGray">
                <a:xfrm rot="5400000">
                  <a:off x="41709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5" name="Group 16"/>
              <p:cNvGrpSpPr>
                <a:grpSpLocks/>
              </p:cNvGrpSpPr>
              <p:nvPr userDrawn="1"/>
            </p:nvGrpSpPr>
            <p:grpSpPr bwMode="auto">
              <a:xfrm>
                <a:off x="2392137" y="225878"/>
                <a:ext cx="229149" cy="229149"/>
                <a:chOff x="417083" y="635908"/>
                <a:chExt cx="229149" cy="229149"/>
              </a:xfrm>
            </p:grpSpPr>
            <p:cxnSp>
              <p:nvCxnSpPr>
                <p:cNvPr id="65" name="Straight Connector 17"/>
                <p:cNvCxnSpPr/>
                <p:nvPr userDrawn="1"/>
              </p:nvCxnSpPr>
              <p:spPr bwMode="ltGray">
                <a:xfrm>
                  <a:off x="416422" y="750207"/>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18"/>
                <p:cNvCxnSpPr/>
                <p:nvPr userDrawn="1"/>
              </p:nvCxnSpPr>
              <p:spPr bwMode="ltGray">
                <a:xfrm rot="5400000">
                  <a:off x="417227" y="749412"/>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6" name="Group 19"/>
              <p:cNvGrpSpPr>
                <a:grpSpLocks/>
              </p:cNvGrpSpPr>
              <p:nvPr userDrawn="1"/>
            </p:nvGrpSpPr>
            <p:grpSpPr bwMode="auto">
              <a:xfrm>
                <a:off x="4447193" y="225878"/>
                <a:ext cx="229149" cy="229149"/>
                <a:chOff x="417083" y="635908"/>
                <a:chExt cx="229149" cy="229149"/>
              </a:xfrm>
            </p:grpSpPr>
            <p:cxnSp>
              <p:nvCxnSpPr>
                <p:cNvPr id="63" name="Straight Connector 248"/>
                <p:cNvCxnSpPr/>
                <p:nvPr userDrawn="1"/>
              </p:nvCxnSpPr>
              <p:spPr bwMode="ltGray">
                <a:xfrm>
                  <a:off x="417348"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21"/>
                <p:cNvCxnSpPr/>
                <p:nvPr userDrawn="1"/>
              </p:nvCxnSpPr>
              <p:spPr bwMode="ltGray">
                <a:xfrm rot="5400000">
                  <a:off x="417359"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7" name="Group 22"/>
              <p:cNvGrpSpPr>
                <a:grpSpLocks/>
              </p:cNvGrpSpPr>
              <p:nvPr userDrawn="1"/>
            </p:nvGrpSpPr>
            <p:grpSpPr bwMode="auto">
              <a:xfrm>
                <a:off x="6502249" y="225878"/>
                <a:ext cx="229149" cy="229149"/>
                <a:chOff x="417083" y="635908"/>
                <a:chExt cx="229149" cy="229149"/>
              </a:xfrm>
            </p:grpSpPr>
            <p:cxnSp>
              <p:nvCxnSpPr>
                <p:cNvPr id="61" name="Straight Connector 23"/>
                <p:cNvCxnSpPr/>
                <p:nvPr userDrawn="1"/>
              </p:nvCxnSpPr>
              <p:spPr bwMode="ltGray">
                <a:xfrm>
                  <a:off x="416687" y="750207"/>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24"/>
                <p:cNvCxnSpPr/>
                <p:nvPr userDrawn="1"/>
              </p:nvCxnSpPr>
              <p:spPr bwMode="ltGray">
                <a:xfrm rot="5400000">
                  <a:off x="417492" y="749412"/>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8" name="Group 25"/>
              <p:cNvGrpSpPr>
                <a:grpSpLocks/>
              </p:cNvGrpSpPr>
              <p:nvPr userDrawn="1"/>
            </p:nvGrpSpPr>
            <p:grpSpPr bwMode="auto">
              <a:xfrm>
                <a:off x="8557306" y="225878"/>
                <a:ext cx="229149" cy="229149"/>
                <a:chOff x="417083" y="635908"/>
                <a:chExt cx="229149" cy="229149"/>
              </a:xfrm>
            </p:grpSpPr>
            <p:cxnSp>
              <p:nvCxnSpPr>
                <p:cNvPr id="59" name="Straight Connector 244"/>
                <p:cNvCxnSpPr/>
                <p:nvPr userDrawn="1"/>
              </p:nvCxnSpPr>
              <p:spPr bwMode="ltGray">
                <a:xfrm>
                  <a:off x="41761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245"/>
                <p:cNvCxnSpPr/>
                <p:nvPr userDrawn="1"/>
              </p:nvCxnSpPr>
              <p:spPr bwMode="ltGray">
                <a:xfrm rot="5400000">
                  <a:off x="41762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6" name="Group 29"/>
            <p:cNvGrpSpPr>
              <a:grpSpLocks/>
            </p:cNvGrpSpPr>
            <p:nvPr userDrawn="1"/>
          </p:nvGrpSpPr>
          <p:grpSpPr bwMode="auto">
            <a:xfrm>
              <a:off x="337081" y="2279361"/>
              <a:ext cx="8449374" cy="229149"/>
              <a:chOff x="337081" y="225878"/>
              <a:chExt cx="8449374" cy="229149"/>
            </a:xfrm>
          </p:grpSpPr>
          <p:grpSp>
            <p:nvGrpSpPr>
              <p:cNvPr id="39" name="Group 30"/>
              <p:cNvGrpSpPr>
                <a:grpSpLocks/>
              </p:cNvGrpSpPr>
              <p:nvPr userDrawn="1"/>
            </p:nvGrpSpPr>
            <p:grpSpPr bwMode="auto">
              <a:xfrm>
                <a:off x="337081" y="225878"/>
                <a:ext cx="229149" cy="229149"/>
                <a:chOff x="417083" y="635908"/>
                <a:chExt cx="229149" cy="229149"/>
              </a:xfrm>
            </p:grpSpPr>
            <p:cxnSp>
              <p:nvCxnSpPr>
                <p:cNvPr id="52" name="Straight Connector 237"/>
                <p:cNvCxnSpPr/>
                <p:nvPr userDrawn="1"/>
              </p:nvCxnSpPr>
              <p:spPr bwMode="ltGray">
                <a:xfrm>
                  <a:off x="41708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238"/>
                <p:cNvCxnSpPr/>
                <p:nvPr userDrawn="1"/>
              </p:nvCxnSpPr>
              <p:spPr bwMode="ltGray">
                <a:xfrm rot="5400000">
                  <a:off x="41709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0" name="Group 31"/>
              <p:cNvGrpSpPr>
                <a:grpSpLocks/>
              </p:cNvGrpSpPr>
              <p:nvPr userDrawn="1"/>
            </p:nvGrpSpPr>
            <p:grpSpPr bwMode="auto">
              <a:xfrm>
                <a:off x="2392137" y="225878"/>
                <a:ext cx="229149" cy="229149"/>
                <a:chOff x="417083" y="635908"/>
                <a:chExt cx="229149" cy="229149"/>
              </a:xfrm>
            </p:grpSpPr>
            <p:cxnSp>
              <p:nvCxnSpPr>
                <p:cNvPr id="50" name="Straight Connector 235"/>
                <p:cNvCxnSpPr/>
                <p:nvPr userDrawn="1"/>
              </p:nvCxnSpPr>
              <p:spPr bwMode="ltGray">
                <a:xfrm>
                  <a:off x="416422" y="750919"/>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236"/>
                <p:cNvCxnSpPr/>
                <p:nvPr userDrawn="1"/>
              </p:nvCxnSpPr>
              <p:spPr bwMode="ltGray">
                <a:xfrm rot="5400000">
                  <a:off x="417227" y="750125"/>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Group 32"/>
              <p:cNvGrpSpPr>
                <a:grpSpLocks/>
              </p:cNvGrpSpPr>
              <p:nvPr userDrawn="1"/>
            </p:nvGrpSpPr>
            <p:grpSpPr bwMode="auto">
              <a:xfrm>
                <a:off x="4447193" y="225878"/>
                <a:ext cx="229149" cy="229149"/>
                <a:chOff x="417083" y="635908"/>
                <a:chExt cx="229149" cy="229149"/>
              </a:xfrm>
            </p:grpSpPr>
            <p:cxnSp>
              <p:nvCxnSpPr>
                <p:cNvPr id="48" name="Straight Connector 39"/>
                <p:cNvCxnSpPr/>
                <p:nvPr userDrawn="1"/>
              </p:nvCxnSpPr>
              <p:spPr bwMode="ltGray">
                <a:xfrm>
                  <a:off x="417348"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0"/>
                <p:cNvCxnSpPr/>
                <p:nvPr userDrawn="1"/>
              </p:nvCxnSpPr>
              <p:spPr bwMode="ltGray">
                <a:xfrm rot="5400000">
                  <a:off x="417359"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 name="Group 33"/>
              <p:cNvGrpSpPr>
                <a:grpSpLocks/>
              </p:cNvGrpSpPr>
              <p:nvPr userDrawn="1"/>
            </p:nvGrpSpPr>
            <p:grpSpPr bwMode="auto">
              <a:xfrm>
                <a:off x="6502249" y="225878"/>
                <a:ext cx="229149" cy="229149"/>
                <a:chOff x="417083" y="635908"/>
                <a:chExt cx="229149" cy="229149"/>
              </a:xfrm>
            </p:grpSpPr>
            <p:cxnSp>
              <p:nvCxnSpPr>
                <p:cNvPr id="46" name="Straight Connector 37"/>
                <p:cNvCxnSpPr/>
                <p:nvPr userDrawn="1"/>
              </p:nvCxnSpPr>
              <p:spPr bwMode="ltGray">
                <a:xfrm>
                  <a:off x="416687" y="750919"/>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38"/>
                <p:cNvCxnSpPr/>
                <p:nvPr userDrawn="1"/>
              </p:nvCxnSpPr>
              <p:spPr bwMode="ltGray">
                <a:xfrm rot="5400000">
                  <a:off x="417492" y="750125"/>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3" name="Group 34"/>
              <p:cNvGrpSpPr>
                <a:grpSpLocks/>
              </p:cNvGrpSpPr>
              <p:nvPr userDrawn="1"/>
            </p:nvGrpSpPr>
            <p:grpSpPr bwMode="auto">
              <a:xfrm>
                <a:off x="8557306" y="225878"/>
                <a:ext cx="229149" cy="229149"/>
                <a:chOff x="417083" y="635908"/>
                <a:chExt cx="229149" cy="229149"/>
              </a:xfrm>
            </p:grpSpPr>
            <p:cxnSp>
              <p:nvCxnSpPr>
                <p:cNvPr id="44" name="Straight Connector 229"/>
                <p:cNvCxnSpPr/>
                <p:nvPr userDrawn="1"/>
              </p:nvCxnSpPr>
              <p:spPr bwMode="ltGray">
                <a:xfrm>
                  <a:off x="41761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36"/>
                <p:cNvCxnSpPr/>
                <p:nvPr userDrawn="1"/>
              </p:nvCxnSpPr>
              <p:spPr bwMode="ltGray">
                <a:xfrm rot="5400000">
                  <a:off x="41762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 name="Group 45"/>
            <p:cNvGrpSpPr>
              <a:grpSpLocks/>
            </p:cNvGrpSpPr>
            <p:nvPr userDrawn="1"/>
          </p:nvGrpSpPr>
          <p:grpSpPr bwMode="auto">
            <a:xfrm>
              <a:off x="337081" y="4332844"/>
              <a:ext cx="8449374" cy="229149"/>
              <a:chOff x="337081" y="225878"/>
              <a:chExt cx="8449374" cy="229149"/>
            </a:xfrm>
          </p:grpSpPr>
          <p:grpSp>
            <p:nvGrpSpPr>
              <p:cNvPr id="24" name="Group 46"/>
              <p:cNvGrpSpPr>
                <a:grpSpLocks/>
              </p:cNvGrpSpPr>
              <p:nvPr userDrawn="1"/>
            </p:nvGrpSpPr>
            <p:grpSpPr bwMode="auto">
              <a:xfrm>
                <a:off x="337081" y="225878"/>
                <a:ext cx="229149" cy="229149"/>
                <a:chOff x="417083" y="635908"/>
                <a:chExt cx="229149" cy="229149"/>
              </a:xfrm>
            </p:grpSpPr>
            <p:cxnSp>
              <p:nvCxnSpPr>
                <p:cNvPr id="37" name="Straight Connector 222"/>
                <p:cNvCxnSpPr/>
                <p:nvPr userDrawn="1"/>
              </p:nvCxnSpPr>
              <p:spPr bwMode="ltGray">
                <a:xfrm>
                  <a:off x="41708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223"/>
                <p:cNvCxnSpPr/>
                <p:nvPr userDrawn="1"/>
              </p:nvCxnSpPr>
              <p:spPr bwMode="ltGray">
                <a:xfrm rot="5400000">
                  <a:off x="41709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47"/>
              <p:cNvGrpSpPr>
                <a:grpSpLocks/>
              </p:cNvGrpSpPr>
              <p:nvPr userDrawn="1"/>
            </p:nvGrpSpPr>
            <p:grpSpPr bwMode="auto">
              <a:xfrm>
                <a:off x="2392137" y="225878"/>
                <a:ext cx="229149" cy="229149"/>
                <a:chOff x="417083" y="635908"/>
                <a:chExt cx="229149" cy="229149"/>
              </a:xfrm>
            </p:grpSpPr>
            <p:cxnSp>
              <p:nvCxnSpPr>
                <p:cNvPr id="35" name="Straight Connector 220"/>
                <p:cNvCxnSpPr/>
                <p:nvPr userDrawn="1"/>
              </p:nvCxnSpPr>
              <p:spPr bwMode="ltGray">
                <a:xfrm>
                  <a:off x="416422" y="750046"/>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221"/>
                <p:cNvCxnSpPr/>
                <p:nvPr userDrawn="1"/>
              </p:nvCxnSpPr>
              <p:spPr bwMode="ltGray">
                <a:xfrm rot="5400000">
                  <a:off x="417227" y="749251"/>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48"/>
              <p:cNvGrpSpPr>
                <a:grpSpLocks/>
              </p:cNvGrpSpPr>
              <p:nvPr userDrawn="1"/>
            </p:nvGrpSpPr>
            <p:grpSpPr bwMode="auto">
              <a:xfrm>
                <a:off x="4447193" y="225878"/>
                <a:ext cx="229149" cy="229149"/>
                <a:chOff x="417083" y="635908"/>
                <a:chExt cx="229149" cy="229149"/>
              </a:xfrm>
            </p:grpSpPr>
            <p:cxnSp>
              <p:nvCxnSpPr>
                <p:cNvPr id="33" name="Straight Connector 218"/>
                <p:cNvCxnSpPr/>
                <p:nvPr userDrawn="1"/>
              </p:nvCxnSpPr>
              <p:spPr bwMode="ltGray">
                <a:xfrm>
                  <a:off x="417348"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219"/>
                <p:cNvCxnSpPr/>
                <p:nvPr userDrawn="1"/>
              </p:nvCxnSpPr>
              <p:spPr bwMode="ltGray">
                <a:xfrm rot="5400000">
                  <a:off x="417359"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 name="Group 49"/>
              <p:cNvGrpSpPr>
                <a:grpSpLocks/>
              </p:cNvGrpSpPr>
              <p:nvPr userDrawn="1"/>
            </p:nvGrpSpPr>
            <p:grpSpPr bwMode="auto">
              <a:xfrm>
                <a:off x="6502249" y="225878"/>
                <a:ext cx="229149" cy="229149"/>
                <a:chOff x="417083" y="635908"/>
                <a:chExt cx="229149" cy="229149"/>
              </a:xfrm>
            </p:grpSpPr>
            <p:cxnSp>
              <p:nvCxnSpPr>
                <p:cNvPr id="31" name="Straight Connector 216"/>
                <p:cNvCxnSpPr/>
                <p:nvPr userDrawn="1"/>
              </p:nvCxnSpPr>
              <p:spPr bwMode="ltGray">
                <a:xfrm>
                  <a:off x="416687" y="750046"/>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217"/>
                <p:cNvCxnSpPr/>
                <p:nvPr userDrawn="1"/>
              </p:nvCxnSpPr>
              <p:spPr bwMode="ltGray">
                <a:xfrm rot="5400000">
                  <a:off x="417492" y="749251"/>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8" name="Group 50"/>
              <p:cNvGrpSpPr>
                <a:grpSpLocks/>
              </p:cNvGrpSpPr>
              <p:nvPr userDrawn="1"/>
            </p:nvGrpSpPr>
            <p:grpSpPr bwMode="auto">
              <a:xfrm>
                <a:off x="8557306" y="225878"/>
                <a:ext cx="229149" cy="229149"/>
                <a:chOff x="417083" y="635908"/>
                <a:chExt cx="229149" cy="229149"/>
              </a:xfrm>
            </p:grpSpPr>
            <p:cxnSp>
              <p:nvCxnSpPr>
                <p:cNvPr id="29" name="Straight Connector 214"/>
                <p:cNvCxnSpPr/>
                <p:nvPr userDrawn="1"/>
              </p:nvCxnSpPr>
              <p:spPr bwMode="ltGray">
                <a:xfrm>
                  <a:off x="41761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15"/>
                <p:cNvCxnSpPr/>
                <p:nvPr userDrawn="1"/>
              </p:nvCxnSpPr>
              <p:spPr bwMode="ltGray">
                <a:xfrm rot="5400000">
                  <a:off x="41762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 name="Group 61"/>
            <p:cNvGrpSpPr>
              <a:grpSpLocks/>
            </p:cNvGrpSpPr>
            <p:nvPr userDrawn="1"/>
          </p:nvGrpSpPr>
          <p:grpSpPr bwMode="auto">
            <a:xfrm>
              <a:off x="337081" y="6386326"/>
              <a:ext cx="8449374" cy="229149"/>
              <a:chOff x="337081" y="225878"/>
              <a:chExt cx="8449374" cy="229149"/>
            </a:xfrm>
          </p:grpSpPr>
          <p:grpSp>
            <p:nvGrpSpPr>
              <p:cNvPr id="9" name="Group 62"/>
              <p:cNvGrpSpPr>
                <a:grpSpLocks/>
              </p:cNvGrpSpPr>
              <p:nvPr userDrawn="1"/>
            </p:nvGrpSpPr>
            <p:grpSpPr bwMode="auto">
              <a:xfrm>
                <a:off x="337081" y="225878"/>
                <a:ext cx="229149" cy="229149"/>
                <a:chOff x="417083" y="635908"/>
                <a:chExt cx="229149" cy="229149"/>
              </a:xfrm>
            </p:grpSpPr>
            <p:cxnSp>
              <p:nvCxnSpPr>
                <p:cNvPr id="22" name="Straight Connector 207"/>
                <p:cNvCxnSpPr/>
                <p:nvPr userDrawn="1"/>
              </p:nvCxnSpPr>
              <p:spPr bwMode="ltGray">
                <a:xfrm>
                  <a:off x="41708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08"/>
                <p:cNvCxnSpPr/>
                <p:nvPr userDrawn="1"/>
              </p:nvCxnSpPr>
              <p:spPr bwMode="ltGray">
                <a:xfrm rot="5400000">
                  <a:off x="41709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63"/>
              <p:cNvGrpSpPr>
                <a:grpSpLocks/>
              </p:cNvGrpSpPr>
              <p:nvPr userDrawn="1"/>
            </p:nvGrpSpPr>
            <p:grpSpPr bwMode="auto">
              <a:xfrm>
                <a:off x="2392137" y="225878"/>
                <a:ext cx="229149" cy="229149"/>
                <a:chOff x="417083" y="635908"/>
                <a:chExt cx="229149" cy="229149"/>
              </a:xfrm>
            </p:grpSpPr>
            <p:cxnSp>
              <p:nvCxnSpPr>
                <p:cNvPr id="20" name="Straight Connector 205"/>
                <p:cNvCxnSpPr/>
                <p:nvPr userDrawn="1"/>
              </p:nvCxnSpPr>
              <p:spPr bwMode="ltGray">
                <a:xfrm>
                  <a:off x="416422" y="750758"/>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6"/>
                <p:cNvCxnSpPr/>
                <p:nvPr userDrawn="1"/>
              </p:nvCxnSpPr>
              <p:spPr bwMode="ltGray">
                <a:xfrm rot="5400000">
                  <a:off x="417227" y="749964"/>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64"/>
              <p:cNvGrpSpPr>
                <a:grpSpLocks/>
              </p:cNvGrpSpPr>
              <p:nvPr userDrawn="1"/>
            </p:nvGrpSpPr>
            <p:grpSpPr bwMode="auto">
              <a:xfrm>
                <a:off x="4447193" y="225878"/>
                <a:ext cx="229149" cy="229149"/>
                <a:chOff x="417083" y="635908"/>
                <a:chExt cx="229149" cy="229149"/>
              </a:xfrm>
            </p:grpSpPr>
            <p:cxnSp>
              <p:nvCxnSpPr>
                <p:cNvPr id="18" name="Straight Connector 203"/>
                <p:cNvCxnSpPr/>
                <p:nvPr userDrawn="1"/>
              </p:nvCxnSpPr>
              <p:spPr bwMode="ltGray">
                <a:xfrm>
                  <a:off x="417348"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204"/>
                <p:cNvCxnSpPr/>
                <p:nvPr userDrawn="1"/>
              </p:nvCxnSpPr>
              <p:spPr bwMode="ltGray">
                <a:xfrm rot="5400000">
                  <a:off x="417359"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65"/>
              <p:cNvGrpSpPr>
                <a:grpSpLocks/>
              </p:cNvGrpSpPr>
              <p:nvPr userDrawn="1"/>
            </p:nvGrpSpPr>
            <p:grpSpPr bwMode="auto">
              <a:xfrm>
                <a:off x="6502249" y="225878"/>
                <a:ext cx="229149" cy="229149"/>
                <a:chOff x="417083" y="635908"/>
                <a:chExt cx="229149" cy="229149"/>
              </a:xfrm>
            </p:grpSpPr>
            <p:cxnSp>
              <p:nvCxnSpPr>
                <p:cNvPr id="16" name="Straight Connector 191"/>
                <p:cNvCxnSpPr/>
                <p:nvPr userDrawn="1"/>
              </p:nvCxnSpPr>
              <p:spPr bwMode="ltGray">
                <a:xfrm>
                  <a:off x="416687" y="750758"/>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92"/>
                <p:cNvCxnSpPr/>
                <p:nvPr userDrawn="1"/>
              </p:nvCxnSpPr>
              <p:spPr bwMode="ltGray">
                <a:xfrm rot="5400000">
                  <a:off x="417492" y="749964"/>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66"/>
              <p:cNvGrpSpPr>
                <a:grpSpLocks/>
              </p:cNvGrpSpPr>
              <p:nvPr userDrawn="1"/>
            </p:nvGrpSpPr>
            <p:grpSpPr bwMode="auto">
              <a:xfrm>
                <a:off x="8557306" y="225878"/>
                <a:ext cx="229149" cy="229149"/>
                <a:chOff x="417083" y="635908"/>
                <a:chExt cx="229149" cy="229149"/>
              </a:xfrm>
            </p:grpSpPr>
            <p:cxnSp>
              <p:nvCxnSpPr>
                <p:cNvPr id="14" name="Straight Connector 189"/>
                <p:cNvCxnSpPr/>
                <p:nvPr userDrawn="1"/>
              </p:nvCxnSpPr>
              <p:spPr bwMode="ltGray">
                <a:xfrm>
                  <a:off x="41761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90"/>
                <p:cNvCxnSpPr/>
                <p:nvPr userDrawn="1"/>
              </p:nvCxnSpPr>
              <p:spPr bwMode="ltGray">
                <a:xfrm rot="5400000">
                  <a:off x="41762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69" name="Rectangle 69"/>
          <p:cNvSpPr/>
          <p:nvPr/>
        </p:nvSpPr>
        <p:spPr bwMode="white">
          <a:xfrm>
            <a:off x="0" y="0"/>
            <a:ext cx="9144000" cy="68580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328" name="Title 1"/>
          <p:cNvSpPr>
            <a:spLocks noGrp="1"/>
          </p:cNvSpPr>
          <p:nvPr>
            <p:ph type="ctrTitle"/>
          </p:nvPr>
        </p:nvSpPr>
        <p:spPr bwMode="black">
          <a:xfrm>
            <a:off x="911584" y="657900"/>
            <a:ext cx="7306999" cy="948650"/>
          </a:xfrm>
        </p:spPr>
        <p:txBody>
          <a:bodyPr>
            <a:noAutofit/>
          </a:bodyPr>
          <a:lstStyle>
            <a:lvl1pPr algn="l">
              <a:lnSpc>
                <a:spcPct val="90000"/>
              </a:lnSpc>
              <a:defRPr sz="3200" b="0">
                <a:solidFill>
                  <a:schemeClr val="bg1"/>
                </a:solidFill>
                <a:latin typeface="+mj-lt"/>
              </a:defRPr>
            </a:lvl1pPr>
          </a:lstStyle>
          <a:p>
            <a:r>
              <a:rPr lang="en-US" dirty="0" smtClean="0"/>
              <a:t>Titelmasterformat durch Klicken bearbeiten</a:t>
            </a:r>
            <a:endParaRPr lang="en-US" dirty="0"/>
          </a:p>
        </p:txBody>
      </p:sp>
      <p:sp>
        <p:nvSpPr>
          <p:cNvPr id="139" name="Subtitle 2"/>
          <p:cNvSpPr>
            <a:spLocks noGrp="1"/>
          </p:cNvSpPr>
          <p:nvPr>
            <p:ph type="subTitle" idx="1"/>
          </p:nvPr>
        </p:nvSpPr>
        <p:spPr bwMode="black">
          <a:xfrm>
            <a:off x="904875" y="1706563"/>
            <a:ext cx="7313150" cy="366033"/>
          </a:xfrm>
        </p:spPr>
        <p:txBody>
          <a:bodyPr anchor="b">
            <a:noAutofit/>
          </a:bodyPr>
          <a:lstStyle>
            <a:lvl1pPr marL="0" indent="0" algn="l">
              <a:lnSpc>
                <a:spcPct val="100000"/>
              </a:lnSpc>
              <a:buNone/>
              <a:defRPr sz="2200" b="0"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Formatvorlage des Untertitelmasters durch Klicken bearbeiten</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10" name="Title Placeholder 1"/>
          <p:cNvSpPr>
            <a:spLocks noGrp="1"/>
          </p:cNvSpPr>
          <p:nvPr>
            <p:ph type="title"/>
          </p:nvPr>
        </p:nvSpPr>
        <p:spPr bwMode="black">
          <a:xfrm>
            <a:off x="576072" y="182880"/>
            <a:ext cx="8119872" cy="731520"/>
          </a:xfrm>
          <a:prstGeom prst="rect">
            <a:avLst/>
          </a:prstGeom>
        </p:spPr>
        <p:txBody>
          <a:bodyPr rtlCol="0">
            <a:noAutofit/>
          </a:bodyPr>
          <a:lstStyle/>
          <a:p>
            <a:r>
              <a:rPr lang="de-DE" smtClean="0"/>
              <a:t>Titelmasterformat durch Klicken bearbeiten</a:t>
            </a:r>
            <a:endParaRPr lang="en-US" dirty="0"/>
          </a:p>
        </p:txBody>
      </p:sp>
    </p:spTree>
  </p:cSld>
  <p:clrMapOvr>
    <a:masterClrMapping/>
  </p:clrMapOvr>
  <p:transition>
    <p:fade/>
  </p:transition>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vl1pPr>
          </a:lstStyle>
          <a:p>
            <a:r>
              <a:rPr lang="en-US" dirty="0" smtClean="0"/>
              <a:t>Titelmasterformat durch Klicken bearbeiten</a:t>
            </a:r>
            <a:endParaRPr lang="en-US" dirty="0"/>
          </a:p>
        </p:txBody>
      </p:sp>
      <p:sp>
        <p:nvSpPr>
          <p:cNvPr id="12" name="Content Placeholder 11"/>
          <p:cNvSpPr>
            <a:spLocks noGrp="1"/>
          </p:cNvSpPr>
          <p:nvPr>
            <p:ph sz="quarter" idx="12"/>
          </p:nvPr>
        </p:nvSpPr>
        <p:spPr>
          <a:xfrm>
            <a:off x="577850" y="1506538"/>
            <a:ext cx="3916363" cy="3814762"/>
          </a:xfrm>
        </p:spPr>
        <p:txBody>
          <a:bodyPr/>
          <a:lstStyle>
            <a:lvl1pPr>
              <a:defRPr sz="2000"/>
            </a:lvl1pPr>
            <a:lvl2pPr>
              <a:defRPr sz="1800"/>
            </a:lvl2pPr>
            <a:lvl3pPr>
              <a:defRPr sz="1600"/>
            </a:lvl3pPr>
            <a:lvl4pPr>
              <a:defRPr sz="1400"/>
            </a:lvl4pPr>
            <a:lvl5pPr>
              <a:defRPr sz="1400"/>
            </a:lvl5pPr>
          </a:lstStyle>
          <a:p>
            <a:pPr lvl="0"/>
            <a:r>
              <a:rPr lang="en-US" dirty="0" smtClean="0"/>
              <a:t>Textmasterformate durch Klicken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endParaRPr lang="en-US" dirty="0"/>
          </a:p>
        </p:txBody>
      </p:sp>
      <p:sp>
        <p:nvSpPr>
          <p:cNvPr id="14" name="Content Placeholder 13"/>
          <p:cNvSpPr>
            <a:spLocks noGrp="1"/>
          </p:cNvSpPr>
          <p:nvPr>
            <p:ph sz="quarter" idx="13"/>
          </p:nvPr>
        </p:nvSpPr>
        <p:spPr>
          <a:xfrm>
            <a:off x="4649788" y="1506538"/>
            <a:ext cx="4041775" cy="3776662"/>
          </a:xfrm>
        </p:spPr>
        <p:txBody>
          <a:bodyPr/>
          <a:lstStyle>
            <a:lvl1pPr>
              <a:defRPr sz="2000"/>
            </a:lvl1pPr>
            <a:lvl2pPr>
              <a:defRPr sz="1800"/>
            </a:lvl2pPr>
            <a:lvl3pPr>
              <a:defRPr sz="1600"/>
            </a:lvl3pPr>
            <a:lvl4pPr>
              <a:defRPr sz="1400"/>
            </a:lvl4pPr>
            <a:lvl5pPr>
              <a:defRPr sz="1400"/>
            </a:lvl5pPr>
          </a:lstStyle>
          <a:p>
            <a:pPr lvl="0"/>
            <a:r>
              <a:rPr lang="en-US" dirty="0" smtClean="0"/>
              <a:t>Textmasterformate durch Klicken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endParaRPr lang="en-US" dirty="0"/>
          </a:p>
        </p:txBody>
      </p:sp>
    </p:spTree>
  </p:cSld>
  <p:clrMapOvr>
    <a:masterClrMapping/>
  </p:clrMapOvr>
  <p:transition>
    <p:fade/>
  </p:transition>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10" name="Title Placeholder 1"/>
          <p:cNvSpPr>
            <a:spLocks noGrp="1"/>
          </p:cNvSpPr>
          <p:nvPr>
            <p:ph type="title"/>
          </p:nvPr>
        </p:nvSpPr>
        <p:spPr bwMode="black">
          <a:xfrm>
            <a:off x="576072" y="370128"/>
            <a:ext cx="5652112" cy="438009"/>
          </a:xfrm>
          <a:prstGeom prst="rect">
            <a:avLst/>
          </a:prstGeom>
        </p:spPr>
        <p:txBody>
          <a:bodyPr rtlCol="0">
            <a:noAutofit/>
          </a:bodyPr>
          <a:lstStyle>
            <a:lvl1pPr>
              <a:defRPr sz="2400"/>
            </a:lvl1pPr>
          </a:lstStyle>
          <a:p>
            <a:r>
              <a:rPr lang="de-DE" dirty="0" smtClean="0"/>
              <a:t>Titelmasterformat durch Klicken bearbeiten</a:t>
            </a:r>
            <a:endParaRPr lang="en-US" dirty="0"/>
          </a:p>
        </p:txBody>
      </p:sp>
    </p:spTree>
  </p:cSld>
  <p:clrMapOvr>
    <a:masterClrMapping/>
  </p:clrMapOvr>
  <p:transition>
    <p:fade/>
  </p:transition>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and Text">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461963" y="6470650"/>
            <a:ext cx="527050" cy="409575"/>
          </a:xfrm>
          <a:prstGeom prst="rect">
            <a:avLst/>
          </a:prstGeom>
          <a:noFill/>
        </p:spPr>
        <p:txBody>
          <a:bodyPr/>
          <a:lstStyle/>
          <a:p>
            <a:pPr defTabSz="457200">
              <a:defRPr/>
            </a:pPr>
            <a:fld id="{103DB83E-DBC5-4542-9777-30C6330D634F}" type="slidenum">
              <a:rPr lang="en-US" sz="1000">
                <a:solidFill>
                  <a:srgbClr val="000000"/>
                </a:solidFill>
                <a:latin typeface="+mj-lt"/>
                <a:ea typeface="Arial Unicode MS" pitchFamily="34" charset="-128"/>
                <a:cs typeface="Arial Unicode MS" pitchFamily="34" charset="-128"/>
              </a:rPr>
              <a:pPr defTabSz="457200">
                <a:defRPr/>
              </a:pPr>
              <a:t>‹Nr.›</a:t>
            </a:fld>
            <a:endParaRPr lang="en-US" sz="1000" dirty="0">
              <a:solidFill>
                <a:srgbClr val="000000"/>
              </a:solidFill>
              <a:latin typeface="+mj-lt"/>
              <a:ea typeface="Arial Unicode MS" pitchFamily="34" charset="-128"/>
              <a:cs typeface="Arial Unicode MS" pitchFamily="34" charset="-128"/>
            </a:endParaRPr>
          </a:p>
        </p:txBody>
      </p:sp>
      <p:sp>
        <p:nvSpPr>
          <p:cNvPr id="3" name="TextBox 8"/>
          <p:cNvSpPr txBox="1"/>
          <p:nvPr/>
        </p:nvSpPr>
        <p:spPr>
          <a:xfrm>
            <a:off x="1676400" y="6470650"/>
            <a:ext cx="5778500" cy="409575"/>
          </a:xfrm>
          <a:prstGeom prst="rect">
            <a:avLst/>
          </a:prstGeom>
          <a:noFill/>
        </p:spPr>
        <p:txBody>
          <a:bodyPr/>
          <a:lstStyle/>
          <a:p>
            <a:pPr algn="ctr" defTabSz="457200">
              <a:defRPr/>
            </a:pPr>
            <a:r>
              <a:rPr lang="en-US" sz="1000" dirty="0">
                <a:solidFill>
                  <a:srgbClr val="000000"/>
                </a:solidFill>
                <a:latin typeface="+mj-lt"/>
                <a:ea typeface="Arial Unicode MS" pitchFamily="34" charset="-128"/>
                <a:cs typeface="Arial Unicode MS" pitchFamily="34" charset="-128"/>
              </a:rPr>
              <a:t>Copyright © 2013 CA. All rights reserved.</a:t>
            </a:r>
          </a:p>
        </p:txBody>
      </p:sp>
    </p:spTree>
  </p:cSld>
  <p:clrMapOvr>
    <a:masterClrMapping/>
  </p:clrMapOvr>
  <p:transition>
    <p:fade/>
  </p:transition>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CAW11 Session Slide">
    <p:spTree>
      <p:nvGrpSpPr>
        <p:cNvPr id="1" name=""/>
        <p:cNvGrpSpPr/>
        <p:nvPr/>
      </p:nvGrpSpPr>
      <p:grpSpPr>
        <a:xfrm>
          <a:off x="0" y="0"/>
          <a:ext cx="0" cy="0"/>
          <a:chOff x="0" y="0"/>
          <a:chExt cx="0" cy="0"/>
        </a:xfrm>
      </p:grpSpPr>
      <p:sp>
        <p:nvSpPr>
          <p:cNvPr id="3" name="Rectangle 111"/>
          <p:cNvSpPr/>
          <p:nvPr/>
        </p:nvSpPr>
        <p:spPr bwMode="white">
          <a:xfrm>
            <a:off x="0" y="0"/>
            <a:ext cx="9144000" cy="59436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4" name="TextBox 27"/>
          <p:cNvSpPr txBox="1"/>
          <p:nvPr/>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5" name="Picture 28"/>
          <p:cNvPicPr>
            <a:picLocks noChangeAspect="1"/>
          </p:cNvPicPr>
          <p:nvPr/>
        </p:nvPicPr>
        <p:blipFill>
          <a:blip r:embed="rId2"/>
          <a:srcRect/>
          <a:stretch>
            <a:fillRect/>
          </a:stretch>
        </p:blipFill>
        <p:spPr bwMode="auto">
          <a:xfrm>
            <a:off x="0" y="6223000"/>
            <a:ext cx="611188" cy="546100"/>
          </a:xfrm>
          <a:prstGeom prst="rect">
            <a:avLst/>
          </a:prstGeom>
          <a:noFill/>
          <a:ln w="9525">
            <a:noFill/>
            <a:miter lim="800000"/>
            <a:headEnd/>
            <a:tailEnd/>
          </a:ln>
        </p:spPr>
      </p:pic>
      <p:pic>
        <p:nvPicPr>
          <p:cNvPr id="6" name="Picture 29"/>
          <p:cNvPicPr>
            <a:picLocks noChangeAspect="1"/>
          </p:cNvPicPr>
          <p:nvPr/>
        </p:nvPicPr>
        <p:blipFill>
          <a:blip r:embed="rId3"/>
          <a:srcRect/>
          <a:stretch>
            <a:fillRect/>
          </a:stretch>
        </p:blipFill>
        <p:spPr bwMode="auto">
          <a:xfrm>
            <a:off x="622300" y="6353175"/>
            <a:ext cx="800100" cy="304800"/>
          </a:xfrm>
          <a:prstGeom prst="rect">
            <a:avLst/>
          </a:prstGeom>
          <a:noFill/>
          <a:ln w="9525">
            <a:noFill/>
            <a:miter lim="800000"/>
            <a:headEnd/>
            <a:tailEnd/>
          </a:ln>
        </p:spPr>
      </p:pic>
      <p:pic>
        <p:nvPicPr>
          <p:cNvPr id="7" name="Picture 30"/>
          <p:cNvPicPr>
            <a:picLocks noChangeAspect="1"/>
          </p:cNvPicPr>
          <p:nvPr/>
        </p:nvPicPr>
        <p:blipFill>
          <a:blip r:embed="rId4"/>
          <a:srcRect/>
          <a:stretch>
            <a:fillRect/>
          </a:stretch>
        </p:blipFill>
        <p:spPr bwMode="auto">
          <a:xfrm>
            <a:off x="2320925" y="6302375"/>
            <a:ext cx="1066800" cy="352425"/>
          </a:xfrm>
          <a:prstGeom prst="rect">
            <a:avLst/>
          </a:prstGeom>
          <a:noFill/>
          <a:ln w="9525">
            <a:noFill/>
            <a:miter lim="800000"/>
            <a:headEnd/>
            <a:tailEnd/>
          </a:ln>
        </p:spPr>
      </p:pic>
      <p:pic>
        <p:nvPicPr>
          <p:cNvPr id="8" name="Picture 31"/>
          <p:cNvPicPr>
            <a:picLocks noChangeAspect="1"/>
          </p:cNvPicPr>
          <p:nvPr/>
        </p:nvPicPr>
        <p:blipFill>
          <a:blip r:embed="rId5"/>
          <a:srcRect/>
          <a:stretch>
            <a:fillRect/>
          </a:stretch>
        </p:blipFill>
        <p:spPr bwMode="auto">
          <a:xfrm>
            <a:off x="1555750" y="6419850"/>
            <a:ext cx="1028700" cy="122238"/>
          </a:xfrm>
          <a:prstGeom prst="rect">
            <a:avLst/>
          </a:prstGeom>
          <a:noFill/>
          <a:ln w="9525">
            <a:noFill/>
            <a:miter lim="800000"/>
            <a:headEnd/>
            <a:tailEnd/>
          </a:ln>
        </p:spPr>
      </p:pic>
      <p:pic>
        <p:nvPicPr>
          <p:cNvPr id="9" name="Picture 32"/>
          <p:cNvPicPr>
            <a:picLocks noChangeAspect="1"/>
          </p:cNvPicPr>
          <p:nvPr/>
        </p:nvPicPr>
        <p:blipFill>
          <a:blip r:embed="rId6"/>
          <a:srcRect/>
          <a:stretch>
            <a:fillRect/>
          </a:stretch>
        </p:blipFill>
        <p:spPr bwMode="auto">
          <a:xfrm>
            <a:off x="3098800" y="6299200"/>
            <a:ext cx="681038" cy="444500"/>
          </a:xfrm>
          <a:prstGeom prst="rect">
            <a:avLst/>
          </a:prstGeom>
          <a:noFill/>
          <a:ln w="9525">
            <a:noFill/>
            <a:miter lim="800000"/>
            <a:headEnd/>
            <a:tailEnd/>
          </a:ln>
        </p:spPr>
      </p:pic>
      <p:pic>
        <p:nvPicPr>
          <p:cNvPr id="10" name="Picture 33"/>
          <p:cNvPicPr>
            <a:picLocks noChangeAspect="1"/>
          </p:cNvPicPr>
          <p:nvPr/>
        </p:nvPicPr>
        <p:blipFill>
          <a:blip r:embed="rId7"/>
          <a:srcRect/>
          <a:stretch>
            <a:fillRect/>
          </a:stretch>
        </p:blipFill>
        <p:spPr bwMode="auto">
          <a:xfrm>
            <a:off x="3890963" y="6346825"/>
            <a:ext cx="825500" cy="342900"/>
          </a:xfrm>
          <a:prstGeom prst="rect">
            <a:avLst/>
          </a:prstGeom>
          <a:noFill/>
          <a:ln w="9525">
            <a:noFill/>
            <a:miter lim="800000"/>
            <a:headEnd/>
            <a:tailEnd/>
          </a:ln>
        </p:spPr>
      </p:pic>
      <p:pic>
        <p:nvPicPr>
          <p:cNvPr id="11" name="Picture 35"/>
          <p:cNvPicPr>
            <a:picLocks noChangeAspect="1"/>
          </p:cNvPicPr>
          <p:nvPr/>
        </p:nvPicPr>
        <p:blipFill>
          <a:blip r:embed="rId8"/>
          <a:srcRect/>
          <a:stretch>
            <a:fillRect/>
          </a:stretch>
        </p:blipFill>
        <p:spPr bwMode="auto">
          <a:xfrm>
            <a:off x="6556375" y="5588000"/>
            <a:ext cx="2587625" cy="1257300"/>
          </a:xfrm>
          <a:prstGeom prst="rect">
            <a:avLst/>
          </a:prstGeom>
          <a:noFill/>
          <a:ln w="9525">
            <a:noFill/>
            <a:miter lim="800000"/>
            <a:headEnd/>
            <a:tailEnd/>
          </a:ln>
        </p:spPr>
      </p:pic>
      <p:sp>
        <p:nvSpPr>
          <p:cNvPr id="12"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3" name="Picture 28"/>
          <p:cNvPicPr>
            <a:picLocks noChangeAspect="1"/>
          </p:cNvPicPr>
          <p:nvPr userDrawn="1"/>
        </p:nvPicPr>
        <p:blipFill>
          <a:blip r:embed="rId2"/>
          <a:srcRect/>
          <a:stretch>
            <a:fillRect/>
          </a:stretch>
        </p:blipFill>
        <p:spPr bwMode="auto">
          <a:xfrm>
            <a:off x="0" y="6223000"/>
            <a:ext cx="611188" cy="546100"/>
          </a:xfrm>
          <a:prstGeom prst="rect">
            <a:avLst/>
          </a:prstGeom>
          <a:noFill/>
          <a:ln w="9525">
            <a:noFill/>
            <a:miter lim="800000"/>
            <a:headEnd/>
            <a:tailEnd/>
          </a:ln>
        </p:spPr>
      </p:pic>
      <p:pic>
        <p:nvPicPr>
          <p:cNvPr id="14" name="Picture 29"/>
          <p:cNvPicPr>
            <a:picLocks noChangeAspect="1"/>
          </p:cNvPicPr>
          <p:nvPr userDrawn="1"/>
        </p:nvPicPr>
        <p:blipFill>
          <a:blip r:embed="rId3"/>
          <a:srcRect/>
          <a:stretch>
            <a:fillRect/>
          </a:stretch>
        </p:blipFill>
        <p:spPr bwMode="auto">
          <a:xfrm>
            <a:off x="622300" y="6353175"/>
            <a:ext cx="800100" cy="304800"/>
          </a:xfrm>
          <a:prstGeom prst="rect">
            <a:avLst/>
          </a:prstGeom>
          <a:noFill/>
          <a:ln w="9525">
            <a:noFill/>
            <a:miter lim="800000"/>
            <a:headEnd/>
            <a:tailEnd/>
          </a:ln>
        </p:spPr>
      </p:pic>
      <p:pic>
        <p:nvPicPr>
          <p:cNvPr id="15" name="Picture 30"/>
          <p:cNvPicPr>
            <a:picLocks noChangeAspect="1"/>
          </p:cNvPicPr>
          <p:nvPr userDrawn="1"/>
        </p:nvPicPr>
        <p:blipFill>
          <a:blip r:embed="rId4"/>
          <a:srcRect/>
          <a:stretch>
            <a:fillRect/>
          </a:stretch>
        </p:blipFill>
        <p:spPr bwMode="auto">
          <a:xfrm>
            <a:off x="2320925" y="6302375"/>
            <a:ext cx="1066800" cy="352425"/>
          </a:xfrm>
          <a:prstGeom prst="rect">
            <a:avLst/>
          </a:prstGeom>
          <a:noFill/>
          <a:ln w="9525">
            <a:noFill/>
            <a:miter lim="800000"/>
            <a:headEnd/>
            <a:tailEnd/>
          </a:ln>
        </p:spPr>
      </p:pic>
      <p:pic>
        <p:nvPicPr>
          <p:cNvPr id="16" name="Picture 31"/>
          <p:cNvPicPr>
            <a:picLocks noChangeAspect="1"/>
          </p:cNvPicPr>
          <p:nvPr userDrawn="1"/>
        </p:nvPicPr>
        <p:blipFill>
          <a:blip r:embed="rId5"/>
          <a:srcRect/>
          <a:stretch>
            <a:fillRect/>
          </a:stretch>
        </p:blipFill>
        <p:spPr bwMode="auto">
          <a:xfrm>
            <a:off x="1555750" y="6419850"/>
            <a:ext cx="1028700" cy="122238"/>
          </a:xfrm>
          <a:prstGeom prst="rect">
            <a:avLst/>
          </a:prstGeom>
          <a:noFill/>
          <a:ln w="9525">
            <a:noFill/>
            <a:miter lim="800000"/>
            <a:headEnd/>
            <a:tailEnd/>
          </a:ln>
        </p:spPr>
      </p:pic>
      <p:pic>
        <p:nvPicPr>
          <p:cNvPr id="17" name="Picture 32"/>
          <p:cNvPicPr>
            <a:picLocks noChangeAspect="1"/>
          </p:cNvPicPr>
          <p:nvPr userDrawn="1"/>
        </p:nvPicPr>
        <p:blipFill>
          <a:blip r:embed="rId6"/>
          <a:srcRect/>
          <a:stretch>
            <a:fillRect/>
          </a:stretch>
        </p:blipFill>
        <p:spPr bwMode="auto">
          <a:xfrm>
            <a:off x="3098800" y="6299200"/>
            <a:ext cx="681038" cy="444500"/>
          </a:xfrm>
          <a:prstGeom prst="rect">
            <a:avLst/>
          </a:prstGeom>
          <a:noFill/>
          <a:ln w="9525">
            <a:noFill/>
            <a:miter lim="800000"/>
            <a:headEnd/>
            <a:tailEnd/>
          </a:ln>
        </p:spPr>
      </p:pic>
      <p:pic>
        <p:nvPicPr>
          <p:cNvPr id="18" name="Picture 33"/>
          <p:cNvPicPr>
            <a:picLocks noChangeAspect="1"/>
          </p:cNvPicPr>
          <p:nvPr userDrawn="1"/>
        </p:nvPicPr>
        <p:blipFill>
          <a:blip r:embed="rId7"/>
          <a:srcRect/>
          <a:stretch>
            <a:fillRect/>
          </a:stretch>
        </p:blipFill>
        <p:spPr bwMode="auto">
          <a:xfrm>
            <a:off x="3890963" y="6337300"/>
            <a:ext cx="825500" cy="342900"/>
          </a:xfrm>
          <a:prstGeom prst="rect">
            <a:avLst/>
          </a:prstGeom>
          <a:noFill/>
          <a:ln w="9525">
            <a:noFill/>
            <a:miter lim="800000"/>
            <a:headEnd/>
            <a:tailEnd/>
          </a:ln>
        </p:spPr>
      </p:pic>
      <p:pic>
        <p:nvPicPr>
          <p:cNvPr id="19" name="Picture 35"/>
          <p:cNvPicPr>
            <a:picLocks noChangeAspect="1"/>
          </p:cNvPicPr>
          <p:nvPr userDrawn="1"/>
        </p:nvPicPr>
        <p:blipFill>
          <a:blip r:embed="rId8"/>
          <a:srcRect/>
          <a:stretch>
            <a:fillRect/>
          </a:stretch>
        </p:blipFill>
        <p:spPr bwMode="auto">
          <a:xfrm>
            <a:off x="6556375" y="5588000"/>
            <a:ext cx="2587625" cy="1257300"/>
          </a:xfrm>
          <a:prstGeom prst="rect">
            <a:avLst/>
          </a:prstGeom>
          <a:noFill/>
          <a:ln w="9525">
            <a:noFill/>
            <a:miter lim="800000"/>
            <a:headEnd/>
            <a:tailEnd/>
          </a:ln>
        </p:spPr>
      </p:pic>
      <p:pic>
        <p:nvPicPr>
          <p:cNvPr id="20" name="Picture 3"/>
          <p:cNvPicPr>
            <a:picLocks noChangeAspect="1" noChangeArrowheads="1"/>
          </p:cNvPicPr>
          <p:nvPr userDrawn="1"/>
        </p:nvPicPr>
        <p:blipFill>
          <a:blip r:embed="rId9"/>
          <a:srcRect/>
          <a:stretch>
            <a:fillRect/>
          </a:stretch>
        </p:blipFill>
        <p:spPr bwMode="auto">
          <a:xfrm>
            <a:off x="4932363" y="6165850"/>
            <a:ext cx="1514475" cy="704850"/>
          </a:xfrm>
          <a:prstGeom prst="rect">
            <a:avLst/>
          </a:prstGeom>
          <a:noFill/>
          <a:ln w="9525">
            <a:noFill/>
            <a:miter lim="800000"/>
            <a:headEnd/>
            <a:tailEnd/>
          </a:ln>
        </p:spPr>
      </p:pic>
      <p:sp>
        <p:nvSpPr>
          <p:cNvPr id="118" name="Title 1"/>
          <p:cNvSpPr>
            <a:spLocks noGrp="1"/>
          </p:cNvSpPr>
          <p:nvPr>
            <p:ph type="ctrTitle"/>
          </p:nvPr>
        </p:nvSpPr>
        <p:spPr>
          <a:xfrm>
            <a:off x="762000" y="1318199"/>
            <a:ext cx="7950200" cy="609600"/>
          </a:xfrm>
        </p:spPr>
        <p:txBody>
          <a:bodyPr>
            <a:noAutofit/>
          </a:bodyPr>
          <a:lstStyle>
            <a:lvl1pPr algn="l">
              <a:lnSpc>
                <a:spcPct val="100000"/>
              </a:lnSpc>
              <a:defRPr sz="6400" b="0">
                <a:solidFill>
                  <a:schemeClr val="bg1"/>
                </a:solidFill>
                <a:latin typeface="+mj-lt"/>
              </a:defRPr>
            </a:lvl1pPr>
          </a:lstStyle>
          <a:p>
            <a:r>
              <a:rPr lang="de-DE" smtClean="0"/>
              <a:t>Titelmasterformat durch Klicken bearbeiten</a:t>
            </a:r>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9.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461963" y="6477000"/>
            <a:ext cx="509587" cy="407988"/>
          </a:xfrm>
          <a:prstGeom prst="rect">
            <a:avLst/>
          </a:prstGeom>
          <a:noFill/>
        </p:spPr>
        <p:txBody>
          <a:bodyPr/>
          <a:lstStyle/>
          <a:p>
            <a:pPr defTabSz="457200">
              <a:defRPr/>
            </a:pPr>
            <a:fld id="{BB6C249C-0878-44D8-BD57-94D62616A8C3}" type="slidenum">
              <a:rPr lang="en-US" sz="1000">
                <a:solidFill>
                  <a:srgbClr val="000000"/>
                </a:solidFill>
                <a:latin typeface="+mj-lt"/>
                <a:ea typeface="Arial Unicode MS" pitchFamily="34" charset="-128"/>
                <a:cs typeface="Arial Unicode MS" pitchFamily="34" charset="-128"/>
              </a:rPr>
              <a:pPr defTabSz="457200">
                <a:defRPr/>
              </a:pPr>
              <a:t>‹Nr.›</a:t>
            </a:fld>
            <a:endParaRPr lang="en-US" sz="1000" dirty="0">
              <a:solidFill>
                <a:srgbClr val="000000"/>
              </a:solidFill>
              <a:latin typeface="+mj-lt"/>
              <a:ea typeface="Arial Unicode MS" pitchFamily="34" charset="-128"/>
              <a:cs typeface="Arial Unicode MS" pitchFamily="34" charset="-128"/>
            </a:endParaRPr>
          </a:p>
        </p:txBody>
      </p:sp>
      <p:sp>
        <p:nvSpPr>
          <p:cNvPr id="10" name="TextBox 8"/>
          <p:cNvSpPr txBox="1"/>
          <p:nvPr/>
        </p:nvSpPr>
        <p:spPr>
          <a:xfrm>
            <a:off x="1676400" y="6477000"/>
            <a:ext cx="5775325" cy="407988"/>
          </a:xfrm>
          <a:prstGeom prst="rect">
            <a:avLst/>
          </a:prstGeom>
          <a:noFill/>
        </p:spPr>
        <p:txBody>
          <a:bodyPr/>
          <a:lstStyle/>
          <a:p>
            <a:pPr algn="ctr" defTabSz="457200">
              <a:defRPr/>
            </a:pPr>
            <a:r>
              <a:rPr lang="en-US" sz="1000" dirty="0">
                <a:solidFill>
                  <a:srgbClr val="000000"/>
                </a:solidFill>
                <a:latin typeface="+mj-lt"/>
                <a:ea typeface="Arial Unicode MS" pitchFamily="34" charset="-128"/>
                <a:cs typeface="Arial Unicode MS" pitchFamily="34" charset="-128"/>
              </a:rPr>
              <a:t>Copyright © 2013 CA. All rights reserved.</a:t>
            </a: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Lst>
  <p:transition spd="slow">
    <p:fade/>
  </p:transition>
  <p:timing>
    <p:tnLst>
      <p:par>
        <p:cTn id="1" dur="indefinite" restart="never" nodeType="tmRoot"/>
      </p:par>
    </p:tnLst>
  </p:timing>
  <p:hf hdr="0" ftr="0"/>
  <p:txStyles>
    <p:titleStyle>
      <a:lvl1pPr algn="l" rtl="0" eaLnBrk="0" fontAlgn="base" hangingPunct="0">
        <a:spcBef>
          <a:spcPct val="0"/>
        </a:spcBef>
        <a:spcAft>
          <a:spcPct val="0"/>
        </a:spcAft>
        <a:defRPr sz="2100">
          <a:solidFill>
            <a:schemeClr val="tx1"/>
          </a:solidFill>
          <a:latin typeface="+mj-lt"/>
          <a:ea typeface="+mj-ea"/>
          <a:cs typeface="+mj-cs"/>
        </a:defRPr>
      </a:lvl1pPr>
      <a:lvl2pPr algn="l" rtl="0" eaLnBrk="0" fontAlgn="base" hangingPunct="0">
        <a:spcBef>
          <a:spcPct val="0"/>
        </a:spcBef>
        <a:spcAft>
          <a:spcPct val="0"/>
        </a:spcAft>
        <a:defRPr sz="2100">
          <a:solidFill>
            <a:schemeClr val="tx1"/>
          </a:solidFill>
          <a:latin typeface="Trebuchet MS" pitchFamily="34" charset="0"/>
        </a:defRPr>
      </a:lvl2pPr>
      <a:lvl3pPr algn="l" rtl="0" eaLnBrk="0" fontAlgn="base" hangingPunct="0">
        <a:spcBef>
          <a:spcPct val="0"/>
        </a:spcBef>
        <a:spcAft>
          <a:spcPct val="0"/>
        </a:spcAft>
        <a:defRPr sz="2100">
          <a:solidFill>
            <a:schemeClr val="tx1"/>
          </a:solidFill>
          <a:latin typeface="Trebuchet MS" pitchFamily="34" charset="0"/>
        </a:defRPr>
      </a:lvl3pPr>
      <a:lvl4pPr algn="l" rtl="0" eaLnBrk="0" fontAlgn="base" hangingPunct="0">
        <a:spcBef>
          <a:spcPct val="0"/>
        </a:spcBef>
        <a:spcAft>
          <a:spcPct val="0"/>
        </a:spcAft>
        <a:defRPr sz="2100">
          <a:solidFill>
            <a:schemeClr val="tx1"/>
          </a:solidFill>
          <a:latin typeface="Trebuchet MS" pitchFamily="34" charset="0"/>
        </a:defRPr>
      </a:lvl4pPr>
      <a:lvl5pPr algn="l" rtl="0" eaLnBrk="0" fontAlgn="base" hangingPunct="0">
        <a:spcBef>
          <a:spcPct val="0"/>
        </a:spcBef>
        <a:spcAft>
          <a:spcPct val="0"/>
        </a:spcAft>
        <a:defRPr sz="2100">
          <a:solidFill>
            <a:schemeClr val="tx1"/>
          </a:solidFill>
          <a:latin typeface="Trebuchet MS" pitchFamily="34" charset="0"/>
        </a:defRPr>
      </a:lvl5pPr>
      <a:lvl6pPr marL="457200" algn="l" rtl="0" fontAlgn="base">
        <a:spcBef>
          <a:spcPct val="0"/>
        </a:spcBef>
        <a:spcAft>
          <a:spcPct val="0"/>
        </a:spcAft>
        <a:defRPr sz="2100">
          <a:solidFill>
            <a:schemeClr val="tx1"/>
          </a:solidFill>
          <a:latin typeface="Trebuchet MS" pitchFamily="34" charset="0"/>
        </a:defRPr>
      </a:lvl6pPr>
      <a:lvl7pPr marL="914400" algn="l" rtl="0" fontAlgn="base">
        <a:spcBef>
          <a:spcPct val="0"/>
        </a:spcBef>
        <a:spcAft>
          <a:spcPct val="0"/>
        </a:spcAft>
        <a:defRPr sz="2100">
          <a:solidFill>
            <a:schemeClr val="tx1"/>
          </a:solidFill>
          <a:latin typeface="Trebuchet MS" pitchFamily="34" charset="0"/>
        </a:defRPr>
      </a:lvl7pPr>
      <a:lvl8pPr marL="1371600" algn="l" rtl="0" fontAlgn="base">
        <a:spcBef>
          <a:spcPct val="0"/>
        </a:spcBef>
        <a:spcAft>
          <a:spcPct val="0"/>
        </a:spcAft>
        <a:defRPr sz="2100">
          <a:solidFill>
            <a:schemeClr val="tx1"/>
          </a:solidFill>
          <a:latin typeface="Trebuchet MS" pitchFamily="34" charset="0"/>
        </a:defRPr>
      </a:lvl8pPr>
      <a:lvl9pPr marL="1828800" algn="l" rtl="0" fontAlgn="base">
        <a:spcBef>
          <a:spcPct val="0"/>
        </a:spcBef>
        <a:spcAft>
          <a:spcPct val="0"/>
        </a:spcAft>
        <a:defRPr sz="2100">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000099"/>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000099"/>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000099"/>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000099"/>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0"/>
            <a:ext cx="9283700" cy="9652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5123" name="Text Placeholder 2"/>
          <p:cNvSpPr>
            <a:spLocks noGrp="1"/>
          </p:cNvSpPr>
          <p:nvPr>
            <p:ph type="body" idx="1"/>
          </p:nvPr>
        </p:nvSpPr>
        <p:spPr bwMode="black">
          <a:xfrm>
            <a:off x="566738" y="1508125"/>
            <a:ext cx="8116887" cy="4016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5124" name="Title Placeholder 1"/>
          <p:cNvSpPr>
            <a:spLocks noGrp="1"/>
          </p:cNvSpPr>
          <p:nvPr>
            <p:ph type="title"/>
          </p:nvPr>
        </p:nvSpPr>
        <p:spPr bwMode="black">
          <a:xfrm>
            <a:off x="539750" y="398463"/>
            <a:ext cx="7993063" cy="43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Titelmasterformat durch Klicken bearbeiten</a:t>
            </a:r>
            <a:endParaRPr lang="en-US" smtClean="0"/>
          </a:p>
        </p:txBody>
      </p:sp>
      <p:pic>
        <p:nvPicPr>
          <p:cNvPr id="5125" name="Picture 4"/>
          <p:cNvPicPr>
            <a:picLocks noChangeAspect="1"/>
          </p:cNvPicPr>
          <p:nvPr/>
        </p:nvPicPr>
        <p:blipFill>
          <a:blip r:embed="rId12"/>
          <a:srcRect/>
          <a:stretch>
            <a:fillRect/>
          </a:stretch>
        </p:blipFill>
        <p:spPr bwMode="auto">
          <a:xfrm>
            <a:off x="6556375" y="5588000"/>
            <a:ext cx="2587625" cy="1257300"/>
          </a:xfrm>
          <a:prstGeom prst="rect">
            <a:avLst/>
          </a:prstGeom>
          <a:noFill/>
          <a:ln w="9525">
            <a:noFill/>
            <a:miter lim="800000"/>
            <a:headEnd/>
            <a:tailEnd/>
          </a:ln>
        </p:spPr>
      </p:pic>
      <p:sp>
        <p:nvSpPr>
          <p:cNvPr id="6" name="TextBox 7"/>
          <p:cNvSpPr txBox="1"/>
          <p:nvPr/>
        </p:nvSpPr>
        <p:spPr>
          <a:xfrm>
            <a:off x="1974850" y="6477000"/>
            <a:ext cx="509588" cy="407988"/>
          </a:xfrm>
          <a:prstGeom prst="rect">
            <a:avLst/>
          </a:prstGeom>
          <a:noFill/>
        </p:spPr>
        <p:txBody>
          <a:bodyPr/>
          <a:lstStyle/>
          <a:p>
            <a:pPr defTabSz="457200">
              <a:defRPr/>
            </a:pPr>
            <a:fld id="{2ACB72F2-3DD3-471D-A5EE-826B651BBB25}" type="slidenum">
              <a:rPr lang="en-US" sz="1000">
                <a:solidFill>
                  <a:srgbClr val="000000"/>
                </a:solidFill>
                <a:latin typeface="+mj-lt"/>
                <a:ea typeface="Arial Unicode MS" pitchFamily="34" charset="-128"/>
                <a:cs typeface="Arial Unicode MS" pitchFamily="34" charset="-128"/>
              </a:rPr>
              <a:pPr defTabSz="457200">
                <a:defRPr/>
              </a:pPr>
              <a:t>‹Nr.›</a:t>
            </a:fld>
            <a:endParaRPr lang="en-US" sz="1000" dirty="0">
              <a:solidFill>
                <a:srgbClr val="000000"/>
              </a:solidFill>
              <a:latin typeface="+mj-lt"/>
              <a:ea typeface="Arial Unicode MS" pitchFamily="34" charset="-128"/>
              <a:cs typeface="Arial Unicode MS" pitchFamily="34" charset="-128"/>
            </a:endParaRPr>
          </a:p>
        </p:txBody>
      </p:sp>
      <p:sp>
        <p:nvSpPr>
          <p:cNvPr id="8" name="TextBox 8"/>
          <p:cNvSpPr txBox="1"/>
          <p:nvPr/>
        </p:nvSpPr>
        <p:spPr>
          <a:xfrm>
            <a:off x="1676400" y="6477000"/>
            <a:ext cx="5775325" cy="407988"/>
          </a:xfrm>
          <a:prstGeom prst="rect">
            <a:avLst/>
          </a:prstGeom>
          <a:noFill/>
        </p:spPr>
        <p:txBody>
          <a:bodyPr/>
          <a:lstStyle/>
          <a:p>
            <a:pPr algn="ctr" defTabSz="457200">
              <a:defRPr/>
            </a:pPr>
            <a:r>
              <a:rPr lang="en-US" sz="1000" dirty="0">
                <a:solidFill>
                  <a:srgbClr val="000000"/>
                </a:solidFill>
                <a:latin typeface="+mj-lt"/>
                <a:ea typeface="Arial Unicode MS" pitchFamily="34" charset="-128"/>
                <a:cs typeface="Arial Unicode MS" pitchFamily="34" charset="-128"/>
              </a:rPr>
              <a:t>Copyright © 2013 CA. All rights reserved.</a:t>
            </a:r>
          </a:p>
        </p:txBody>
      </p:sp>
      <p:pic>
        <p:nvPicPr>
          <p:cNvPr id="4" name="Picture 6"/>
          <p:cNvPicPr>
            <a:picLocks noChangeAspect="1" noChangeArrowheads="1"/>
          </p:cNvPicPr>
          <p:nvPr/>
        </p:nvPicPr>
        <p:blipFill>
          <a:blip r:embed="rId13">
            <a:extLst/>
          </a:blip>
          <a:srcRect/>
          <a:stretch>
            <a:fillRect/>
          </a:stretch>
        </p:blipFill>
        <p:spPr bwMode="auto">
          <a:xfrm>
            <a:off x="17711" y="6033444"/>
            <a:ext cx="1440160" cy="402946"/>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spTree>
  </p:cSld>
  <p:clrMap bg1="dk1" tx1="lt1" bg2="dk2" tx2="lt2" accent1="accent1" accent2="accent2" accent3="accent3" accent4="accent4" accent5="accent5" accent6="accent6" hlink="hlink" folHlink="folHlink"/>
  <p:sldLayoutIdLst>
    <p:sldLayoutId id="2147483823" r:id="rId1"/>
    <p:sldLayoutId id="2147483816" r:id="rId2"/>
    <p:sldLayoutId id="2147483817" r:id="rId3"/>
    <p:sldLayoutId id="2147483818" r:id="rId4"/>
    <p:sldLayoutId id="2147483824" r:id="rId5"/>
    <p:sldLayoutId id="2147483825" r:id="rId6"/>
    <p:sldLayoutId id="2147483826" r:id="rId7"/>
    <p:sldLayoutId id="2147483827" r:id="rId8"/>
    <p:sldLayoutId id="2147483828" r:id="rId9"/>
    <p:sldLayoutId id="2147483819" r:id="rId10"/>
  </p:sldLayoutIdLst>
  <p:transition>
    <p:fade/>
  </p:transition>
  <p:timing>
    <p:tnLst>
      <p:par>
        <p:cTn id="1" dur="indefinite" restart="never" nodeType="tmRoot"/>
      </p:par>
    </p:tnLst>
  </p:timing>
  <p:hf hdr="0" ftr="0"/>
  <p:txStyles>
    <p:title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p:titleStyle>
    <p:bodyStyle>
      <a:lvl1pPr marL="342900" indent="-342900" algn="l" defTabSz="457200" rtl="0" eaLnBrk="0" fontAlgn="base" hangingPunct="0">
        <a:lnSpc>
          <a:spcPct val="110000"/>
        </a:lnSpc>
        <a:spcBef>
          <a:spcPts val="1000"/>
        </a:spcBef>
        <a:spcAft>
          <a:spcPct val="0"/>
        </a:spcAft>
        <a:buClr>
          <a:schemeClr val="accent1"/>
        </a:buClr>
        <a:buFont typeface="Wingdings" pitchFamily="2" charset="2"/>
        <a:buChar char="§"/>
        <a:defRPr sz="2400" kern="1200">
          <a:solidFill>
            <a:schemeClr val="tx1"/>
          </a:solidFill>
          <a:latin typeface="+mn-lt"/>
          <a:ea typeface="+mn-ea"/>
          <a:cs typeface="+mn-cs"/>
        </a:defRPr>
      </a:lvl1pPr>
      <a:lvl2pPr marL="571500" indent="-228600" algn="l" defTabSz="457200" rtl="0" eaLnBrk="0" fontAlgn="base" hangingPunct="0">
        <a:lnSpc>
          <a:spcPct val="110000"/>
        </a:lnSpc>
        <a:spcBef>
          <a:spcPts val="500"/>
        </a:spcBef>
        <a:spcAft>
          <a:spcPct val="0"/>
        </a:spcAft>
        <a:buClr>
          <a:schemeClr val="accent1"/>
        </a:buClr>
        <a:buFont typeface="Calibri" pitchFamily="34" charset="0"/>
        <a:buChar char="–"/>
        <a:defRPr sz="2000" kern="1200">
          <a:solidFill>
            <a:schemeClr val="tx1"/>
          </a:solidFill>
          <a:latin typeface="+mn-lt"/>
          <a:ea typeface="+mn-ea"/>
          <a:cs typeface="+mn-cs"/>
        </a:defRPr>
      </a:lvl2pPr>
      <a:lvl3pPr marL="800100" indent="-228600" algn="l" defTabSz="457200" rtl="0" eaLnBrk="0" fontAlgn="base" hangingPunct="0">
        <a:lnSpc>
          <a:spcPct val="110000"/>
        </a:lnSpc>
        <a:spcBef>
          <a:spcPts val="500"/>
        </a:spcBef>
        <a:spcAft>
          <a:spcPct val="0"/>
        </a:spcAft>
        <a:buClr>
          <a:schemeClr val="accent1"/>
        </a:buClr>
        <a:buFont typeface="Wingdings" pitchFamily="2" charset="2"/>
        <a:buChar char="§"/>
        <a:defRPr kern="1200">
          <a:solidFill>
            <a:schemeClr val="tx1"/>
          </a:solidFill>
          <a:latin typeface="+mn-lt"/>
          <a:ea typeface="+mn-ea"/>
          <a:cs typeface="+mn-cs"/>
        </a:defRPr>
      </a:lvl3pPr>
      <a:lvl4pPr marL="1028700" indent="-228600" algn="l" defTabSz="514350" rtl="0" eaLnBrk="0" fontAlgn="base" hangingPunct="0">
        <a:lnSpc>
          <a:spcPct val="110000"/>
        </a:lnSpc>
        <a:spcBef>
          <a:spcPts val="500"/>
        </a:spcBef>
        <a:spcAft>
          <a:spcPct val="0"/>
        </a:spcAft>
        <a:buClr>
          <a:schemeClr val="accent1"/>
        </a:buClr>
        <a:buFont typeface="CA Sans"/>
        <a:buChar char="–"/>
        <a:defRPr sz="1600" kern="1200">
          <a:solidFill>
            <a:schemeClr val="tx1"/>
          </a:solidFill>
          <a:latin typeface="+mn-lt"/>
          <a:ea typeface="+mn-ea"/>
          <a:cs typeface="+mn-cs"/>
        </a:defRPr>
      </a:lvl4pPr>
      <a:lvl5pPr marL="1257300" indent="-228600" algn="l" defTabSz="457200" rtl="0" eaLnBrk="0" fontAlgn="base" hangingPunct="0">
        <a:lnSpc>
          <a:spcPct val="110000"/>
        </a:lnSpc>
        <a:spcBef>
          <a:spcPts val="500"/>
        </a:spcBef>
        <a:spcAft>
          <a:spcPct val="0"/>
        </a:spcAft>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FS Joey"/>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FS Joey"/>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FS Joey"/>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FS Joey"/>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jpe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hyperlink" Target="http://images.google.com/imgres?imgurl=za.sun.com/aboutsun/developers/images/java2.gif&amp;imgrefurl=http://za.sun.com/aboutsun/developers/&amp;h=349&amp;w=200&amp;prev=/images?q=java&amp;svnum=20&amp;hl=en&amp;lr=&amp;ie=UTF-8&amp;oe=UTF-8&amp;newwindow=1&amp;safe=off" TargetMode="External"/><Relationship Id="rId2" Type="http://schemas.openxmlformats.org/officeDocument/2006/relationships/image" Target="../media/image46.jpeg"/><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7.png"/></Relationships>
</file>

<file path=ppt/slides/_rels/slide49.xml.rels><?xml version="1.0" encoding="UTF-8" standalone="yes"?>
<Relationships xmlns="http://schemas.openxmlformats.org/package/2006/relationships"><Relationship Id="rId2" Type="http://schemas.openxmlformats.org/officeDocument/2006/relationships/hyperlink" Target="http://www.teamconsult.d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0"/>
          <p:cNvSpPr>
            <a:spLocks noGrp="1"/>
          </p:cNvSpPr>
          <p:nvPr>
            <p:ph type="ctrTitle"/>
          </p:nvPr>
        </p:nvSpPr>
        <p:spPr bwMode="auto">
          <a:xfrm>
            <a:off x="762000" y="1317625"/>
            <a:ext cx="7950200" cy="609600"/>
          </a:xfrm>
          <a:noFill/>
          <a:ln>
            <a:miter lim="800000"/>
            <a:headEnd/>
            <a:tailEnd/>
          </a:ln>
        </p:spPr>
        <p:txBody>
          <a:bodyPr vert="horz" wrap="square" tIns="45720" rIns="91440" bIns="45720" numCol="1" compatLnSpc="1">
            <a:prstTxWarp prst="textNoShape">
              <a:avLst/>
            </a:prstTxWarp>
          </a:bodyPr>
          <a:lstStyle/>
          <a:p>
            <a:pPr algn="ctr"/>
            <a:r>
              <a:rPr lang="en-US" sz="3600" smtClean="0"/>
              <a:t>SpeedUp Development, Maintenance and/or Migration with</a:t>
            </a:r>
            <a:endParaRPr lang="de-DE" sz="3600" smtClean="0"/>
          </a:p>
        </p:txBody>
      </p:sp>
      <p:pic>
        <p:nvPicPr>
          <p:cNvPr id="13" name="Picture 6"/>
          <p:cNvPicPr>
            <a:picLocks noChangeAspect="1" noChangeArrowheads="1"/>
          </p:cNvPicPr>
          <p:nvPr/>
        </p:nvPicPr>
        <p:blipFill>
          <a:blip r:embed="rId2">
            <a:extLst/>
          </a:blip>
          <a:srcRect/>
          <a:stretch>
            <a:fillRect/>
          </a:stretch>
        </p:blipFill>
        <p:spPr bwMode="auto">
          <a:xfrm>
            <a:off x="3474834" y="3068960"/>
            <a:ext cx="2058897" cy="576064"/>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sp>
        <p:nvSpPr>
          <p:cNvPr id="4" name="Textfeld 3"/>
          <p:cNvSpPr txBox="1"/>
          <p:nvPr/>
        </p:nvSpPr>
        <p:spPr>
          <a:xfrm>
            <a:off x="971600" y="5219908"/>
            <a:ext cx="3647152" cy="369332"/>
          </a:xfrm>
          <a:prstGeom prst="rect">
            <a:avLst/>
          </a:prstGeom>
          <a:noFill/>
        </p:spPr>
        <p:txBody>
          <a:bodyPr wrap="none" rtlCol="0">
            <a:spAutoFit/>
          </a:bodyPr>
          <a:lstStyle/>
          <a:p>
            <a:r>
              <a:rPr lang="de-DE" dirty="0" smtClean="0">
                <a:solidFill>
                  <a:schemeClr val="bg1"/>
                </a:solidFill>
              </a:rPr>
              <a:t>Axel Oberländer </a:t>
            </a:r>
            <a:r>
              <a:rPr lang="de-DE" dirty="0" err="1" smtClean="0">
                <a:solidFill>
                  <a:schemeClr val="bg1"/>
                </a:solidFill>
              </a:rPr>
              <a:t>and</a:t>
            </a:r>
            <a:r>
              <a:rPr lang="de-DE" dirty="0" smtClean="0">
                <a:solidFill>
                  <a:schemeClr val="bg1"/>
                </a:solidFill>
              </a:rPr>
              <a:t> James Ryan</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67618" y="1052736"/>
            <a:ext cx="8424862" cy="400110"/>
          </a:xfrm>
          <a:prstGeom prst="rect">
            <a:avLst/>
          </a:prstGeom>
          <a:noFill/>
          <a:ln w="9525">
            <a:noFill/>
            <a:miter lim="800000"/>
            <a:headEnd/>
            <a:tailEnd/>
          </a:ln>
        </p:spPr>
        <p:txBody>
          <a:bodyPr>
            <a:spAutoFit/>
          </a:bodyPr>
          <a:lstStyle/>
          <a:p>
            <a:pPr marL="0" lvl="1" eaLnBrk="0" hangingPunct="0">
              <a:spcAft>
                <a:spcPts val="1200"/>
              </a:spcAft>
            </a:pPr>
            <a:r>
              <a:rPr lang="en-US" sz="2000" dirty="0"/>
              <a:t>The </a:t>
            </a:r>
            <a:r>
              <a:rPr lang="en-US" sz="2000" dirty="0" smtClean="0"/>
              <a:t>quintessence of </a:t>
            </a:r>
            <a:r>
              <a:rPr lang="en-US" sz="2000" b="1" i="1" dirty="0" smtClean="0"/>
              <a:t>Tools</a:t>
            </a:r>
            <a:r>
              <a:rPr lang="en-US" sz="2000" b="1" i="1" dirty="0" smtClean="0">
                <a:solidFill>
                  <a:srgbClr val="800000"/>
                </a:solidFill>
              </a:rPr>
              <a:t>4</a:t>
            </a:r>
            <a:r>
              <a:rPr lang="en-US" sz="2000" b="1" i="1" dirty="0" smtClean="0"/>
              <a:t>Plex</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6" y="1834851"/>
            <a:ext cx="77057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1"/>
          <p:cNvSpPr txBox="1">
            <a:spLocks/>
          </p:cNvSpPr>
          <p:nvPr/>
        </p:nvSpPr>
        <p:spPr bwMode="black">
          <a:xfrm>
            <a:off x="539750" y="404664"/>
            <a:ext cx="6984578" cy="261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smtClean="0">
                <a:latin typeface="Arial" panose="020B0604020202020204" pitchFamily="34" charset="0"/>
                <a:cs typeface="Arial" panose="020B0604020202020204" pitchFamily="34" charset="0"/>
              </a:rPr>
              <a:t>Positioning Tools4Plex</a:t>
            </a:r>
            <a:endParaRPr lang="de-DE" altLang="de-DE" sz="2400" dirty="0" smtClean="0">
              <a:latin typeface="Arial" panose="020B0604020202020204" pitchFamily="34" charset="0"/>
              <a:cs typeface="Arial" panose="020B0604020202020204" pitchFamily="34" charset="0"/>
            </a:endParaRPr>
          </a:p>
        </p:txBody>
      </p:sp>
      <p:sp>
        <p:nvSpPr>
          <p:cNvPr id="2" name="Pfeil nach rechts 1"/>
          <p:cNvSpPr/>
          <p:nvPr/>
        </p:nvSpPr>
        <p:spPr>
          <a:xfrm>
            <a:off x="3923928" y="3212976"/>
            <a:ext cx="288033" cy="144016"/>
          </a:xfrm>
          <a:prstGeom prst="rightArrow">
            <a:avLst/>
          </a:prstGeom>
          <a:solidFill>
            <a:srgbClr val="800000"/>
          </a:solidFill>
          <a:ln w="3175">
            <a:noFill/>
          </a:ln>
          <a:effectLst/>
        </p:spPr>
        <p:style>
          <a:lnRef idx="1">
            <a:schemeClr val="accent1"/>
          </a:lnRef>
          <a:fillRef idx="3">
            <a:schemeClr val="accent1"/>
          </a:fillRef>
          <a:effectRef idx="2">
            <a:schemeClr val="accent1"/>
          </a:effectRef>
          <a:fontRef idx="minor">
            <a:schemeClr val="lt1"/>
          </a:fontRef>
        </p:style>
        <p:txBody>
          <a:bodyPr vert="horz" lIns="2103120" tIns="0" rIns="182880" bIns="45720" rtlCol="0" anchor="ctr"/>
          <a:lstStyle/>
          <a:p>
            <a:pPr marL="342900" algn="ctr">
              <a:lnSpc>
                <a:spcPts val="1720"/>
              </a:lnSpc>
              <a:buClr>
                <a:srgbClr val="FFFFFF"/>
              </a:buClr>
            </a:pPr>
            <a:endParaRPr lang="de-DE" b="1" dirty="0" smtClean="0">
              <a:solidFill>
                <a:srgbClr val="FFFFFF"/>
              </a:solidFill>
              <a:cs typeface="Arial Unicode MS"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462" y="5013176"/>
            <a:ext cx="17430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039" y="4660751"/>
            <a:ext cx="9715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feil nach unten 8"/>
          <p:cNvSpPr/>
          <p:nvPr/>
        </p:nvSpPr>
        <p:spPr>
          <a:xfrm>
            <a:off x="4393349" y="4154971"/>
            <a:ext cx="162235" cy="282141"/>
          </a:xfrm>
          <a:prstGeom prst="downArrow">
            <a:avLst/>
          </a:prstGeom>
          <a:solidFill>
            <a:srgbClr val="800000"/>
          </a:solidFill>
          <a:ln w="3175">
            <a:noFill/>
          </a:ln>
          <a:effectLst/>
        </p:spPr>
        <p:style>
          <a:lnRef idx="1">
            <a:schemeClr val="accent1"/>
          </a:lnRef>
          <a:fillRef idx="3">
            <a:schemeClr val="accent1"/>
          </a:fillRef>
          <a:effectRef idx="2">
            <a:schemeClr val="accent1"/>
          </a:effectRef>
          <a:fontRef idx="minor">
            <a:schemeClr val="lt1"/>
          </a:fontRef>
        </p:style>
        <p:txBody>
          <a:bodyPr vert="horz" lIns="2103120" tIns="0" rIns="182880" bIns="45720" rtlCol="0" anchor="ctr"/>
          <a:lstStyle/>
          <a:p>
            <a:pPr marL="342900" algn="ctr">
              <a:lnSpc>
                <a:spcPts val="1720"/>
              </a:lnSpc>
              <a:buClr>
                <a:srgbClr val="FFFFFF"/>
              </a:buClr>
            </a:pPr>
            <a:endParaRPr lang="de-DE" b="1" dirty="0" smtClean="0">
              <a:solidFill>
                <a:srgbClr val="FFFFFF"/>
              </a:solidFill>
              <a:cs typeface="Arial Unicode MS" pitchFamily="34" charset="-128"/>
            </a:endParaRPr>
          </a:p>
        </p:txBody>
      </p:sp>
      <p:sp>
        <p:nvSpPr>
          <p:cNvPr id="10" name="Pfeil nach oben 9"/>
          <p:cNvSpPr/>
          <p:nvPr/>
        </p:nvSpPr>
        <p:spPr>
          <a:xfrm>
            <a:off x="4590057" y="4154971"/>
            <a:ext cx="179983" cy="282141"/>
          </a:xfrm>
          <a:prstGeom prst="upArrow">
            <a:avLst/>
          </a:prstGeom>
          <a:solidFill>
            <a:srgbClr val="800000"/>
          </a:solidFill>
          <a:ln w="3175">
            <a:noFill/>
          </a:ln>
          <a:effectLst/>
        </p:spPr>
        <p:style>
          <a:lnRef idx="1">
            <a:schemeClr val="accent1"/>
          </a:lnRef>
          <a:fillRef idx="3">
            <a:schemeClr val="accent1"/>
          </a:fillRef>
          <a:effectRef idx="2">
            <a:schemeClr val="accent1"/>
          </a:effectRef>
          <a:fontRef idx="minor">
            <a:schemeClr val="lt1"/>
          </a:fontRef>
        </p:style>
        <p:txBody>
          <a:bodyPr vert="horz" lIns="2103120" tIns="0" rIns="182880" bIns="45720" rtlCol="0" anchor="ctr"/>
          <a:lstStyle/>
          <a:p>
            <a:pPr marL="342900" algn="ctr">
              <a:lnSpc>
                <a:spcPts val="1720"/>
              </a:lnSpc>
              <a:buClr>
                <a:srgbClr val="FFFFFF"/>
              </a:buClr>
            </a:pPr>
            <a:endParaRPr lang="de-DE" b="1" dirty="0" smtClean="0">
              <a:solidFill>
                <a:srgbClr val="FFFFFF"/>
              </a:solidFill>
              <a:cs typeface="Arial Unicode MS" pitchFamily="34" charset="-128"/>
            </a:endParaRPr>
          </a:p>
        </p:txBody>
      </p:sp>
      <p:sp>
        <p:nvSpPr>
          <p:cNvPr id="16" name="Pfeil nach rechts 15"/>
          <p:cNvSpPr/>
          <p:nvPr/>
        </p:nvSpPr>
        <p:spPr>
          <a:xfrm>
            <a:off x="4860031" y="3212976"/>
            <a:ext cx="288033" cy="144016"/>
          </a:xfrm>
          <a:prstGeom prst="rightArrow">
            <a:avLst/>
          </a:prstGeom>
          <a:solidFill>
            <a:srgbClr val="800000"/>
          </a:solidFill>
          <a:ln w="3175">
            <a:noFill/>
          </a:ln>
          <a:effectLst/>
        </p:spPr>
        <p:style>
          <a:lnRef idx="1">
            <a:schemeClr val="accent1"/>
          </a:lnRef>
          <a:fillRef idx="3">
            <a:schemeClr val="accent1"/>
          </a:fillRef>
          <a:effectRef idx="2">
            <a:schemeClr val="accent1"/>
          </a:effectRef>
          <a:fontRef idx="minor">
            <a:schemeClr val="lt1"/>
          </a:fontRef>
        </p:style>
        <p:txBody>
          <a:bodyPr vert="horz" lIns="2103120" tIns="0" rIns="182880" bIns="45720" rtlCol="0" anchor="ctr"/>
          <a:lstStyle/>
          <a:p>
            <a:pPr marL="342900" algn="ctr">
              <a:lnSpc>
                <a:spcPts val="1720"/>
              </a:lnSpc>
              <a:buClr>
                <a:srgbClr val="FFFFFF"/>
              </a:buClr>
            </a:pPr>
            <a:endParaRPr lang="de-DE" b="1" dirty="0" smtClean="0">
              <a:solidFill>
                <a:srgbClr val="FFFFFF"/>
              </a:solidFill>
              <a:cs typeface="Arial Unicode MS" pitchFamily="34" charset="-128"/>
            </a:endParaRPr>
          </a:p>
        </p:txBody>
      </p:sp>
    </p:spTree>
    <p:extLst>
      <p:ext uri="{BB962C8B-B14F-4D97-AF65-F5344CB8AC3E}">
        <p14:creationId xmlns:p14="http://schemas.microsoft.com/office/powerpoint/2010/main" val="126004843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67618" y="1244367"/>
            <a:ext cx="8424862" cy="400110"/>
          </a:xfrm>
          <a:prstGeom prst="rect">
            <a:avLst/>
          </a:prstGeom>
          <a:noFill/>
          <a:ln w="9525">
            <a:noFill/>
            <a:miter lim="800000"/>
            <a:headEnd/>
            <a:tailEnd/>
          </a:ln>
        </p:spPr>
        <p:txBody>
          <a:bodyPr>
            <a:spAutoFit/>
          </a:bodyPr>
          <a:lstStyle/>
          <a:p>
            <a:pPr marL="0" lvl="1" eaLnBrk="0" hangingPunct="0">
              <a:spcAft>
                <a:spcPts val="1200"/>
              </a:spcAft>
            </a:pPr>
            <a:r>
              <a:rPr lang="en-US" sz="2000" b="1" dirty="0" smtClean="0"/>
              <a:t>What is mass </a:t>
            </a:r>
            <a:r>
              <a:rPr lang="en-US" sz="2000" b="1" dirty="0" smtClean="0"/>
              <a:t>modeling</a:t>
            </a:r>
            <a:endParaRPr lang="en-US" sz="2000" b="1" dirty="0"/>
          </a:p>
        </p:txBody>
      </p:sp>
      <p:sp>
        <p:nvSpPr>
          <p:cNvPr id="5" name="Titel 1"/>
          <p:cNvSpPr txBox="1">
            <a:spLocks/>
          </p:cNvSpPr>
          <p:nvPr/>
        </p:nvSpPr>
        <p:spPr bwMode="black">
          <a:xfrm>
            <a:off x="539750" y="404664"/>
            <a:ext cx="6984578" cy="261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smtClean="0">
                <a:latin typeface="Arial" panose="020B0604020202020204" pitchFamily="34" charset="0"/>
                <a:cs typeface="Arial" panose="020B0604020202020204" pitchFamily="34" charset="0"/>
              </a:rPr>
              <a:t>Positioning Tools4Plex</a:t>
            </a:r>
            <a:endParaRPr lang="de-DE" altLang="de-DE" sz="2400" dirty="0" smtClean="0">
              <a:latin typeface="Arial" panose="020B0604020202020204" pitchFamily="34" charset="0"/>
              <a:cs typeface="Arial" panose="020B0604020202020204" pitchFamily="34" charset="0"/>
            </a:endParaRPr>
          </a:p>
        </p:txBody>
      </p:sp>
      <p:sp>
        <p:nvSpPr>
          <p:cNvPr id="6" name="Textfeld 5"/>
          <p:cNvSpPr txBox="1"/>
          <p:nvPr/>
        </p:nvSpPr>
        <p:spPr>
          <a:xfrm>
            <a:off x="557287" y="1964447"/>
            <a:ext cx="3082895" cy="2400657"/>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de-DE" sz="2000" dirty="0" err="1" smtClean="0">
                <a:latin typeface="Arial" panose="020B0604020202020204" pitchFamily="34" charset="0"/>
                <a:cs typeface="Arial" panose="020B0604020202020204" pitchFamily="34" charset="0"/>
              </a:rPr>
              <a:t>add</a:t>
            </a:r>
            <a:r>
              <a:rPr lang="de-DE" sz="2000" dirty="0" smtClean="0">
                <a:latin typeface="Arial" panose="020B0604020202020204" pitchFamily="34" charset="0"/>
                <a:cs typeface="Arial" panose="020B0604020202020204" pitchFamily="34" charset="0"/>
              </a:rPr>
              <a:t> multiple </a:t>
            </a:r>
            <a:r>
              <a:rPr lang="de-DE" sz="2000" dirty="0" err="1" smtClean="0">
                <a:latin typeface="Arial" panose="020B0604020202020204" pitchFamily="34" charset="0"/>
                <a:cs typeface="Arial" panose="020B0604020202020204" pitchFamily="34" charset="0"/>
              </a:rPr>
              <a:t>triples</a:t>
            </a:r>
            <a:endParaRPr lang="de-DE"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de-DE" sz="2000" dirty="0" err="1" smtClean="0">
                <a:latin typeface="Arial" panose="020B0604020202020204" pitchFamily="34" charset="0"/>
                <a:cs typeface="Arial" panose="020B0604020202020204" pitchFamily="34" charset="0"/>
              </a:rPr>
              <a:t>change</a:t>
            </a:r>
            <a:r>
              <a:rPr lang="de-DE" sz="2000" dirty="0" smtClean="0">
                <a:latin typeface="Arial" panose="020B0604020202020204" pitchFamily="34" charset="0"/>
                <a:cs typeface="Arial" panose="020B0604020202020204" pitchFamily="34" charset="0"/>
              </a:rPr>
              <a:t> multiple </a:t>
            </a:r>
            <a:r>
              <a:rPr lang="de-DE" sz="2000" dirty="0" err="1" smtClean="0">
                <a:latin typeface="Arial" panose="020B0604020202020204" pitchFamily="34" charset="0"/>
                <a:cs typeface="Arial" panose="020B0604020202020204" pitchFamily="34" charset="0"/>
              </a:rPr>
              <a:t>triples</a:t>
            </a:r>
            <a:endParaRPr lang="de-DE"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de-DE" sz="2000" dirty="0" err="1">
                <a:latin typeface="Arial" panose="020B0604020202020204" pitchFamily="34" charset="0"/>
                <a:cs typeface="Arial" panose="020B0604020202020204" pitchFamily="34" charset="0"/>
              </a:rPr>
              <a:t>name</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refactoring</a:t>
            </a:r>
            <a:endParaRPr lang="de-DE"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de-DE" sz="2000" dirty="0" err="1" smtClean="0">
                <a:latin typeface="Arial" panose="020B0604020202020204" pitchFamily="34" charset="0"/>
                <a:cs typeface="Arial" panose="020B0604020202020204" pitchFamily="34" charset="0"/>
              </a:rPr>
              <a:t>language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translation</a:t>
            </a:r>
            <a:endParaRPr lang="de-DE"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de-DE" sz="2000" dirty="0" err="1" smtClean="0">
                <a:latin typeface="Arial" panose="020B0604020202020204" pitchFamily="34" charset="0"/>
                <a:cs typeface="Arial" panose="020B0604020202020204" pitchFamily="34" charset="0"/>
              </a:rPr>
              <a:t>model</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translation</a:t>
            </a:r>
            <a:endParaRPr lang="de-DE"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76964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Text Box 3"/>
          <p:cNvSpPr txBox="1">
            <a:spLocks noChangeArrowheads="1"/>
          </p:cNvSpPr>
          <p:nvPr/>
        </p:nvSpPr>
        <p:spPr bwMode="auto">
          <a:xfrm>
            <a:off x="395288" y="1628775"/>
            <a:ext cx="6102350" cy="3749675"/>
          </a:xfrm>
          <a:prstGeom prst="rect">
            <a:avLst/>
          </a:prstGeom>
          <a:noFill/>
          <a:ln w="9525">
            <a:noFill/>
            <a:miter lim="800000"/>
            <a:headEnd/>
            <a:tailEnd/>
          </a:ln>
        </p:spPr>
        <p:txBody>
          <a:bodyPr wrap="none">
            <a:spAutoFit/>
          </a:bodyPr>
          <a:lstStyle/>
          <a:p>
            <a:pPr>
              <a:buClr>
                <a:srgbClr val="800000"/>
              </a:buClr>
              <a:buFont typeface="Wingdings" pitchFamily="2" charset="2"/>
              <a:buChar char="§"/>
            </a:pPr>
            <a:r>
              <a:rPr lang="de-DE" sz="2000" dirty="0"/>
              <a:t> </a:t>
            </a:r>
            <a:r>
              <a:rPr lang="de-DE" sz="2000" b="1" dirty="0" err="1"/>
              <a:t>PlexBox</a:t>
            </a:r>
            <a:r>
              <a:rPr lang="de-DE" sz="2000" dirty="0"/>
              <a:t> </a:t>
            </a:r>
          </a:p>
          <a:p>
            <a:pPr lvl="1">
              <a:buClr>
                <a:srgbClr val="800000"/>
              </a:buClr>
            </a:pPr>
            <a:r>
              <a:rPr lang="de-DE" sz="2000" dirty="0"/>
              <a:t>Rock </a:t>
            </a:r>
            <a:r>
              <a:rPr lang="de-DE" sz="2000" dirty="0" err="1"/>
              <a:t>around</a:t>
            </a:r>
            <a:r>
              <a:rPr lang="de-DE" sz="2000" dirty="0"/>
              <a:t> a </a:t>
            </a:r>
            <a:r>
              <a:rPr lang="de-DE" sz="2000" dirty="0" err="1"/>
              <a:t>Plex</a:t>
            </a:r>
            <a:r>
              <a:rPr lang="de-DE" sz="2000" dirty="0"/>
              <a:t> </a:t>
            </a:r>
            <a:r>
              <a:rPr lang="de-DE" sz="2000" dirty="0" err="1"/>
              <a:t>model</a:t>
            </a:r>
            <a:r>
              <a:rPr lang="de-DE" sz="2000" dirty="0"/>
              <a:t/>
            </a:r>
            <a:br>
              <a:rPr lang="de-DE" sz="2000" dirty="0"/>
            </a:br>
            <a:endParaRPr lang="de-DE" sz="2000" b="1" dirty="0"/>
          </a:p>
          <a:p>
            <a:pPr>
              <a:buClr>
                <a:srgbClr val="800000"/>
              </a:buClr>
              <a:buFont typeface="Wingdings" pitchFamily="2" charset="2"/>
              <a:buChar char="§"/>
            </a:pPr>
            <a:r>
              <a:rPr lang="de-DE" sz="2000" dirty="0"/>
              <a:t> </a:t>
            </a:r>
            <a:r>
              <a:rPr lang="de-DE" sz="2000" b="1" dirty="0" err="1"/>
              <a:t>PlexXMLBox</a:t>
            </a:r>
            <a:r>
              <a:rPr lang="de-DE" sz="2000" dirty="0"/>
              <a:t> </a:t>
            </a:r>
          </a:p>
          <a:p>
            <a:pPr lvl="1">
              <a:buClr>
                <a:srgbClr val="800000"/>
              </a:buClr>
            </a:pPr>
            <a:r>
              <a:rPr lang="de-DE" sz="2000" dirty="0"/>
              <a:t>Rock </a:t>
            </a:r>
            <a:r>
              <a:rPr lang="de-DE" sz="2000" dirty="0" err="1"/>
              <a:t>around</a:t>
            </a:r>
            <a:r>
              <a:rPr lang="de-DE" sz="2000" dirty="0"/>
              <a:t> PlexXML </a:t>
            </a:r>
            <a:r>
              <a:rPr lang="de-DE" sz="2000" dirty="0" err="1"/>
              <a:t>integration</a:t>
            </a:r>
            <a:r>
              <a:rPr lang="de-DE" sz="2000" dirty="0"/>
              <a:t/>
            </a:r>
            <a:br>
              <a:rPr lang="de-DE" sz="2000" dirty="0"/>
            </a:br>
            <a:endParaRPr lang="de-DE" sz="2000" dirty="0"/>
          </a:p>
          <a:p>
            <a:pPr>
              <a:buClr>
                <a:srgbClr val="800000"/>
              </a:buClr>
              <a:buFont typeface="Wingdings" pitchFamily="2" charset="2"/>
              <a:buChar char="§"/>
            </a:pPr>
            <a:r>
              <a:rPr lang="de-DE" sz="2000" dirty="0"/>
              <a:t> </a:t>
            </a:r>
            <a:r>
              <a:rPr lang="de-DE" sz="2000" b="1" dirty="0" err="1"/>
              <a:t>SynonViewer</a:t>
            </a:r>
            <a:endParaRPr lang="de-DE" sz="2000" dirty="0"/>
          </a:p>
          <a:p>
            <a:pPr lvl="1">
              <a:buClr>
                <a:srgbClr val="800000"/>
              </a:buClr>
            </a:pPr>
            <a:r>
              <a:rPr lang="de-DE" sz="2000" dirty="0"/>
              <a:t>Insight a </a:t>
            </a:r>
            <a:r>
              <a:rPr lang="de-DE" sz="2000" dirty="0" err="1"/>
              <a:t>Synon</a:t>
            </a:r>
            <a:r>
              <a:rPr lang="de-DE" sz="2000" dirty="0"/>
              <a:t> </a:t>
            </a:r>
            <a:r>
              <a:rPr lang="de-DE" sz="2000" dirty="0" err="1"/>
              <a:t>model</a:t>
            </a:r>
            <a:r>
              <a:rPr lang="de-DE" sz="2000" dirty="0"/>
              <a:t/>
            </a:r>
            <a:br>
              <a:rPr lang="de-DE" sz="2000" dirty="0"/>
            </a:br>
            <a:endParaRPr lang="de-DE" sz="2000" dirty="0"/>
          </a:p>
          <a:p>
            <a:pPr>
              <a:buClr>
                <a:srgbClr val="800000"/>
              </a:buClr>
              <a:buFont typeface="Wingdings" pitchFamily="2" charset="2"/>
              <a:buChar char="§"/>
            </a:pPr>
            <a:r>
              <a:rPr lang="de-DE" sz="2000" dirty="0"/>
              <a:t> </a:t>
            </a:r>
            <a:r>
              <a:rPr lang="de-DE" sz="2000" b="1" dirty="0" err="1"/>
              <a:t>PreView</a:t>
            </a:r>
            <a:r>
              <a:rPr lang="de-DE" sz="2000" b="1" dirty="0"/>
              <a:t> </a:t>
            </a:r>
            <a:r>
              <a:rPr lang="de-DE" sz="2000" b="1" dirty="0" err="1"/>
              <a:t>what</a:t>
            </a:r>
            <a:r>
              <a:rPr lang="de-DE" sz="2000" b="1" dirty="0"/>
              <a:t> </a:t>
            </a:r>
            <a:r>
              <a:rPr lang="de-DE" sz="2000" b="1" dirty="0" err="1"/>
              <a:t>we</a:t>
            </a:r>
            <a:r>
              <a:rPr lang="de-DE" sz="2000" b="1" dirty="0"/>
              <a:t> </a:t>
            </a:r>
            <a:r>
              <a:rPr lang="de-DE" sz="2000" b="1" dirty="0" err="1"/>
              <a:t>are</a:t>
            </a:r>
            <a:r>
              <a:rPr lang="de-DE" sz="2000" b="1" dirty="0"/>
              <a:t> </a:t>
            </a:r>
            <a:r>
              <a:rPr lang="de-DE" sz="2000" b="1" dirty="0" err="1" smtClean="0"/>
              <a:t>workig</a:t>
            </a:r>
            <a:r>
              <a:rPr lang="de-DE" sz="2000" b="1" dirty="0" smtClean="0"/>
              <a:t> </a:t>
            </a:r>
            <a:r>
              <a:rPr lang="de-DE" sz="2000" b="1" dirty="0"/>
              <a:t>on</a:t>
            </a:r>
            <a:endParaRPr lang="de-DE" sz="2000" dirty="0"/>
          </a:p>
          <a:p>
            <a:pPr lvl="1">
              <a:buClr>
                <a:srgbClr val="800000"/>
              </a:buClr>
            </a:pPr>
            <a:r>
              <a:rPr lang="de-DE" sz="2000" dirty="0" err="1"/>
              <a:t>PlexBox</a:t>
            </a:r>
            <a:r>
              <a:rPr lang="de-DE" sz="2000" dirty="0"/>
              <a:t> – „</a:t>
            </a:r>
            <a:r>
              <a:rPr lang="de-DE" sz="2000" dirty="0" err="1"/>
              <a:t>full</a:t>
            </a:r>
            <a:r>
              <a:rPr lang="de-DE" sz="2000" dirty="0"/>
              <a:t>“ </a:t>
            </a:r>
            <a:r>
              <a:rPr lang="de-DE" sz="2000" dirty="0" err="1"/>
              <a:t>Synon</a:t>
            </a:r>
            <a:r>
              <a:rPr lang="de-DE" sz="2000" dirty="0"/>
              <a:t> AD </a:t>
            </a:r>
            <a:r>
              <a:rPr lang="de-DE" sz="2000" dirty="0" err="1"/>
              <a:t>import</a:t>
            </a:r>
            <a:endParaRPr lang="de-DE" sz="2000" dirty="0"/>
          </a:p>
          <a:p>
            <a:pPr lvl="1">
              <a:buClr>
                <a:srgbClr val="800000"/>
              </a:buClr>
            </a:pPr>
            <a:r>
              <a:rPr lang="de-DE" sz="2000" dirty="0" err="1"/>
              <a:t>PlexXMLBox</a:t>
            </a:r>
            <a:r>
              <a:rPr lang="de-DE" sz="2000" dirty="0"/>
              <a:t> – </a:t>
            </a:r>
            <a:r>
              <a:rPr lang="de-DE" sz="2000" dirty="0" err="1"/>
              <a:t>more</a:t>
            </a:r>
            <a:r>
              <a:rPr lang="de-DE" sz="2000" dirty="0"/>
              <a:t> </a:t>
            </a:r>
            <a:r>
              <a:rPr lang="de-DE" sz="2000" dirty="0" err="1"/>
              <a:t>complex</a:t>
            </a:r>
            <a:r>
              <a:rPr lang="de-DE" sz="2000" dirty="0"/>
              <a:t> </a:t>
            </a:r>
            <a:r>
              <a:rPr lang="de-DE" sz="2000" dirty="0" err="1"/>
              <a:t>dialogs</a:t>
            </a:r>
            <a:r>
              <a:rPr lang="de-DE" sz="2000" dirty="0"/>
              <a:t> </a:t>
            </a:r>
            <a:r>
              <a:rPr lang="de-DE" sz="2000" dirty="0" err="1"/>
              <a:t>and</a:t>
            </a:r>
            <a:r>
              <a:rPr lang="de-DE" sz="2000" dirty="0"/>
              <a:t> </a:t>
            </a:r>
            <a:r>
              <a:rPr lang="de-DE" sz="2000" dirty="0" err="1"/>
              <a:t>charts</a:t>
            </a:r>
            <a:endParaRPr lang="de-DE" sz="2000" dirty="0"/>
          </a:p>
        </p:txBody>
      </p:sp>
      <p:sp>
        <p:nvSpPr>
          <p:cNvPr id="31746"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Different parts of Tools4Plex</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About Tools4Plex…</a:t>
            </a:r>
          </a:p>
        </p:txBody>
      </p:sp>
      <p:sp>
        <p:nvSpPr>
          <p:cNvPr id="18434" name="Text Box 3"/>
          <p:cNvSpPr txBox="1">
            <a:spLocks noChangeArrowheads="1"/>
          </p:cNvSpPr>
          <p:nvPr/>
        </p:nvSpPr>
        <p:spPr bwMode="auto">
          <a:xfrm>
            <a:off x="425450" y="1916832"/>
            <a:ext cx="4362574" cy="2031325"/>
          </a:xfrm>
          <a:prstGeom prst="rect">
            <a:avLst/>
          </a:prstGeom>
          <a:noFill/>
          <a:ln w="9525">
            <a:noFill/>
            <a:miter lim="800000"/>
            <a:headEnd/>
            <a:tailEnd/>
          </a:ln>
        </p:spPr>
        <p:txBody>
          <a:bodyPr wrap="square">
            <a:spAutoFit/>
          </a:bodyPr>
          <a:lstStyle/>
          <a:p>
            <a:pPr marL="179388" indent="-179388" eaLnBrk="0" hangingPunct="0">
              <a:spcAft>
                <a:spcPts val="1200"/>
              </a:spcAft>
              <a:buFont typeface="Arial" charset="0"/>
              <a:buChar char="•"/>
            </a:pPr>
            <a:r>
              <a:rPr lang="en-US" sz="2400" dirty="0" smtClean="0"/>
              <a:t>A productivity </a:t>
            </a:r>
            <a:r>
              <a:rPr lang="en-US" sz="2400" dirty="0"/>
              <a:t>tool for </a:t>
            </a:r>
            <a:r>
              <a:rPr lang="en-US" sz="2400" dirty="0" smtClean="0"/>
              <a:t>CA </a:t>
            </a:r>
            <a:r>
              <a:rPr lang="en-US" sz="2400" dirty="0" err="1"/>
              <a:t>Plex</a:t>
            </a:r>
            <a:endParaRPr lang="en-US" sz="2400" dirty="0"/>
          </a:p>
          <a:p>
            <a:pPr marL="179388" indent="-179388" eaLnBrk="0" hangingPunct="0">
              <a:spcAft>
                <a:spcPts val="1200"/>
              </a:spcAft>
              <a:buFont typeface="Arial" charset="0"/>
              <a:buChar char="•"/>
            </a:pPr>
            <a:r>
              <a:rPr lang="en-US" sz="2400" dirty="0"/>
              <a:t>The story behind the tool</a:t>
            </a:r>
          </a:p>
          <a:p>
            <a:pPr marL="179388" indent="-179388" eaLnBrk="0" hangingPunct="0">
              <a:spcAft>
                <a:spcPts val="1200"/>
              </a:spcAft>
              <a:buFont typeface="Arial" charset="0"/>
              <a:buChar char="•"/>
            </a:pPr>
            <a:r>
              <a:rPr lang="en-US" sz="2400" dirty="0">
                <a:solidFill>
                  <a:srgbClr val="A50021"/>
                </a:solidFill>
              </a:rPr>
              <a:t>What do we have right now</a:t>
            </a:r>
          </a:p>
          <a:p>
            <a:pPr marL="179388" indent="-179388" eaLnBrk="0" hangingPunct="0">
              <a:spcAft>
                <a:spcPts val="1200"/>
              </a:spcAft>
              <a:buFont typeface="Arial" charset="0"/>
              <a:buChar char="•"/>
            </a:pPr>
            <a:r>
              <a:rPr lang="en-US" sz="2400" dirty="0"/>
              <a:t>Where do we want to go</a:t>
            </a:r>
          </a:p>
        </p:txBody>
      </p:sp>
      <p:pic>
        <p:nvPicPr>
          <p:cNvPr id="1027" name="Picture 3"/>
          <p:cNvPicPr>
            <a:picLocks noChangeAspect="1" noChangeArrowheads="1"/>
          </p:cNvPicPr>
          <p:nvPr/>
        </p:nvPicPr>
        <p:blipFill>
          <a:blip r:embed="rId2">
            <a:extLst/>
          </a:blip>
          <a:srcRect/>
          <a:stretch>
            <a:fillRect/>
          </a:stretch>
        </p:blipFill>
        <p:spPr bwMode="auto">
          <a:xfrm>
            <a:off x="4872930" y="1852855"/>
            <a:ext cx="4019550" cy="2847975"/>
          </a:xfrm>
          <a:prstGeom prst="rect">
            <a:avLst/>
          </a:prstGeom>
          <a:noFill/>
          <a:ln>
            <a:noFill/>
          </a:ln>
          <a:effectLst>
            <a:outerShdw blurRad="50800" dist="38100" dir="8100000" algn="tr" rotWithShape="0">
              <a:prstClr val="black">
                <a:alpha val="40000"/>
              </a:prstClr>
            </a:outerShdw>
          </a:effectLst>
          <a:scene3d>
            <a:camera prst="obliqueTopRight"/>
            <a:lightRig rig="threePt" dir="t"/>
          </a:scene3d>
          <a:sp3d>
            <a:bevelT/>
          </a:sp3d>
          <a:extLst/>
        </p:spPr>
      </p:pic>
    </p:spTree>
    <p:extLst>
      <p:ext uri="{BB962C8B-B14F-4D97-AF65-F5344CB8AC3E}">
        <p14:creationId xmlns:p14="http://schemas.microsoft.com/office/powerpoint/2010/main" val="168570476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idx="4294967295"/>
          </p:nvPr>
        </p:nvSpPr>
        <p:spPr>
          <a:xfrm>
            <a:off x="395288" y="1052513"/>
            <a:ext cx="8353425" cy="385762"/>
          </a:xfrm>
        </p:spPr>
        <p:txBody>
          <a:bodyPr/>
          <a:lstStyle/>
          <a:p>
            <a:pPr eaLnBrk="1" hangingPunct="1"/>
            <a:r>
              <a:rPr lang="de-DE" altLang="de-DE" sz="2000" b="0" dirty="0" smtClean="0">
                <a:solidFill>
                  <a:schemeClr val="tx1"/>
                </a:solidFill>
                <a:latin typeface="Arial" charset="0"/>
                <a:cs typeface="Arial" charset="0"/>
              </a:rPr>
              <a:t>Main </a:t>
            </a:r>
            <a:r>
              <a:rPr lang="de-DE" altLang="de-DE" sz="2000" b="0" dirty="0" err="1" smtClean="0">
                <a:solidFill>
                  <a:schemeClr val="tx1"/>
                </a:solidFill>
                <a:latin typeface="Arial" charset="0"/>
                <a:cs typeface="Arial" charset="0"/>
              </a:rPr>
              <a:t>processes</a:t>
            </a:r>
            <a:r>
              <a:rPr lang="de-DE" altLang="de-DE" sz="2000" b="0" dirty="0" smtClean="0">
                <a:solidFill>
                  <a:schemeClr val="tx1"/>
                </a:solidFill>
                <a:latin typeface="Arial" charset="0"/>
                <a:cs typeface="Arial" charset="0"/>
              </a:rPr>
              <a:t> </a:t>
            </a:r>
            <a:r>
              <a:rPr lang="de-DE" altLang="de-DE" sz="1800" b="0" dirty="0" smtClean="0">
                <a:solidFill>
                  <a:schemeClr val="tx1"/>
                </a:solidFill>
                <a:latin typeface="Arial" charset="0"/>
                <a:cs typeface="Arial" charset="0"/>
                <a:sym typeface="Wingdings" pitchFamily="2" charset="2"/>
              </a:rPr>
              <a:t></a:t>
            </a:r>
            <a:r>
              <a:rPr lang="de-DE" altLang="de-DE" sz="2000" b="0" dirty="0" smtClean="0">
                <a:solidFill>
                  <a:schemeClr val="tx1"/>
                </a:solidFill>
                <a:latin typeface="Arial" charset="0"/>
                <a:cs typeface="Arial" charset="0"/>
                <a:sym typeface="Wingdings" pitchFamily="2" charset="2"/>
              </a:rPr>
              <a:t> </a:t>
            </a:r>
            <a:r>
              <a:rPr lang="de-DE" altLang="de-DE" sz="2000" b="0" dirty="0" smtClean="0">
                <a:solidFill>
                  <a:schemeClr val="tx1"/>
                </a:solidFill>
                <a:latin typeface="Arial" charset="0"/>
                <a:cs typeface="Arial" charset="0"/>
              </a:rPr>
              <a:t>Menu PLEX </a:t>
            </a:r>
            <a:r>
              <a:rPr lang="de-DE" altLang="de-DE" sz="1800" b="0" dirty="0" smtClean="0">
                <a:solidFill>
                  <a:schemeClr val="tx1"/>
                </a:solidFill>
                <a:latin typeface="Arial" charset="0"/>
                <a:cs typeface="Arial" charset="0"/>
                <a:sym typeface="Wingdings" pitchFamily="2" charset="2"/>
              </a:rPr>
              <a:t></a:t>
            </a:r>
            <a:r>
              <a:rPr lang="de-DE" altLang="de-DE" sz="2000" b="0" dirty="0" smtClean="0">
                <a:solidFill>
                  <a:schemeClr val="tx1"/>
                </a:solidFill>
                <a:latin typeface="Arial" charset="0"/>
                <a:cs typeface="Arial" charset="0"/>
                <a:sym typeface="Wingdings" pitchFamily="2" charset="2"/>
              </a:rPr>
              <a:t> </a:t>
            </a:r>
            <a:r>
              <a:rPr lang="de-DE" altLang="de-DE" sz="2000" b="0" i="1" dirty="0" smtClean="0">
                <a:solidFill>
                  <a:schemeClr val="tx1"/>
                </a:solidFill>
                <a:latin typeface="Arial" charset="0"/>
                <a:cs typeface="Arial" charset="0"/>
              </a:rPr>
              <a:t>Create </a:t>
            </a:r>
            <a:r>
              <a:rPr lang="de-DE" altLang="de-DE" sz="2000" b="0" i="1" dirty="0" err="1" smtClean="0">
                <a:solidFill>
                  <a:schemeClr val="tx1"/>
                </a:solidFill>
                <a:latin typeface="Arial" charset="0"/>
                <a:cs typeface="Arial" charset="0"/>
              </a:rPr>
              <a:t>triples</a:t>
            </a:r>
            <a:r>
              <a:rPr lang="de-DE" altLang="de-DE" sz="2000" b="0" i="1" dirty="0" smtClean="0">
                <a:solidFill>
                  <a:schemeClr val="tx1"/>
                </a:solidFill>
                <a:latin typeface="Arial" charset="0"/>
                <a:cs typeface="Arial" charset="0"/>
              </a:rPr>
              <a:t> </a:t>
            </a:r>
            <a:r>
              <a:rPr lang="de-DE" altLang="de-DE" sz="2000" b="0" i="1" dirty="0" err="1" smtClean="0">
                <a:solidFill>
                  <a:schemeClr val="tx1"/>
                </a:solidFill>
                <a:latin typeface="Arial" charset="0"/>
                <a:cs typeface="Arial" charset="0"/>
              </a:rPr>
              <a:t>from</a:t>
            </a:r>
            <a:r>
              <a:rPr lang="de-DE" altLang="de-DE" sz="2000" b="0" i="1" dirty="0" smtClean="0">
                <a:solidFill>
                  <a:schemeClr val="tx1"/>
                </a:solidFill>
                <a:latin typeface="Arial" charset="0"/>
                <a:cs typeface="Arial" charset="0"/>
              </a:rPr>
              <a:t> Schema</a:t>
            </a:r>
            <a:endParaRPr lang="de-DE" altLang="de-DE" sz="2000" b="0" dirty="0" smtClean="0">
              <a:solidFill>
                <a:schemeClr val="tx1"/>
              </a:solidFill>
              <a:latin typeface="Arial" charset="0"/>
              <a:cs typeface="Arial" charset="0"/>
            </a:endParaRPr>
          </a:p>
        </p:txBody>
      </p:sp>
      <p:sp>
        <p:nvSpPr>
          <p:cNvPr id="35843" name="Textfeld 8"/>
          <p:cNvSpPr txBox="1">
            <a:spLocks noChangeArrowheads="1"/>
          </p:cNvSpPr>
          <p:nvPr/>
        </p:nvSpPr>
        <p:spPr bwMode="auto">
          <a:xfrm>
            <a:off x="395288" y="1628775"/>
            <a:ext cx="4848225" cy="336550"/>
          </a:xfrm>
          <a:prstGeom prst="rect">
            <a:avLst/>
          </a:prstGeom>
          <a:noFill/>
          <a:ln w="9525">
            <a:noFill/>
            <a:miter lim="800000"/>
            <a:headEnd/>
            <a:tailEnd/>
          </a:ln>
        </p:spPr>
        <p:txBody>
          <a:bodyPr wrap="none">
            <a:spAutoFit/>
          </a:bodyPr>
          <a:lstStyle/>
          <a:p>
            <a:r>
              <a:rPr lang="de-DE" altLang="de-DE" sz="1600"/>
              <a:t>Schema selection and preview of triples to generate</a:t>
            </a:r>
          </a:p>
        </p:txBody>
      </p:sp>
      <p:sp>
        <p:nvSpPr>
          <p:cNvPr id="35844"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a:solidFill>
                  <a:schemeClr val="bg1"/>
                </a:solidFill>
                <a:latin typeface="Calibri" pitchFamily="34" charset="0"/>
                <a:ea typeface="FS Joey"/>
                <a:cs typeface="FS Joey"/>
              </a:rPr>
              <a:t>aspects</a:t>
            </a:r>
            <a:r>
              <a:rPr lang="de-DE" sz="2600" dirty="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05970"/>
            <a:ext cx="9143999" cy="5035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8"/>
          <p:cNvSpPr txBox="1">
            <a:spLocks noChangeArrowheads="1"/>
          </p:cNvSpPr>
          <p:nvPr/>
        </p:nvSpPr>
        <p:spPr bwMode="auto">
          <a:xfrm>
            <a:off x="5435600" y="2084388"/>
            <a:ext cx="3600450" cy="2154436"/>
          </a:xfrm>
          <a:prstGeom prst="rect">
            <a:avLst/>
          </a:prstGeom>
          <a:noFill/>
          <a:ln w="9525">
            <a:noFill/>
            <a:miter lim="800000"/>
            <a:headEnd/>
            <a:tailEnd/>
          </a:ln>
        </p:spPr>
        <p:txBody>
          <a:bodyPr>
            <a:spAutoFit/>
          </a:bodyPr>
          <a:lstStyle/>
          <a:p>
            <a:r>
              <a:rPr lang="de-DE" altLang="de-DE" sz="2000" dirty="0" err="1"/>
              <a:t>Results</a:t>
            </a:r>
            <a:r>
              <a:rPr lang="de-DE" altLang="de-DE" sz="2000" dirty="0"/>
              <a:t> in CA </a:t>
            </a:r>
            <a:r>
              <a:rPr lang="de-DE" altLang="de-DE" sz="2000" dirty="0" err="1" smtClean="0"/>
              <a:t>Plex</a:t>
            </a:r>
            <a:endParaRPr lang="de-DE" altLang="de-DE" sz="2000" dirty="0"/>
          </a:p>
          <a:p>
            <a:r>
              <a:rPr lang="de-DE" altLang="de-DE" sz="2000" dirty="0" err="1" smtClean="0"/>
              <a:t>ObjectBrowser</a:t>
            </a:r>
            <a:endParaRPr lang="de-DE" altLang="de-DE" sz="2000" dirty="0"/>
          </a:p>
          <a:p>
            <a:endParaRPr lang="de-DE" altLang="de-DE" sz="1400" dirty="0"/>
          </a:p>
          <a:p>
            <a:r>
              <a:rPr lang="de-DE" altLang="de-DE" sz="2000" dirty="0"/>
              <a:t>All </a:t>
            </a:r>
            <a:r>
              <a:rPr lang="de-DE" altLang="de-DE" sz="2000" dirty="0" err="1"/>
              <a:t>objects</a:t>
            </a:r>
            <a:r>
              <a:rPr lang="de-DE" altLang="de-DE" sz="2000" dirty="0"/>
              <a:t> </a:t>
            </a:r>
            <a:r>
              <a:rPr lang="de-DE" altLang="de-DE" sz="2000" dirty="0" err="1" smtClean="0"/>
              <a:t>made</a:t>
            </a:r>
            <a:r>
              <a:rPr lang="de-DE" altLang="de-DE" sz="2000" dirty="0" smtClean="0"/>
              <a:t> </a:t>
            </a:r>
            <a:r>
              <a:rPr lang="de-DE" altLang="de-DE" sz="2000" dirty="0"/>
              <a:t>real.</a:t>
            </a:r>
          </a:p>
          <a:p>
            <a:endParaRPr lang="de-DE" altLang="de-DE" sz="2000" dirty="0"/>
          </a:p>
          <a:p>
            <a:r>
              <a:rPr lang="de-DE" altLang="de-DE" sz="2000" dirty="0"/>
              <a:t>Fields </a:t>
            </a:r>
            <a:r>
              <a:rPr lang="de-DE" altLang="de-DE" sz="2000" dirty="0" err="1" smtClean="0"/>
              <a:t>inherit</a:t>
            </a:r>
            <a:r>
              <a:rPr lang="de-DE" altLang="de-DE" sz="2000" dirty="0" smtClean="0"/>
              <a:t> </a:t>
            </a:r>
            <a:r>
              <a:rPr lang="de-DE" altLang="de-DE" sz="2000" dirty="0" err="1"/>
              <a:t>from</a:t>
            </a:r>
            <a:r>
              <a:rPr lang="de-DE" altLang="de-DE" sz="2000" dirty="0"/>
              <a:t> </a:t>
            </a:r>
            <a:r>
              <a:rPr lang="de-DE" altLang="de-DE" sz="2000" dirty="0" err="1"/>
              <a:t>the</a:t>
            </a:r>
            <a:r>
              <a:rPr lang="de-DE" altLang="de-DE" sz="2000" dirty="0"/>
              <a:t> </a:t>
            </a:r>
            <a:r>
              <a:rPr lang="de-DE" altLang="de-DE" sz="2000" dirty="0" err="1" smtClean="0"/>
              <a:t>required</a:t>
            </a:r>
            <a:r>
              <a:rPr lang="de-DE" altLang="de-DE" sz="2000" dirty="0" smtClean="0"/>
              <a:t> </a:t>
            </a:r>
            <a:r>
              <a:rPr lang="de-DE" altLang="de-DE" sz="2000" dirty="0" err="1" smtClean="0"/>
              <a:t>base</a:t>
            </a:r>
            <a:r>
              <a:rPr lang="de-DE" altLang="de-DE" sz="2000" dirty="0" smtClean="0"/>
              <a:t> </a:t>
            </a:r>
            <a:r>
              <a:rPr lang="de-DE" altLang="de-DE" sz="2000" dirty="0" err="1" smtClean="0"/>
              <a:t>fields</a:t>
            </a:r>
            <a:r>
              <a:rPr lang="de-DE" altLang="de-DE" sz="2000" dirty="0"/>
              <a:t>.</a:t>
            </a:r>
          </a:p>
        </p:txBody>
      </p:sp>
      <p:sp>
        <p:nvSpPr>
          <p:cNvPr id="37892" name="Titel 1"/>
          <p:cNvSpPr>
            <a:spLocks noGrp="1"/>
          </p:cNvSpPr>
          <p:nvPr>
            <p:ph type="title" idx="4294967295"/>
          </p:nvPr>
        </p:nvSpPr>
        <p:spPr>
          <a:xfrm>
            <a:off x="395288" y="1052513"/>
            <a:ext cx="8353425" cy="385762"/>
          </a:xfrm>
        </p:spPr>
        <p:txBody>
          <a:bodyPr/>
          <a:lstStyle/>
          <a:p>
            <a:pPr eaLnBrk="1" hangingPunct="1"/>
            <a:r>
              <a:rPr lang="de-DE" altLang="de-DE" b="0" dirty="0" smtClean="0">
                <a:solidFill>
                  <a:schemeClr val="tx1"/>
                </a:solidFill>
                <a:latin typeface="Arial" charset="0"/>
                <a:cs typeface="Arial" charset="0"/>
              </a:rPr>
              <a:t>Main </a:t>
            </a:r>
            <a:r>
              <a:rPr lang="de-DE" altLang="de-DE" b="0" dirty="0" err="1" smtClean="0">
                <a:solidFill>
                  <a:schemeClr val="tx1"/>
                </a:solidFill>
                <a:latin typeface="Arial" charset="0"/>
                <a:cs typeface="Arial" charset="0"/>
              </a:rPr>
              <a:t>processes</a:t>
            </a:r>
            <a:r>
              <a:rPr lang="de-DE" altLang="de-DE" b="0" dirty="0" smtClean="0">
                <a:solidFill>
                  <a:schemeClr val="tx1"/>
                </a:solidFill>
                <a:latin typeface="Arial" charset="0"/>
                <a:cs typeface="Arial" charset="0"/>
              </a:rPr>
              <a:t> </a:t>
            </a:r>
            <a:r>
              <a:rPr lang="de-DE" altLang="de-DE" b="0" dirty="0" smtClean="0">
                <a:solidFill>
                  <a:schemeClr val="tx1"/>
                </a:solidFill>
                <a:latin typeface="Arial" charset="0"/>
                <a:cs typeface="Arial" charset="0"/>
                <a:sym typeface="Wingdings" pitchFamily="2" charset="2"/>
              </a:rPr>
              <a:t> </a:t>
            </a:r>
            <a:r>
              <a:rPr lang="de-DE" altLang="de-DE" b="0" dirty="0" smtClean="0">
                <a:solidFill>
                  <a:schemeClr val="tx1"/>
                </a:solidFill>
                <a:latin typeface="Arial" charset="0"/>
                <a:cs typeface="Arial" charset="0"/>
              </a:rPr>
              <a:t>Menu PLEX </a:t>
            </a:r>
            <a:r>
              <a:rPr lang="de-DE" altLang="de-DE" b="0" dirty="0" smtClean="0">
                <a:solidFill>
                  <a:schemeClr val="tx1"/>
                </a:solidFill>
                <a:latin typeface="Arial" charset="0"/>
                <a:cs typeface="Arial" charset="0"/>
                <a:sym typeface="Wingdings" pitchFamily="2" charset="2"/>
              </a:rPr>
              <a:t> </a:t>
            </a:r>
            <a:r>
              <a:rPr lang="de-DE" altLang="de-DE" b="0" i="1" dirty="0" err="1" smtClean="0">
                <a:solidFill>
                  <a:schemeClr val="tx1"/>
                </a:solidFill>
                <a:latin typeface="Arial" charset="0"/>
                <a:cs typeface="Arial" charset="0"/>
              </a:rPr>
              <a:t>Creating</a:t>
            </a:r>
            <a:r>
              <a:rPr lang="de-DE" altLang="de-DE" b="0" i="1" dirty="0" smtClean="0">
                <a:solidFill>
                  <a:schemeClr val="tx1"/>
                </a:solidFill>
                <a:latin typeface="Arial" charset="0"/>
                <a:cs typeface="Arial" charset="0"/>
              </a:rPr>
              <a:t> </a:t>
            </a:r>
            <a:r>
              <a:rPr lang="de-DE" altLang="de-DE" b="0" i="1" dirty="0" err="1" smtClean="0">
                <a:solidFill>
                  <a:schemeClr val="tx1"/>
                </a:solidFill>
                <a:latin typeface="Arial" charset="0"/>
                <a:cs typeface="Arial" charset="0"/>
              </a:rPr>
              <a:t>triples</a:t>
            </a:r>
            <a:r>
              <a:rPr lang="de-DE" altLang="de-DE" b="0" dirty="0" smtClean="0">
                <a:solidFill>
                  <a:schemeClr val="tx1"/>
                </a:solidFill>
                <a:latin typeface="Arial" charset="0"/>
                <a:cs typeface="Arial" charset="0"/>
              </a:rPr>
              <a:t> </a:t>
            </a:r>
          </a:p>
        </p:txBody>
      </p:sp>
      <p:sp>
        <p:nvSpPr>
          <p:cNvPr id="37893"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a:solidFill>
                  <a:schemeClr val="bg1"/>
                </a:solidFill>
                <a:latin typeface="Calibri" pitchFamily="34" charset="0"/>
                <a:ea typeface="FS Joey"/>
                <a:cs typeface="FS Joey"/>
              </a:rPr>
              <a:t>aspects</a:t>
            </a:r>
            <a:r>
              <a:rPr lang="de-DE" sz="2600" dirty="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57338"/>
            <a:ext cx="2188662" cy="446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4" y="1557338"/>
            <a:ext cx="2188662" cy="446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a:xfrm>
            <a:off x="539750" y="511175"/>
            <a:ext cx="5562600" cy="261938"/>
          </a:xfrm>
        </p:spPr>
        <p:txBody>
          <a:bodyPr/>
          <a:lstStyle/>
          <a:p>
            <a:pPr eaLnBrk="1" hangingPunct="1"/>
            <a:r>
              <a:rPr lang="de-DE" altLang="de-DE" dirty="0" smtClean="0">
                <a:cs typeface="Arial" charset="0"/>
              </a:rPr>
              <a:t>An </a:t>
            </a:r>
            <a:r>
              <a:rPr lang="de-DE" altLang="de-DE" dirty="0" err="1" smtClean="0">
                <a:latin typeface="Arial" panose="020B0604020202020204" pitchFamily="34" charset="0"/>
                <a:cs typeface="Arial" panose="020B0604020202020204" pitchFamily="34" charset="0"/>
              </a:rPr>
              <a:t>example</a:t>
            </a:r>
            <a:r>
              <a:rPr lang="de-DE" altLang="de-DE" dirty="0" smtClean="0">
                <a:cs typeface="Arial" charset="0"/>
              </a:rPr>
              <a:t> in </a:t>
            </a:r>
            <a:r>
              <a:rPr lang="de-DE" altLang="de-DE" dirty="0" err="1" smtClean="0">
                <a:cs typeface="Arial" charset="0"/>
              </a:rPr>
              <a:t>numbers</a:t>
            </a:r>
            <a:r>
              <a:rPr lang="de-DE" altLang="de-DE" dirty="0" smtClean="0">
                <a:cs typeface="Arial" charset="0"/>
              </a:rPr>
              <a:t>…</a:t>
            </a:r>
          </a:p>
        </p:txBody>
      </p:sp>
      <p:sp>
        <p:nvSpPr>
          <p:cNvPr id="5" name="Text Box 3"/>
          <p:cNvSpPr txBox="1">
            <a:spLocks noChangeArrowheads="1"/>
          </p:cNvSpPr>
          <p:nvPr/>
        </p:nvSpPr>
        <p:spPr bwMode="auto">
          <a:xfrm>
            <a:off x="395288" y="1922463"/>
            <a:ext cx="8135937" cy="3170099"/>
          </a:xfrm>
          <a:prstGeom prst="rect">
            <a:avLst/>
          </a:prstGeom>
          <a:noFill/>
          <a:ln w="9525">
            <a:noFill/>
            <a:miter lim="800000"/>
            <a:headEnd/>
            <a:tailEnd/>
          </a:ln>
        </p:spPr>
        <p:txBody>
          <a:bodyPr>
            <a:spAutoFit/>
          </a:bodyPr>
          <a:lstStyle/>
          <a:p>
            <a:pPr marL="342900" indent="-342900" eaLnBrk="0" hangingPunct="0">
              <a:buFont typeface="Arial" panose="020B0604020202020204" pitchFamily="34" charset="0"/>
              <a:buChar char="•"/>
            </a:pPr>
            <a:r>
              <a:rPr lang="en-US" sz="2000" dirty="0" smtClean="0">
                <a:solidFill>
                  <a:srgbClr val="A50021"/>
                </a:solidFill>
              </a:rPr>
              <a:t>500 </a:t>
            </a:r>
            <a:r>
              <a:rPr lang="en-US" sz="2000" dirty="0">
                <a:solidFill>
                  <a:srgbClr val="A50021"/>
                </a:solidFill>
              </a:rPr>
              <a:t>Entities</a:t>
            </a:r>
          </a:p>
          <a:p>
            <a:pPr marL="342900" indent="-342900" eaLnBrk="0" hangingPunct="0">
              <a:buFont typeface="Arial" panose="020B0604020202020204" pitchFamily="34" charset="0"/>
              <a:buChar char="•"/>
            </a:pPr>
            <a:r>
              <a:rPr lang="en-US" sz="2000" dirty="0" smtClean="0">
                <a:solidFill>
                  <a:srgbClr val="A50021"/>
                </a:solidFill>
              </a:rPr>
              <a:t>8.500 </a:t>
            </a:r>
            <a:r>
              <a:rPr lang="en-US" sz="2000" dirty="0">
                <a:solidFill>
                  <a:srgbClr val="A50021"/>
                </a:solidFill>
              </a:rPr>
              <a:t>Fields</a:t>
            </a:r>
          </a:p>
          <a:p>
            <a:pPr marL="342900" indent="-342900" eaLnBrk="0" hangingPunct="0">
              <a:buFont typeface="Arial" panose="020B0604020202020204" pitchFamily="34" charset="0"/>
              <a:buChar char="•"/>
            </a:pPr>
            <a:r>
              <a:rPr lang="en-US" sz="2000" dirty="0" smtClean="0">
                <a:solidFill>
                  <a:srgbClr val="A50021"/>
                </a:solidFill>
              </a:rPr>
              <a:t>with </a:t>
            </a:r>
            <a:r>
              <a:rPr lang="en-US" sz="2000" dirty="0">
                <a:solidFill>
                  <a:srgbClr val="A50021"/>
                </a:solidFill>
              </a:rPr>
              <a:t>14.400 Labels</a:t>
            </a:r>
          </a:p>
          <a:p>
            <a:pPr marL="342900" indent="-342900" eaLnBrk="0" hangingPunct="0">
              <a:buFont typeface="Arial" panose="020B0604020202020204" pitchFamily="34" charset="0"/>
              <a:buChar char="•"/>
            </a:pPr>
            <a:r>
              <a:rPr lang="en-US" sz="2000" dirty="0" smtClean="0">
                <a:solidFill>
                  <a:srgbClr val="A50021"/>
                </a:solidFill>
              </a:rPr>
              <a:t>215.500 </a:t>
            </a:r>
            <a:r>
              <a:rPr lang="en-US" sz="2000" dirty="0">
                <a:solidFill>
                  <a:srgbClr val="A50021"/>
                </a:solidFill>
              </a:rPr>
              <a:t>Values (with inherited values, absolute 33.500)</a:t>
            </a:r>
          </a:p>
          <a:p>
            <a:pPr marL="342900" indent="-342900" eaLnBrk="0" hangingPunct="0">
              <a:buFont typeface="Arial" panose="020B0604020202020204" pitchFamily="34" charset="0"/>
              <a:buChar char="•"/>
            </a:pPr>
            <a:r>
              <a:rPr lang="en-US" sz="2000" dirty="0" smtClean="0">
                <a:solidFill>
                  <a:srgbClr val="A50021"/>
                </a:solidFill>
              </a:rPr>
              <a:t>5.400 </a:t>
            </a:r>
            <a:r>
              <a:rPr lang="en-US" sz="2000" dirty="0">
                <a:solidFill>
                  <a:srgbClr val="A50021"/>
                </a:solidFill>
              </a:rPr>
              <a:t>Attributes</a:t>
            </a:r>
          </a:p>
          <a:p>
            <a:pPr marL="342900" indent="-342900" eaLnBrk="0" hangingPunct="0">
              <a:buFont typeface="Arial" panose="020B0604020202020204" pitchFamily="34" charset="0"/>
              <a:buChar char="•"/>
            </a:pPr>
            <a:r>
              <a:rPr lang="en-US" sz="2000" dirty="0" smtClean="0">
                <a:solidFill>
                  <a:srgbClr val="A50021"/>
                </a:solidFill>
              </a:rPr>
              <a:t>18.500 </a:t>
            </a:r>
            <a:r>
              <a:rPr lang="en-US" sz="2000" dirty="0" err="1">
                <a:solidFill>
                  <a:srgbClr val="A50021"/>
                </a:solidFill>
              </a:rPr>
              <a:t>ImplNames</a:t>
            </a:r>
            <a:r>
              <a:rPr lang="en-US" sz="2000" dirty="0">
                <a:solidFill>
                  <a:srgbClr val="A50021"/>
                </a:solidFill>
              </a:rPr>
              <a:t> &amp; </a:t>
            </a:r>
            <a:r>
              <a:rPr lang="en-US" sz="2000" dirty="0" err="1">
                <a:solidFill>
                  <a:srgbClr val="A50021"/>
                </a:solidFill>
              </a:rPr>
              <a:t>FileNames</a:t>
            </a:r>
            <a:r>
              <a:rPr lang="en-US" sz="2000" dirty="0">
                <a:solidFill>
                  <a:srgbClr val="A50021"/>
                </a:solidFill>
              </a:rPr>
              <a:t> (</a:t>
            </a:r>
            <a:r>
              <a:rPr lang="en-US" sz="2000" dirty="0" err="1">
                <a:solidFill>
                  <a:srgbClr val="A50021"/>
                </a:solidFill>
              </a:rPr>
              <a:t>autonaming</a:t>
            </a:r>
            <a:r>
              <a:rPr lang="en-US" sz="2000" dirty="0">
                <a:solidFill>
                  <a:srgbClr val="A50021"/>
                </a:solidFill>
              </a:rPr>
              <a:t>?)</a:t>
            </a:r>
          </a:p>
          <a:p>
            <a:pPr marL="342900" indent="-342900" eaLnBrk="0" hangingPunct="0">
              <a:buFont typeface="Arial" panose="020B0604020202020204" pitchFamily="34" charset="0"/>
              <a:buChar char="•"/>
            </a:pPr>
            <a:r>
              <a:rPr lang="en-US" sz="2000" dirty="0" smtClean="0">
                <a:solidFill>
                  <a:srgbClr val="A50021"/>
                </a:solidFill>
              </a:rPr>
              <a:t>400 </a:t>
            </a:r>
            <a:r>
              <a:rPr lang="en-US" sz="2000" dirty="0">
                <a:solidFill>
                  <a:srgbClr val="A50021"/>
                </a:solidFill>
              </a:rPr>
              <a:t>Qualifier</a:t>
            </a:r>
          </a:p>
          <a:p>
            <a:pPr marL="342900" indent="-342900" eaLnBrk="0" hangingPunct="0">
              <a:buFont typeface="Arial" panose="020B0604020202020204" pitchFamily="34" charset="0"/>
              <a:buChar char="•"/>
            </a:pPr>
            <a:r>
              <a:rPr lang="en-US" sz="2000" dirty="0" smtClean="0">
                <a:solidFill>
                  <a:srgbClr val="A50021"/>
                </a:solidFill>
              </a:rPr>
              <a:t>490 </a:t>
            </a:r>
            <a:r>
              <a:rPr lang="en-US" sz="2000" dirty="0">
                <a:solidFill>
                  <a:srgbClr val="A50021"/>
                </a:solidFill>
              </a:rPr>
              <a:t>Physical tables</a:t>
            </a:r>
          </a:p>
          <a:p>
            <a:pPr marL="342900" indent="-342900" eaLnBrk="0" hangingPunct="0">
              <a:buFont typeface="Arial" panose="020B0604020202020204" pitchFamily="34" charset="0"/>
              <a:buChar char="•"/>
            </a:pPr>
            <a:r>
              <a:rPr lang="en-US" sz="2000" dirty="0" smtClean="0">
                <a:solidFill>
                  <a:srgbClr val="A50021"/>
                </a:solidFill>
              </a:rPr>
              <a:t>1.470 </a:t>
            </a:r>
            <a:r>
              <a:rPr lang="en-US" sz="2000" dirty="0">
                <a:solidFill>
                  <a:srgbClr val="A50021"/>
                </a:solidFill>
              </a:rPr>
              <a:t>Views</a:t>
            </a:r>
          </a:p>
          <a:p>
            <a:pPr marL="342900" indent="-342900" eaLnBrk="0" hangingPunct="0">
              <a:buFont typeface="Arial" panose="020B0604020202020204" pitchFamily="34" charset="0"/>
              <a:buChar char="•"/>
            </a:pPr>
            <a:r>
              <a:rPr lang="en-US" sz="2000" dirty="0" smtClean="0">
                <a:solidFill>
                  <a:srgbClr val="A50021"/>
                </a:solidFill>
              </a:rPr>
              <a:t>= 85.000 </a:t>
            </a:r>
            <a:r>
              <a:rPr lang="en-US" sz="2000" dirty="0">
                <a:solidFill>
                  <a:srgbClr val="A50021"/>
                </a:solidFill>
              </a:rPr>
              <a:t>Object definitions</a:t>
            </a:r>
            <a:endParaRPr lang="de-DE" sz="2000" dirty="0">
              <a:solidFill>
                <a:srgbClr val="A50021"/>
              </a:solidFill>
            </a:endParaRPr>
          </a:p>
        </p:txBody>
      </p:sp>
      <p:sp>
        <p:nvSpPr>
          <p:cNvPr id="22531" name="Text Box 3"/>
          <p:cNvSpPr txBox="1">
            <a:spLocks noChangeArrowheads="1"/>
          </p:cNvSpPr>
          <p:nvPr/>
        </p:nvSpPr>
        <p:spPr bwMode="auto">
          <a:xfrm>
            <a:off x="395288" y="1268413"/>
            <a:ext cx="8424862" cy="400110"/>
          </a:xfrm>
          <a:prstGeom prst="rect">
            <a:avLst/>
          </a:prstGeom>
          <a:noFill/>
          <a:ln w="9525">
            <a:noFill/>
            <a:miter lim="800000"/>
            <a:headEnd/>
            <a:tailEnd/>
          </a:ln>
        </p:spPr>
        <p:txBody>
          <a:bodyPr>
            <a:spAutoFit/>
          </a:bodyPr>
          <a:lstStyle/>
          <a:p>
            <a:pPr eaLnBrk="0" hangingPunct="0">
              <a:spcAft>
                <a:spcPts val="1200"/>
              </a:spcAft>
            </a:pPr>
            <a:r>
              <a:rPr lang="en-US" sz="2000" dirty="0"/>
              <a:t>Textile industry - ERP/PPS system written </a:t>
            </a:r>
            <a:r>
              <a:rPr lang="en-US" sz="2000" dirty="0" smtClean="0"/>
              <a:t>in </a:t>
            </a:r>
            <a:r>
              <a:rPr lang="en-US" sz="2000" dirty="0" err="1"/>
              <a:t>Synon</a:t>
            </a:r>
            <a:endParaRPr lang="en-US" sz="2000" dirty="0"/>
          </a:p>
        </p:txBody>
      </p:sp>
    </p:spTree>
    <p:extLst>
      <p:ext uri="{BB962C8B-B14F-4D97-AF65-F5344CB8AC3E}">
        <p14:creationId xmlns:p14="http://schemas.microsoft.com/office/powerpoint/2010/main" val="357799050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539750" y="2533750"/>
            <a:ext cx="7991475" cy="2246769"/>
          </a:xfrm>
          <a:prstGeom prst="rect">
            <a:avLst/>
          </a:prstGeom>
          <a:noFill/>
          <a:ln w="9525">
            <a:noFill/>
            <a:miter lim="800000"/>
            <a:headEnd/>
            <a:tailEnd/>
          </a:ln>
        </p:spPr>
        <p:txBody>
          <a:bodyPr wrap="square">
            <a:spAutoFit/>
          </a:bodyPr>
          <a:lstStyle/>
          <a:p>
            <a:pPr eaLnBrk="0" hangingPunct="0"/>
            <a:r>
              <a:rPr lang="en-US" sz="2000" dirty="0">
                <a:solidFill>
                  <a:srgbClr val="A50021"/>
                </a:solidFill>
              </a:rPr>
              <a:t>= </a:t>
            </a:r>
            <a:r>
              <a:rPr lang="en-US" sz="2000" dirty="0" smtClean="0">
                <a:solidFill>
                  <a:srgbClr val="A50021"/>
                </a:solidFill>
              </a:rPr>
              <a:t>85.000 </a:t>
            </a:r>
            <a:r>
              <a:rPr lang="en-US" sz="2000" dirty="0">
                <a:solidFill>
                  <a:srgbClr val="A50021"/>
                </a:solidFill>
              </a:rPr>
              <a:t>Object definitions / </a:t>
            </a:r>
            <a:r>
              <a:rPr lang="en-US" sz="2000" dirty="0" smtClean="0">
                <a:solidFill>
                  <a:srgbClr val="A50021"/>
                </a:solidFill>
              </a:rPr>
              <a:t>triples / …</a:t>
            </a:r>
            <a:r>
              <a:rPr lang="en-US" sz="2000" dirty="0">
                <a:solidFill>
                  <a:srgbClr val="A50021"/>
                </a:solidFill>
              </a:rPr>
              <a:t/>
            </a:r>
            <a:br>
              <a:rPr lang="en-US" sz="2000" dirty="0">
                <a:solidFill>
                  <a:srgbClr val="A50021"/>
                </a:solidFill>
              </a:rPr>
            </a:br>
            <a:endParaRPr lang="en-US" sz="2000" dirty="0">
              <a:solidFill>
                <a:srgbClr val="A50021"/>
              </a:solidFill>
            </a:endParaRPr>
          </a:p>
          <a:p>
            <a:pPr eaLnBrk="0" hangingPunct="0"/>
            <a:r>
              <a:rPr lang="en-US" sz="2000" dirty="0" smtClean="0">
                <a:solidFill>
                  <a:srgbClr val="A50021"/>
                </a:solidFill>
              </a:rPr>
              <a:t>+ error correction</a:t>
            </a:r>
          </a:p>
          <a:p>
            <a:pPr eaLnBrk="0" hangingPunct="0"/>
            <a:r>
              <a:rPr lang="en-US" sz="2000" dirty="0" smtClean="0">
                <a:solidFill>
                  <a:srgbClr val="A50021"/>
                </a:solidFill>
              </a:rPr>
              <a:t>+ quality control</a:t>
            </a:r>
          </a:p>
          <a:p>
            <a:pPr eaLnBrk="0" hangingPunct="0"/>
            <a:endParaRPr lang="en-US" sz="2000" dirty="0" smtClean="0">
              <a:solidFill>
                <a:srgbClr val="A50021"/>
              </a:solidFill>
            </a:endParaRPr>
          </a:p>
          <a:p>
            <a:pPr eaLnBrk="0" hangingPunct="0"/>
            <a:r>
              <a:rPr lang="en-US" sz="2000" dirty="0" smtClean="0">
                <a:solidFill>
                  <a:srgbClr val="A50021"/>
                </a:solidFill>
              </a:rPr>
              <a:t>= how long do you think?</a:t>
            </a:r>
            <a:endParaRPr lang="en-US" sz="2000" dirty="0">
              <a:solidFill>
                <a:srgbClr val="640000"/>
              </a:solidFill>
            </a:endParaRPr>
          </a:p>
          <a:p>
            <a:pPr eaLnBrk="0" hangingPunct="0"/>
            <a:endParaRPr lang="en-US" sz="2000" dirty="0">
              <a:solidFill>
                <a:srgbClr val="640000"/>
              </a:solidFill>
            </a:endParaRPr>
          </a:p>
        </p:txBody>
      </p:sp>
      <p:sp>
        <p:nvSpPr>
          <p:cNvPr id="6" name="Titel 1"/>
          <p:cNvSpPr txBox="1">
            <a:spLocks/>
          </p:cNvSpPr>
          <p:nvPr/>
        </p:nvSpPr>
        <p:spPr bwMode="black">
          <a:xfrm>
            <a:off x="539750" y="511175"/>
            <a:ext cx="5562600" cy="261938"/>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457200" rtl="0" eaLnBrk="0" fontAlgn="base" hangingPunct="0">
              <a:lnSpc>
                <a:spcPct val="90000"/>
              </a:lnSpc>
              <a:spcBef>
                <a:spcPct val="0"/>
              </a:spcBef>
              <a:spcAft>
                <a:spcPct val="0"/>
              </a:spcAft>
              <a:defRPr sz="24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mtClean="0">
                <a:cs typeface="Arial" charset="0"/>
              </a:rPr>
              <a:t>An </a:t>
            </a:r>
            <a:r>
              <a:rPr lang="de-DE" altLang="de-DE" smtClean="0">
                <a:latin typeface="Arial" panose="020B0604020202020204" pitchFamily="34" charset="0"/>
                <a:cs typeface="Arial" panose="020B0604020202020204" pitchFamily="34" charset="0"/>
              </a:rPr>
              <a:t>example</a:t>
            </a:r>
            <a:r>
              <a:rPr lang="de-DE" altLang="de-DE" smtClean="0">
                <a:cs typeface="Arial" charset="0"/>
              </a:rPr>
              <a:t> in numbers…</a:t>
            </a:r>
            <a:endParaRPr lang="de-DE" altLang="de-DE" dirty="0" smtClean="0">
              <a:cs typeface="Arial" charset="0"/>
            </a:endParaRPr>
          </a:p>
        </p:txBody>
      </p:sp>
      <p:sp>
        <p:nvSpPr>
          <p:cNvPr id="7" name="Text Box 3"/>
          <p:cNvSpPr txBox="1">
            <a:spLocks noChangeArrowheads="1"/>
          </p:cNvSpPr>
          <p:nvPr/>
        </p:nvSpPr>
        <p:spPr bwMode="auto">
          <a:xfrm>
            <a:off x="539750" y="1651100"/>
            <a:ext cx="8280400" cy="400110"/>
          </a:xfrm>
          <a:prstGeom prst="rect">
            <a:avLst/>
          </a:prstGeom>
          <a:noFill/>
          <a:ln w="9525">
            <a:noFill/>
            <a:miter lim="800000"/>
            <a:headEnd/>
            <a:tailEnd/>
          </a:ln>
        </p:spPr>
        <p:txBody>
          <a:bodyPr wrap="square">
            <a:spAutoFit/>
          </a:bodyPr>
          <a:lstStyle/>
          <a:p>
            <a:pPr eaLnBrk="0" hangingPunct="0">
              <a:spcAft>
                <a:spcPts val="1200"/>
              </a:spcAft>
            </a:pPr>
            <a:r>
              <a:rPr lang="en-US" sz="2000" dirty="0"/>
              <a:t>Textile industry - ERP/PPS system written </a:t>
            </a:r>
            <a:r>
              <a:rPr lang="en-US" sz="2000" dirty="0" smtClean="0"/>
              <a:t>in </a:t>
            </a:r>
            <a:r>
              <a:rPr lang="en-US" sz="2000" dirty="0" err="1"/>
              <a:t>Synon</a:t>
            </a:r>
            <a:endParaRPr lang="en-US" sz="2000" dirty="0"/>
          </a:p>
        </p:txBody>
      </p:sp>
      <p:sp>
        <p:nvSpPr>
          <p:cNvPr id="2" name="Textfeld 1"/>
          <p:cNvSpPr txBox="1"/>
          <p:nvPr/>
        </p:nvSpPr>
        <p:spPr>
          <a:xfrm>
            <a:off x="539749" y="5035823"/>
            <a:ext cx="7560643" cy="523220"/>
          </a:xfrm>
          <a:prstGeom prst="rect">
            <a:avLst/>
          </a:prstGeom>
          <a:noFill/>
        </p:spPr>
        <p:txBody>
          <a:bodyPr wrap="square" rtlCol="0">
            <a:spAutoFit/>
          </a:bodyPr>
          <a:lstStyle/>
          <a:p>
            <a:pPr marL="0" lvl="1"/>
            <a:r>
              <a:rPr lang="en-US" sz="2000" b="1" i="1" dirty="0" smtClean="0"/>
              <a:t>With Tools</a:t>
            </a:r>
            <a:r>
              <a:rPr lang="en-US" sz="2000" b="1" i="1" dirty="0" smtClean="0">
                <a:solidFill>
                  <a:srgbClr val="800000"/>
                </a:solidFill>
              </a:rPr>
              <a:t>4</a:t>
            </a:r>
            <a:r>
              <a:rPr lang="en-US" sz="2000" b="1" i="1" dirty="0" smtClean="0"/>
              <a:t>Plex </a:t>
            </a:r>
            <a:r>
              <a:rPr lang="en-US" sz="2000" b="1" i="1" dirty="0"/>
              <a:t>in less than one day </a:t>
            </a:r>
            <a:r>
              <a:rPr lang="en-US" sz="2000" b="1" i="1" dirty="0" smtClean="0"/>
              <a:t>!</a:t>
            </a:r>
            <a:br>
              <a:rPr lang="en-US" sz="2000" b="1" i="1" dirty="0" smtClean="0"/>
            </a:br>
            <a:r>
              <a:rPr lang="en-US" sz="800" dirty="0" smtClean="0"/>
              <a:t>Without the definitions necessary  inside the tool to describe the naming rules, </a:t>
            </a:r>
            <a:r>
              <a:rPr lang="en-US" sz="800" dirty="0" err="1" smtClean="0"/>
              <a:t>datatype</a:t>
            </a:r>
            <a:r>
              <a:rPr lang="en-US" sz="800" dirty="0" smtClean="0"/>
              <a:t> mapping, etc. This means another 2-3 days.</a:t>
            </a:r>
            <a:endParaRPr lang="en-US" sz="800" dirty="0"/>
          </a:p>
        </p:txBody>
      </p:sp>
      <p:sp>
        <p:nvSpPr>
          <p:cNvPr id="8" name="Textfeld 7"/>
          <p:cNvSpPr txBox="1"/>
          <p:nvPr/>
        </p:nvSpPr>
        <p:spPr>
          <a:xfrm>
            <a:off x="539750" y="1052736"/>
            <a:ext cx="5084118" cy="461665"/>
          </a:xfrm>
          <a:prstGeom prst="rect">
            <a:avLst/>
          </a:prstGeom>
          <a:noFill/>
        </p:spPr>
        <p:txBody>
          <a:bodyPr wrap="square" rtlCol="0">
            <a:spAutoFit/>
          </a:bodyPr>
          <a:lstStyle/>
          <a:p>
            <a:r>
              <a:rPr lang="de-DE" sz="2400" dirty="0" err="1" smtClean="0">
                <a:solidFill>
                  <a:schemeClr val="tx1"/>
                </a:solidFill>
                <a:latin typeface="Arial" panose="020B0604020202020204" pitchFamily="34" charset="0"/>
                <a:cs typeface="Arial" panose="020B0604020202020204" pitchFamily="34" charset="0"/>
              </a:rPr>
              <a:t>Example</a:t>
            </a:r>
            <a:r>
              <a:rPr lang="de-DE" sz="2400" dirty="0" smtClean="0">
                <a:solidFill>
                  <a:schemeClr val="tx1"/>
                </a:solidFill>
                <a:latin typeface="Arial" panose="020B0604020202020204" pitchFamily="34" charset="0"/>
                <a:cs typeface="Arial" panose="020B0604020202020204" pitchFamily="34" charset="0"/>
              </a:rPr>
              <a:t> in </a:t>
            </a:r>
            <a:r>
              <a:rPr lang="de-DE" sz="2400" dirty="0" err="1" smtClean="0">
                <a:solidFill>
                  <a:schemeClr val="tx1"/>
                </a:solidFill>
                <a:latin typeface="Arial" panose="020B0604020202020204" pitchFamily="34" charset="0"/>
                <a:cs typeface="Arial" panose="020B0604020202020204" pitchFamily="34" charset="0"/>
              </a:rPr>
              <a:t>numbers</a:t>
            </a:r>
            <a:endParaRPr lang="de-DE"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76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About Tools4Plex…</a:t>
            </a:r>
          </a:p>
        </p:txBody>
      </p:sp>
      <p:sp>
        <p:nvSpPr>
          <p:cNvPr id="24579" name="Text Box 3"/>
          <p:cNvSpPr txBox="1">
            <a:spLocks noChangeArrowheads="1"/>
          </p:cNvSpPr>
          <p:nvPr/>
        </p:nvSpPr>
        <p:spPr bwMode="auto">
          <a:xfrm>
            <a:off x="395288" y="2151063"/>
            <a:ext cx="8135937" cy="3478212"/>
          </a:xfrm>
          <a:prstGeom prst="rect">
            <a:avLst/>
          </a:prstGeom>
          <a:noFill/>
          <a:ln w="9525">
            <a:noFill/>
            <a:miter lim="800000"/>
            <a:headEnd/>
            <a:tailEnd/>
          </a:ln>
        </p:spPr>
        <p:txBody>
          <a:bodyPr>
            <a:spAutoFit/>
          </a:bodyPr>
          <a:lstStyle/>
          <a:p>
            <a:pPr eaLnBrk="0" hangingPunct="0"/>
            <a:r>
              <a:rPr lang="en-US" sz="2000" dirty="0">
                <a:solidFill>
                  <a:srgbClr val="800000"/>
                </a:solidFill>
              </a:rPr>
              <a:t>To get this done fast and with high quality, you need some automation.</a:t>
            </a:r>
          </a:p>
          <a:p>
            <a:pPr eaLnBrk="0" hangingPunct="0"/>
            <a:endParaRPr lang="en-US" sz="2000" dirty="0">
              <a:solidFill>
                <a:srgbClr val="800000"/>
              </a:solidFill>
            </a:endParaRPr>
          </a:p>
          <a:p>
            <a:pPr eaLnBrk="0" hangingPunct="0"/>
            <a:endParaRPr lang="en-US" sz="2000" dirty="0">
              <a:solidFill>
                <a:srgbClr val="800000"/>
              </a:solidFill>
            </a:endParaRPr>
          </a:p>
          <a:p>
            <a:pPr algn="ctr" eaLnBrk="0" hangingPunct="0"/>
            <a:r>
              <a:rPr lang="en-US" sz="2000" dirty="0">
                <a:solidFill>
                  <a:srgbClr val="800000"/>
                </a:solidFill>
              </a:rPr>
              <a:t>You need</a:t>
            </a:r>
          </a:p>
          <a:p>
            <a:pPr algn="ctr" eaLnBrk="0" hangingPunct="0"/>
            <a:endParaRPr lang="en-US" sz="2000" dirty="0">
              <a:solidFill>
                <a:srgbClr val="800000"/>
              </a:solidFill>
            </a:endParaRPr>
          </a:p>
          <a:p>
            <a:pPr algn="ctr" eaLnBrk="0" hangingPunct="0"/>
            <a:endParaRPr lang="en-US" sz="2000" dirty="0">
              <a:solidFill>
                <a:srgbClr val="800000"/>
              </a:solidFill>
            </a:endParaRPr>
          </a:p>
          <a:p>
            <a:pPr algn="ctr" eaLnBrk="0" hangingPunct="0"/>
            <a:endParaRPr lang="en-US" sz="2000" dirty="0">
              <a:solidFill>
                <a:srgbClr val="800000"/>
              </a:solidFill>
            </a:endParaRPr>
          </a:p>
          <a:p>
            <a:pPr algn="ctr" eaLnBrk="0" hangingPunct="0"/>
            <a:endParaRPr lang="en-US" sz="2000" dirty="0">
              <a:solidFill>
                <a:srgbClr val="800000"/>
              </a:solidFill>
            </a:endParaRPr>
          </a:p>
          <a:p>
            <a:pPr algn="ctr" eaLnBrk="0" hangingPunct="0"/>
            <a:endParaRPr lang="en-US" sz="2000" dirty="0">
              <a:solidFill>
                <a:srgbClr val="800000"/>
              </a:solidFill>
            </a:endParaRPr>
          </a:p>
          <a:p>
            <a:pPr algn="ctr" eaLnBrk="0" hangingPunct="0"/>
            <a:endParaRPr lang="en-US" sz="2000" dirty="0">
              <a:solidFill>
                <a:srgbClr val="800000"/>
              </a:solidFill>
            </a:endParaRPr>
          </a:p>
          <a:p>
            <a:pPr algn="ctr" eaLnBrk="0" hangingPunct="0"/>
            <a:r>
              <a:rPr lang="en-US" sz="2000" dirty="0">
                <a:solidFill>
                  <a:srgbClr val="800000"/>
                </a:solidFill>
              </a:rPr>
              <a:t>Or </a:t>
            </a:r>
            <a:r>
              <a:rPr lang="en-US" sz="2000" dirty="0" smtClean="0">
                <a:solidFill>
                  <a:srgbClr val="800000"/>
                </a:solidFill>
              </a:rPr>
              <a:t>24 hours a day + the night</a:t>
            </a:r>
            <a:endParaRPr lang="de-DE" sz="2000" dirty="0">
              <a:solidFill>
                <a:srgbClr val="800000"/>
              </a:solidFill>
            </a:endParaRPr>
          </a:p>
        </p:txBody>
      </p:sp>
      <p:pic>
        <p:nvPicPr>
          <p:cNvPr id="5" name="Picture 6"/>
          <p:cNvPicPr>
            <a:picLocks noChangeAspect="1" noChangeArrowheads="1"/>
          </p:cNvPicPr>
          <p:nvPr/>
        </p:nvPicPr>
        <p:blipFill>
          <a:blip r:embed="rId2">
            <a:extLst/>
          </a:blip>
          <a:srcRect/>
          <a:stretch>
            <a:fillRect/>
          </a:stretch>
        </p:blipFill>
        <p:spPr bwMode="auto">
          <a:xfrm>
            <a:off x="3474834" y="3861048"/>
            <a:ext cx="2058897" cy="576064"/>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spTree>
    <p:extLst>
      <p:ext uri="{BB962C8B-B14F-4D97-AF65-F5344CB8AC3E}">
        <p14:creationId xmlns:p14="http://schemas.microsoft.com/office/powerpoint/2010/main" val="10682060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About Tools4Plex…</a:t>
            </a:r>
          </a:p>
        </p:txBody>
      </p:sp>
      <p:sp>
        <p:nvSpPr>
          <p:cNvPr id="5" name="Text Box 3"/>
          <p:cNvSpPr txBox="1">
            <a:spLocks noChangeArrowheads="1"/>
          </p:cNvSpPr>
          <p:nvPr/>
        </p:nvSpPr>
        <p:spPr bwMode="auto">
          <a:xfrm>
            <a:off x="468313" y="1922463"/>
            <a:ext cx="8062912" cy="4154984"/>
          </a:xfrm>
          <a:prstGeom prst="rect">
            <a:avLst/>
          </a:prstGeom>
          <a:noFill/>
          <a:ln w="9525">
            <a:noFill/>
            <a:miter lim="800000"/>
            <a:headEnd/>
            <a:tailEnd/>
          </a:ln>
        </p:spPr>
        <p:txBody>
          <a:bodyPr>
            <a:spAutoFit/>
          </a:bodyPr>
          <a:lstStyle/>
          <a:p>
            <a:pPr eaLnBrk="0" hangingPunct="0"/>
            <a:r>
              <a:rPr lang="en-US" sz="2400" dirty="0"/>
              <a:t>Regardless whether it's </a:t>
            </a:r>
          </a:p>
          <a:p>
            <a:pPr eaLnBrk="0" hangingPunct="0">
              <a:buFont typeface="Arial" charset="0"/>
              <a:buChar char="•"/>
            </a:pPr>
            <a:r>
              <a:rPr lang="en-US" sz="2400" dirty="0"/>
              <a:t> a </a:t>
            </a:r>
            <a:r>
              <a:rPr lang="en-US" sz="2400" dirty="0">
                <a:solidFill>
                  <a:srgbClr val="800000"/>
                </a:solidFill>
              </a:rPr>
              <a:t>new project </a:t>
            </a:r>
            <a:r>
              <a:rPr lang="en-US" sz="2400" dirty="0"/>
              <a:t>or </a:t>
            </a:r>
            <a:endParaRPr lang="en-US" sz="2400" dirty="0" smtClean="0"/>
          </a:p>
          <a:p>
            <a:pPr eaLnBrk="0" hangingPunct="0">
              <a:buFont typeface="Arial" charset="0"/>
              <a:buChar char="•"/>
            </a:pPr>
            <a:r>
              <a:rPr lang="en-US" sz="2400" dirty="0" smtClean="0"/>
              <a:t> </a:t>
            </a:r>
            <a:r>
              <a:rPr lang="en-US" sz="2400" dirty="0" smtClean="0">
                <a:solidFill>
                  <a:srgbClr val="800000"/>
                </a:solidFill>
              </a:rPr>
              <a:t>modernization</a:t>
            </a:r>
            <a:r>
              <a:rPr lang="en-US" sz="2400" dirty="0" smtClean="0"/>
              <a:t> </a:t>
            </a:r>
            <a:r>
              <a:rPr lang="en-US" sz="2400" dirty="0"/>
              <a:t>or </a:t>
            </a:r>
            <a:endParaRPr lang="en-US" sz="2400" dirty="0" smtClean="0"/>
          </a:p>
          <a:p>
            <a:pPr eaLnBrk="0" hangingPunct="0">
              <a:buFont typeface="Arial" charset="0"/>
              <a:buChar char="•"/>
            </a:pPr>
            <a:r>
              <a:rPr lang="en-US" sz="2400" dirty="0" smtClean="0"/>
              <a:t> simply </a:t>
            </a:r>
            <a:r>
              <a:rPr lang="en-US" sz="2400" dirty="0">
                <a:solidFill>
                  <a:srgbClr val="800000"/>
                </a:solidFill>
              </a:rPr>
              <a:t>refactoring</a:t>
            </a:r>
            <a:r>
              <a:rPr lang="en-US" sz="2400" dirty="0"/>
              <a:t>, </a:t>
            </a:r>
            <a:br>
              <a:rPr lang="en-US" sz="2400" dirty="0"/>
            </a:br>
            <a:endParaRPr lang="en-US" sz="2400" dirty="0"/>
          </a:p>
          <a:p>
            <a:pPr eaLnBrk="0" hangingPunct="0"/>
            <a:r>
              <a:rPr lang="en-US" sz="2400" dirty="0"/>
              <a:t>whether it's </a:t>
            </a:r>
          </a:p>
          <a:p>
            <a:pPr eaLnBrk="0" hangingPunct="0">
              <a:buFont typeface="Arial" charset="0"/>
              <a:buChar char="•"/>
            </a:pPr>
            <a:r>
              <a:rPr lang="en-US" sz="2400" dirty="0"/>
              <a:t>with </a:t>
            </a:r>
            <a:r>
              <a:rPr lang="en-US" sz="2400" dirty="0" err="1">
                <a:solidFill>
                  <a:srgbClr val="800000"/>
                </a:solidFill>
              </a:rPr>
              <a:t>Synon</a:t>
            </a:r>
            <a:r>
              <a:rPr lang="en-US" sz="2400" dirty="0"/>
              <a:t>, with </a:t>
            </a:r>
            <a:r>
              <a:rPr lang="en-US" sz="2400" dirty="0">
                <a:solidFill>
                  <a:srgbClr val="800000"/>
                </a:solidFill>
              </a:rPr>
              <a:t>CA </a:t>
            </a:r>
            <a:r>
              <a:rPr lang="en-US" sz="2400" dirty="0" err="1">
                <a:solidFill>
                  <a:srgbClr val="800000"/>
                </a:solidFill>
              </a:rPr>
              <a:t>Plex</a:t>
            </a:r>
            <a:r>
              <a:rPr lang="en-US" sz="2400" dirty="0">
                <a:solidFill>
                  <a:srgbClr val="800000"/>
                </a:solidFill>
              </a:rPr>
              <a:t> </a:t>
            </a:r>
            <a:r>
              <a:rPr lang="en-US" sz="2400" dirty="0"/>
              <a:t>or </a:t>
            </a:r>
            <a:r>
              <a:rPr lang="en-US" sz="2400" dirty="0">
                <a:solidFill>
                  <a:srgbClr val="800000"/>
                </a:solidFill>
              </a:rPr>
              <a:t>native</a:t>
            </a:r>
            <a:r>
              <a:rPr lang="en-US" sz="2400" dirty="0"/>
              <a:t>, </a:t>
            </a:r>
            <a:br>
              <a:rPr lang="en-US" sz="2400" dirty="0"/>
            </a:br>
            <a:endParaRPr lang="en-US" sz="2400" dirty="0"/>
          </a:p>
          <a:p>
            <a:pPr eaLnBrk="0" hangingPunct="0"/>
            <a:r>
              <a:rPr lang="en-US" sz="2400" dirty="0"/>
              <a:t>the time required is often too long and worst of all "there's some boring work"...for the developer.</a:t>
            </a:r>
            <a:br>
              <a:rPr lang="en-US" sz="2400" dirty="0"/>
            </a:br>
            <a:endParaRPr lang="de-DE" sz="2400" dirty="0">
              <a:solidFill>
                <a:srgbClr val="FF0000"/>
              </a:solidFill>
            </a:endParaRPr>
          </a:p>
        </p:txBody>
      </p:sp>
    </p:spTree>
    <p:extLst>
      <p:ext uri="{BB962C8B-B14F-4D97-AF65-F5344CB8AC3E}">
        <p14:creationId xmlns:p14="http://schemas.microsoft.com/office/powerpoint/2010/main" val="34861628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About Tools4Plex…</a:t>
            </a:r>
          </a:p>
        </p:txBody>
      </p:sp>
      <p:sp>
        <p:nvSpPr>
          <p:cNvPr id="18434" name="Text Box 3"/>
          <p:cNvSpPr txBox="1">
            <a:spLocks noChangeArrowheads="1"/>
          </p:cNvSpPr>
          <p:nvPr/>
        </p:nvSpPr>
        <p:spPr bwMode="auto">
          <a:xfrm>
            <a:off x="425450" y="1916832"/>
            <a:ext cx="4362574" cy="2554545"/>
          </a:xfrm>
          <a:prstGeom prst="rect">
            <a:avLst/>
          </a:prstGeom>
          <a:noFill/>
          <a:ln w="9525">
            <a:noFill/>
            <a:miter lim="800000"/>
            <a:headEnd/>
            <a:tailEnd/>
          </a:ln>
        </p:spPr>
        <p:txBody>
          <a:bodyPr wrap="square">
            <a:spAutoFit/>
          </a:bodyPr>
          <a:lstStyle/>
          <a:p>
            <a:pPr marL="179388" indent="-179388" eaLnBrk="0" hangingPunct="0">
              <a:spcAft>
                <a:spcPts val="1200"/>
              </a:spcAft>
              <a:buFont typeface="Arial" charset="0"/>
              <a:buChar char="•"/>
            </a:pPr>
            <a:r>
              <a:rPr lang="en-US" sz="2400" dirty="0" smtClean="0">
                <a:solidFill>
                  <a:srgbClr val="A50021"/>
                </a:solidFill>
              </a:rPr>
              <a:t>A productivity </a:t>
            </a:r>
            <a:r>
              <a:rPr lang="en-US" sz="2400" dirty="0">
                <a:solidFill>
                  <a:srgbClr val="A50021"/>
                </a:solidFill>
              </a:rPr>
              <a:t>tool for </a:t>
            </a:r>
            <a:r>
              <a:rPr lang="en-US" sz="2400" dirty="0" smtClean="0">
                <a:solidFill>
                  <a:srgbClr val="A50021"/>
                </a:solidFill>
              </a:rPr>
              <a:t>CA </a:t>
            </a:r>
            <a:r>
              <a:rPr lang="en-US" sz="2400" dirty="0" err="1">
                <a:solidFill>
                  <a:srgbClr val="A50021"/>
                </a:solidFill>
              </a:rPr>
              <a:t>Plex</a:t>
            </a:r>
            <a:endParaRPr lang="en-US" sz="2400" dirty="0">
              <a:solidFill>
                <a:srgbClr val="A50021"/>
              </a:solidFill>
            </a:endParaRPr>
          </a:p>
          <a:p>
            <a:pPr marL="179388" indent="-179388" eaLnBrk="0" hangingPunct="0">
              <a:spcAft>
                <a:spcPts val="1200"/>
              </a:spcAft>
              <a:buFont typeface="Arial" charset="0"/>
              <a:buChar char="•"/>
            </a:pPr>
            <a:r>
              <a:rPr lang="en-US" sz="2400" dirty="0"/>
              <a:t>The story behind the </a:t>
            </a:r>
            <a:r>
              <a:rPr lang="en-US" sz="2400" dirty="0" smtClean="0"/>
              <a:t>tool</a:t>
            </a:r>
          </a:p>
          <a:p>
            <a:pPr marL="179388" indent="-179388" eaLnBrk="0" hangingPunct="0">
              <a:spcAft>
                <a:spcPts val="1200"/>
              </a:spcAft>
              <a:buFont typeface="Arial" charset="0"/>
              <a:buChar char="•"/>
            </a:pPr>
            <a:r>
              <a:rPr lang="en-US" sz="2400" dirty="0" smtClean="0"/>
              <a:t>An example in numbers</a:t>
            </a:r>
            <a:endParaRPr lang="en-US" sz="2400" dirty="0"/>
          </a:p>
          <a:p>
            <a:pPr marL="179388" indent="-179388" eaLnBrk="0" hangingPunct="0">
              <a:spcAft>
                <a:spcPts val="1200"/>
              </a:spcAft>
              <a:buFont typeface="Arial" charset="0"/>
              <a:buChar char="•"/>
            </a:pPr>
            <a:r>
              <a:rPr lang="en-US" sz="2400" dirty="0"/>
              <a:t>What do we have right now</a:t>
            </a:r>
          </a:p>
          <a:p>
            <a:pPr marL="179388" indent="-179388" eaLnBrk="0" hangingPunct="0">
              <a:spcAft>
                <a:spcPts val="1200"/>
              </a:spcAft>
              <a:buFont typeface="Arial" charset="0"/>
              <a:buChar char="•"/>
            </a:pPr>
            <a:r>
              <a:rPr lang="en-US" sz="2400" dirty="0"/>
              <a:t>Where do we want to go</a:t>
            </a:r>
          </a:p>
        </p:txBody>
      </p:sp>
      <p:pic>
        <p:nvPicPr>
          <p:cNvPr id="1027" name="Picture 3"/>
          <p:cNvPicPr>
            <a:picLocks noChangeAspect="1" noChangeArrowheads="1"/>
          </p:cNvPicPr>
          <p:nvPr/>
        </p:nvPicPr>
        <p:blipFill>
          <a:blip r:embed="rId2">
            <a:extLst/>
          </a:blip>
          <a:srcRect/>
          <a:stretch>
            <a:fillRect/>
          </a:stretch>
        </p:blipFill>
        <p:spPr bwMode="auto">
          <a:xfrm>
            <a:off x="4872930" y="1852855"/>
            <a:ext cx="4019550" cy="2847975"/>
          </a:xfrm>
          <a:prstGeom prst="rect">
            <a:avLst/>
          </a:prstGeom>
          <a:noFill/>
          <a:ln>
            <a:noFill/>
          </a:ln>
          <a:effectLst>
            <a:outerShdw blurRad="50800" dist="38100" dir="8100000" algn="tr" rotWithShape="0">
              <a:prstClr val="black">
                <a:alpha val="40000"/>
              </a:prstClr>
            </a:outerShdw>
          </a:effectLst>
          <a:scene3d>
            <a:camera prst="obliqueTopRight"/>
            <a:lightRig rig="threePt" dir="t"/>
          </a:scene3d>
          <a:sp3d>
            <a:bevelT/>
          </a:sp3d>
          <a:extLst/>
        </p:spPr>
      </p:pic>
    </p:spTree>
    <p:extLst>
      <p:ext uri="{BB962C8B-B14F-4D97-AF65-F5344CB8AC3E}">
        <p14:creationId xmlns:p14="http://schemas.microsoft.com/office/powerpoint/2010/main" val="209495591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8"/>
          <p:cNvSpPr>
            <a:spLocks noChangeArrowheads="1"/>
          </p:cNvSpPr>
          <p:nvPr/>
        </p:nvSpPr>
        <p:spPr bwMode="auto">
          <a:xfrm>
            <a:off x="395288" y="1412776"/>
            <a:ext cx="7561262" cy="400110"/>
          </a:xfrm>
          <a:prstGeom prst="rect">
            <a:avLst/>
          </a:prstGeom>
          <a:noFill/>
          <a:ln w="9525">
            <a:noFill/>
            <a:miter lim="800000"/>
            <a:headEnd/>
            <a:tailEnd/>
          </a:ln>
        </p:spPr>
        <p:txBody>
          <a:bodyPr anchor="ctr">
            <a:spAutoFit/>
          </a:bodyPr>
          <a:lstStyle/>
          <a:p>
            <a:pPr eaLnBrk="0" hangingPunct="0"/>
            <a:r>
              <a:rPr lang="de-DE" altLang="de-DE" sz="2000" dirty="0" err="1" smtClean="0"/>
              <a:t>Example</a:t>
            </a:r>
            <a:r>
              <a:rPr lang="de-DE" altLang="de-DE" sz="2000" dirty="0" smtClean="0"/>
              <a:t>: </a:t>
            </a:r>
            <a:r>
              <a:rPr lang="de-DE" altLang="de-DE" sz="2000" dirty="0" err="1" smtClean="0"/>
              <a:t>import</a:t>
            </a:r>
            <a:r>
              <a:rPr lang="de-DE" altLang="de-DE" sz="2000" dirty="0" smtClean="0"/>
              <a:t> </a:t>
            </a:r>
            <a:r>
              <a:rPr lang="de-DE" altLang="de-DE" sz="2000" dirty="0" err="1" smtClean="0"/>
              <a:t>of</a:t>
            </a:r>
            <a:r>
              <a:rPr lang="de-DE" altLang="de-DE" sz="2000" dirty="0" smtClean="0"/>
              <a:t> a </a:t>
            </a:r>
            <a:r>
              <a:rPr lang="de-DE" altLang="de-DE" sz="2000" dirty="0" err="1" smtClean="0"/>
              <a:t>db</a:t>
            </a:r>
            <a:r>
              <a:rPr lang="de-DE" altLang="de-DE" sz="2000" dirty="0" smtClean="0"/>
              <a:t>-schema in .</a:t>
            </a:r>
            <a:r>
              <a:rPr lang="de-DE" altLang="de-DE" sz="2000" dirty="0" err="1" smtClean="0"/>
              <a:t>csv</a:t>
            </a:r>
            <a:r>
              <a:rPr lang="de-DE" altLang="de-DE" sz="2000" dirty="0" smtClean="0"/>
              <a:t>-format</a:t>
            </a:r>
            <a:endParaRPr lang="de-DE" altLang="de-DE" sz="2000" dirty="0"/>
          </a:p>
        </p:txBody>
      </p:sp>
      <p:pic>
        <p:nvPicPr>
          <p:cNvPr id="50178" name="Bild 12"/>
          <p:cNvPicPr>
            <a:picLocks noChangeAspect="1" noChangeArrowheads="1"/>
          </p:cNvPicPr>
          <p:nvPr/>
        </p:nvPicPr>
        <p:blipFill>
          <a:blip r:embed="rId3"/>
          <a:srcRect/>
          <a:stretch>
            <a:fillRect/>
          </a:stretch>
        </p:blipFill>
        <p:spPr bwMode="auto">
          <a:xfrm>
            <a:off x="517525" y="1952625"/>
            <a:ext cx="6468197" cy="1476375"/>
          </a:xfrm>
          <a:prstGeom prst="rect">
            <a:avLst/>
          </a:prstGeom>
          <a:noFill/>
          <a:ln w="9525">
            <a:noFill/>
            <a:miter lim="800000"/>
            <a:headEnd/>
            <a:tailEnd/>
          </a:ln>
        </p:spPr>
      </p:pic>
      <p:pic>
        <p:nvPicPr>
          <p:cNvPr id="16388" name="Picture 5"/>
          <p:cNvPicPr>
            <a:picLocks noChangeAspect="1" noChangeArrowheads="1"/>
          </p:cNvPicPr>
          <p:nvPr/>
        </p:nvPicPr>
        <p:blipFill>
          <a:blip r:embed="rId4"/>
          <a:srcRect/>
          <a:stretch>
            <a:fillRect/>
          </a:stretch>
        </p:blipFill>
        <p:spPr bwMode="auto">
          <a:xfrm>
            <a:off x="3716983" y="3429000"/>
            <a:ext cx="4476750" cy="2363787"/>
          </a:xfrm>
          <a:prstGeom prst="rect">
            <a:avLst/>
          </a:prstGeom>
          <a:noFill/>
          <a:ln>
            <a:noFill/>
          </a:ln>
          <a:effectLst>
            <a:outerShdw dist="35921" dir="2700000" algn="ctr" rotWithShape="0">
              <a:schemeClr val="bg2">
                <a:alpha val="70998"/>
              </a:schemeClr>
            </a:outerShdw>
          </a:effectLst>
          <a:extLst/>
        </p:spPr>
      </p:pic>
      <p:pic>
        <p:nvPicPr>
          <p:cNvPr id="16392" name="Picture 2"/>
          <p:cNvPicPr>
            <a:picLocks noChangeAspect="1" noChangeArrowheads="1"/>
          </p:cNvPicPr>
          <p:nvPr/>
        </p:nvPicPr>
        <p:blipFill>
          <a:blip r:embed="rId5"/>
          <a:srcRect/>
          <a:stretch>
            <a:fillRect/>
          </a:stretch>
        </p:blipFill>
        <p:spPr bwMode="auto">
          <a:xfrm>
            <a:off x="482303" y="3429000"/>
            <a:ext cx="3238500" cy="2384425"/>
          </a:xfrm>
          <a:prstGeom prst="rect">
            <a:avLst/>
          </a:prstGeom>
          <a:noFill/>
          <a:ln>
            <a:noFill/>
          </a:ln>
          <a:effectLst>
            <a:outerShdw dist="35921" dir="2700000" algn="ctr" rotWithShape="0">
              <a:schemeClr val="bg2"/>
            </a:outerShdw>
          </a:effectLst>
          <a:extLst/>
        </p:spPr>
      </p:pic>
      <p:sp>
        <p:nvSpPr>
          <p:cNvPr id="7"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395536" y="980728"/>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 </a:t>
            </a:r>
            <a:r>
              <a:rPr lang="de-DE" altLang="de-DE" sz="2400" b="0" dirty="0" smtClean="0">
                <a:solidFill>
                  <a:schemeClr val="tx1"/>
                </a:solidFill>
                <a:latin typeface="Arial" charset="0"/>
                <a:cs typeface="Arial" charset="0"/>
                <a:sym typeface="Wingdings" pitchFamily="2" charset="2"/>
              </a:rPr>
              <a:t> </a:t>
            </a:r>
            <a:r>
              <a:rPr lang="de-DE" altLang="de-DE" sz="2400" b="0" i="1" dirty="0" smtClean="0">
                <a:solidFill>
                  <a:schemeClr val="tx1"/>
                </a:solidFill>
                <a:latin typeface="Arial" charset="0"/>
                <a:cs typeface="Arial" charset="0"/>
              </a:rPr>
              <a:t>.</a:t>
            </a:r>
            <a:r>
              <a:rPr lang="de-DE" altLang="de-DE" sz="2400" b="0" i="1" dirty="0" err="1" smtClean="0">
                <a:solidFill>
                  <a:schemeClr val="tx1"/>
                </a:solidFill>
                <a:latin typeface="Arial" charset="0"/>
                <a:cs typeface="Arial" charset="0"/>
              </a:rPr>
              <a:t>csv</a:t>
            </a:r>
            <a:r>
              <a:rPr lang="de-DE" altLang="de-DE" sz="2400" b="0" i="1" dirty="0" smtClean="0">
                <a:solidFill>
                  <a:schemeClr val="tx1"/>
                </a:solidFill>
                <a:latin typeface="Arial" charset="0"/>
                <a:cs typeface="Arial" charset="0"/>
              </a:rPr>
              <a:t>-import</a:t>
            </a:r>
            <a:endParaRPr lang="de-DE" altLang="de-DE" sz="2400" b="0" dirty="0" smtClean="0">
              <a:solidFill>
                <a:schemeClr val="tx1"/>
              </a:solidFill>
              <a:latin typeface="Arial" charset="0"/>
              <a:cs typeface="Arial" charset="0"/>
            </a:endParaRPr>
          </a:p>
        </p:txBody>
      </p:sp>
    </p:spTree>
    <p:extLst>
      <p:ext uri="{BB962C8B-B14F-4D97-AF65-F5344CB8AC3E}">
        <p14:creationId xmlns:p14="http://schemas.microsoft.com/office/powerpoint/2010/main" val="40631172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idx="4294967295"/>
          </p:nvPr>
        </p:nvSpPr>
        <p:spPr>
          <a:xfrm>
            <a:off x="395288" y="1052513"/>
            <a:ext cx="8353425" cy="385762"/>
          </a:xfrm>
        </p:spPr>
        <p:txBody>
          <a:bodyPr/>
          <a:lstStyle/>
          <a:p>
            <a:pPr eaLnBrk="1" hangingPunct="1"/>
            <a:r>
              <a:rPr lang="de-DE" altLang="de-DE" sz="2000" b="0" dirty="0" smtClean="0">
                <a:solidFill>
                  <a:schemeClr val="tx1"/>
                </a:solidFill>
                <a:latin typeface="Arial" charset="0"/>
                <a:cs typeface="Arial" charset="0"/>
              </a:rPr>
              <a:t>Main </a:t>
            </a:r>
            <a:r>
              <a:rPr lang="de-DE" altLang="de-DE" sz="2000" b="0" dirty="0" err="1" smtClean="0">
                <a:solidFill>
                  <a:schemeClr val="tx1"/>
                </a:solidFill>
                <a:latin typeface="Arial" charset="0"/>
                <a:cs typeface="Arial" charset="0"/>
              </a:rPr>
              <a:t>processes</a:t>
            </a:r>
            <a:r>
              <a:rPr lang="de-DE" altLang="de-DE" sz="2000" b="0" dirty="0" smtClean="0">
                <a:solidFill>
                  <a:schemeClr val="tx1"/>
                </a:solidFill>
                <a:latin typeface="Arial" charset="0"/>
                <a:cs typeface="Arial" charset="0"/>
              </a:rPr>
              <a:t> </a:t>
            </a:r>
            <a:r>
              <a:rPr lang="de-DE" altLang="de-DE" sz="2000" b="0" dirty="0" smtClean="0">
                <a:solidFill>
                  <a:schemeClr val="tx1"/>
                </a:solidFill>
                <a:latin typeface="Arial" charset="0"/>
                <a:cs typeface="Arial" charset="0"/>
                <a:sym typeface="Wingdings" pitchFamily="2" charset="2"/>
              </a:rPr>
              <a:t> </a:t>
            </a:r>
            <a:r>
              <a:rPr lang="de-DE" altLang="de-DE" sz="2000" b="0" dirty="0" smtClean="0">
                <a:solidFill>
                  <a:schemeClr val="tx1"/>
                </a:solidFill>
                <a:latin typeface="Arial" charset="0"/>
                <a:cs typeface="Arial" charset="0"/>
              </a:rPr>
              <a:t>Menu PLEX </a:t>
            </a:r>
            <a:r>
              <a:rPr lang="de-DE" altLang="de-DE" sz="2000" b="0" dirty="0" smtClean="0">
                <a:solidFill>
                  <a:schemeClr val="tx1"/>
                </a:solidFill>
                <a:latin typeface="Arial" charset="0"/>
                <a:cs typeface="Arial" charset="0"/>
                <a:sym typeface="Wingdings" pitchFamily="2" charset="2"/>
              </a:rPr>
              <a:t> </a:t>
            </a:r>
            <a:r>
              <a:rPr lang="de-DE" altLang="de-DE" sz="2000" b="0" i="1" dirty="0" smtClean="0">
                <a:solidFill>
                  <a:schemeClr val="tx1"/>
                </a:solidFill>
                <a:latin typeface="Arial" charset="0"/>
                <a:cs typeface="Arial" charset="0"/>
              </a:rPr>
              <a:t>Add </a:t>
            </a:r>
            <a:r>
              <a:rPr lang="de-DE" altLang="de-DE" sz="2000" b="0" i="1" dirty="0" err="1" smtClean="0">
                <a:solidFill>
                  <a:schemeClr val="tx1"/>
                </a:solidFill>
                <a:latin typeface="Arial" charset="0"/>
                <a:cs typeface="Arial" charset="0"/>
              </a:rPr>
              <a:t>triples</a:t>
            </a:r>
            <a:endParaRPr lang="de-DE" altLang="de-DE" sz="2000" b="0" dirty="0" smtClean="0">
              <a:solidFill>
                <a:schemeClr val="tx1"/>
              </a:solidFill>
              <a:latin typeface="Arial" charset="0"/>
              <a:cs typeface="Arial" charset="0"/>
            </a:endParaRPr>
          </a:p>
        </p:txBody>
      </p:sp>
      <p:sp>
        <p:nvSpPr>
          <p:cNvPr id="35844"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5859724"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6372200" y="1916832"/>
            <a:ext cx="2520280" cy="2554545"/>
          </a:xfrm>
          <a:prstGeom prst="rect">
            <a:avLst/>
          </a:prstGeom>
          <a:noFill/>
        </p:spPr>
        <p:txBody>
          <a:bodyPr wrap="square" rtlCol="0">
            <a:spAutoFit/>
          </a:bodyPr>
          <a:lstStyle/>
          <a:p>
            <a:r>
              <a:rPr lang="de-DE" sz="2000" dirty="0" err="1" smtClean="0">
                <a:solidFill>
                  <a:schemeClr val="tx1"/>
                </a:solidFill>
                <a:latin typeface="+mn-lt"/>
              </a:rPr>
              <a:t>Depending</a:t>
            </a:r>
            <a:r>
              <a:rPr lang="de-DE" sz="2000" dirty="0" smtClean="0">
                <a:solidFill>
                  <a:schemeClr val="tx1"/>
                </a:solidFill>
                <a:latin typeface="+mn-lt"/>
              </a:rPr>
              <a:t> on </a:t>
            </a:r>
            <a:r>
              <a:rPr lang="de-DE" sz="2000" dirty="0" err="1" smtClean="0">
                <a:solidFill>
                  <a:schemeClr val="tx1"/>
                </a:solidFill>
                <a:latin typeface="+mn-lt"/>
              </a:rPr>
              <a:t>the</a:t>
            </a:r>
            <a:r>
              <a:rPr lang="de-DE" sz="2000" dirty="0" smtClean="0">
                <a:solidFill>
                  <a:schemeClr val="tx1"/>
                </a:solidFill>
                <a:latin typeface="+mn-lt"/>
              </a:rPr>
              <a:t> </a:t>
            </a:r>
            <a:r>
              <a:rPr lang="de-DE" sz="2000" dirty="0" err="1" smtClean="0">
                <a:solidFill>
                  <a:schemeClr val="tx1"/>
                </a:solidFill>
                <a:latin typeface="+mn-lt"/>
              </a:rPr>
              <a:t>selected</a:t>
            </a:r>
            <a:r>
              <a:rPr lang="de-DE" sz="2000" dirty="0" smtClean="0">
                <a:solidFill>
                  <a:schemeClr val="tx1"/>
                </a:solidFill>
                <a:latin typeface="+mn-lt"/>
              </a:rPr>
              <a:t> </a:t>
            </a:r>
            <a:r>
              <a:rPr lang="de-DE" sz="2000" dirty="0" err="1" smtClean="0">
                <a:solidFill>
                  <a:schemeClr val="tx1"/>
                </a:solidFill>
                <a:latin typeface="+mn-lt"/>
              </a:rPr>
              <a:t>objects</a:t>
            </a:r>
            <a:r>
              <a:rPr lang="de-DE" sz="2000" dirty="0" smtClean="0">
                <a:solidFill>
                  <a:schemeClr val="tx1"/>
                </a:solidFill>
                <a:latin typeface="+mn-lt"/>
              </a:rPr>
              <a:t> </a:t>
            </a:r>
            <a:r>
              <a:rPr lang="de-DE" sz="2000" dirty="0" err="1" smtClean="0">
                <a:solidFill>
                  <a:schemeClr val="tx1"/>
                </a:solidFill>
                <a:latin typeface="+mn-lt"/>
              </a:rPr>
              <a:t>and</a:t>
            </a:r>
            <a:r>
              <a:rPr lang="de-DE" sz="2000" dirty="0" smtClean="0">
                <a:solidFill>
                  <a:schemeClr val="tx1"/>
                </a:solidFill>
                <a:latin typeface="+mn-lt"/>
              </a:rPr>
              <a:t> </a:t>
            </a:r>
            <a:r>
              <a:rPr lang="de-DE" sz="2000" dirty="0" err="1" smtClean="0">
                <a:solidFill>
                  <a:schemeClr val="tx1"/>
                </a:solidFill>
                <a:latin typeface="+mn-lt"/>
              </a:rPr>
              <a:t>verb</a:t>
            </a:r>
            <a:r>
              <a:rPr lang="de-DE" sz="2000" dirty="0" smtClean="0">
                <a:solidFill>
                  <a:schemeClr val="tx1"/>
                </a:solidFill>
                <a:latin typeface="+mn-lt"/>
              </a:rPr>
              <a:t> </a:t>
            </a:r>
            <a:r>
              <a:rPr lang="de-DE" sz="2000" dirty="0" err="1" smtClean="0">
                <a:solidFill>
                  <a:schemeClr val="tx1"/>
                </a:solidFill>
                <a:latin typeface="+mn-lt"/>
              </a:rPr>
              <a:t>names</a:t>
            </a:r>
            <a:r>
              <a:rPr lang="de-DE" sz="2000" dirty="0" smtClean="0">
                <a:solidFill>
                  <a:schemeClr val="tx1"/>
                </a:solidFill>
                <a:latin typeface="+mn-lt"/>
              </a:rPr>
              <a:t>, </a:t>
            </a:r>
            <a:r>
              <a:rPr lang="de-DE" sz="2000" dirty="0" err="1" smtClean="0">
                <a:solidFill>
                  <a:schemeClr val="tx1"/>
                </a:solidFill>
                <a:latin typeface="+mn-lt"/>
              </a:rPr>
              <a:t>new</a:t>
            </a:r>
            <a:r>
              <a:rPr lang="de-DE" sz="2000" dirty="0" smtClean="0">
                <a:solidFill>
                  <a:schemeClr val="tx1"/>
                </a:solidFill>
                <a:latin typeface="+mn-lt"/>
              </a:rPr>
              <a:t> </a:t>
            </a:r>
            <a:r>
              <a:rPr lang="de-DE" sz="2000" dirty="0" err="1" smtClean="0">
                <a:solidFill>
                  <a:schemeClr val="tx1"/>
                </a:solidFill>
                <a:latin typeface="+mn-lt"/>
              </a:rPr>
              <a:t>triples</a:t>
            </a:r>
            <a:r>
              <a:rPr lang="de-DE" sz="2000" dirty="0" smtClean="0">
                <a:solidFill>
                  <a:schemeClr val="tx1"/>
                </a:solidFill>
                <a:latin typeface="+mn-lt"/>
              </a:rPr>
              <a:t> </a:t>
            </a:r>
            <a:r>
              <a:rPr lang="de-DE" sz="2000" dirty="0" err="1" smtClean="0">
                <a:solidFill>
                  <a:schemeClr val="tx1"/>
                </a:solidFill>
                <a:latin typeface="+mn-lt"/>
              </a:rPr>
              <a:t>are</a:t>
            </a:r>
            <a:r>
              <a:rPr lang="de-DE" sz="2000" dirty="0" smtClean="0">
                <a:solidFill>
                  <a:schemeClr val="tx1"/>
                </a:solidFill>
                <a:latin typeface="+mn-lt"/>
              </a:rPr>
              <a:t> </a:t>
            </a:r>
            <a:r>
              <a:rPr lang="de-DE" sz="2000" dirty="0" err="1" smtClean="0">
                <a:solidFill>
                  <a:schemeClr val="tx1"/>
                </a:solidFill>
                <a:latin typeface="+mn-lt"/>
              </a:rPr>
              <a:t>created</a:t>
            </a:r>
            <a:r>
              <a:rPr lang="de-DE" sz="2000" dirty="0" smtClean="0">
                <a:solidFill>
                  <a:schemeClr val="tx1"/>
                </a:solidFill>
                <a:latin typeface="+mn-lt"/>
              </a:rPr>
              <a:t>.</a:t>
            </a:r>
          </a:p>
          <a:p>
            <a:endParaRPr lang="de-DE" sz="2000" dirty="0" smtClean="0">
              <a:solidFill>
                <a:schemeClr val="tx1"/>
              </a:solidFill>
              <a:latin typeface="+mn-lt"/>
            </a:endParaRPr>
          </a:p>
          <a:p>
            <a:r>
              <a:rPr lang="de-DE" sz="2000" dirty="0" err="1" smtClean="0">
                <a:latin typeface="+mn-lt"/>
              </a:rPr>
              <a:t>Example</a:t>
            </a:r>
            <a:r>
              <a:rPr lang="de-DE" sz="2000" dirty="0" smtClean="0">
                <a:latin typeface="+mn-lt"/>
              </a:rPr>
              <a:t>:</a:t>
            </a:r>
          </a:p>
          <a:p>
            <a:r>
              <a:rPr lang="de-DE" sz="2000" dirty="0" err="1" smtClean="0">
                <a:solidFill>
                  <a:schemeClr val="tx1"/>
                </a:solidFill>
                <a:latin typeface="+mn-lt"/>
              </a:rPr>
              <a:t>EntIsEnt</a:t>
            </a:r>
            <a:endParaRPr lang="de-DE" sz="2000" dirty="0" smtClean="0">
              <a:solidFill>
                <a:schemeClr val="tx1"/>
              </a:solidFill>
              <a:latin typeface="+mn-lt"/>
            </a:endParaRPr>
          </a:p>
          <a:p>
            <a:endParaRPr lang="de-DE" sz="2000" dirty="0" smtClean="0">
              <a:solidFill>
                <a:schemeClr val="tx1"/>
              </a:solidFill>
              <a:latin typeface="+mn-lt"/>
            </a:endParaRPr>
          </a:p>
        </p:txBody>
      </p:sp>
      <p:sp>
        <p:nvSpPr>
          <p:cNvPr id="6" name="Textfeld 5"/>
          <p:cNvSpPr txBox="1"/>
          <p:nvPr/>
        </p:nvSpPr>
        <p:spPr>
          <a:xfrm>
            <a:off x="6433855" y="4213537"/>
            <a:ext cx="2492990" cy="1015663"/>
          </a:xfrm>
          <a:prstGeom prst="rect">
            <a:avLst/>
          </a:prstGeom>
          <a:noFill/>
        </p:spPr>
        <p:txBody>
          <a:bodyPr wrap="none" rtlCol="0">
            <a:spAutoFit/>
          </a:bodyPr>
          <a:lstStyle/>
          <a:p>
            <a:r>
              <a:rPr lang="de-DE" sz="6000" dirty="0" smtClean="0">
                <a:solidFill>
                  <a:schemeClr val="bg1">
                    <a:lumMod val="50000"/>
                  </a:schemeClr>
                </a:solidFill>
                <a:latin typeface="Arial" panose="020B0604020202020204" pitchFamily="34" charset="0"/>
                <a:cs typeface="Arial" panose="020B0604020202020204" pitchFamily="34" charset="0"/>
              </a:rPr>
              <a:t>DEMO</a:t>
            </a:r>
          </a:p>
        </p:txBody>
      </p:sp>
    </p:spTree>
    <p:extLst>
      <p:ext uri="{BB962C8B-B14F-4D97-AF65-F5344CB8AC3E}">
        <p14:creationId xmlns:p14="http://schemas.microsoft.com/office/powerpoint/2010/main" val="298936366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7"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a:solidFill>
                  <a:schemeClr val="bg1"/>
                </a:solidFill>
                <a:latin typeface="Calibri" pitchFamily="34" charset="0"/>
                <a:ea typeface="FS Joey"/>
                <a:cs typeface="FS Joey"/>
              </a:rPr>
              <a:t>aspects</a:t>
            </a:r>
            <a:r>
              <a:rPr lang="de-DE" sz="2600" dirty="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47688" y="980728"/>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 </a:t>
            </a:r>
            <a:r>
              <a:rPr lang="de-DE" altLang="de-DE" sz="2400" b="0" dirty="0" smtClean="0">
                <a:solidFill>
                  <a:schemeClr val="tx1"/>
                </a:solidFill>
                <a:latin typeface="Arial" charset="0"/>
                <a:cs typeface="Arial" charset="0"/>
                <a:sym typeface="Wingdings" pitchFamily="2" charset="2"/>
              </a:rPr>
              <a:t> </a:t>
            </a:r>
            <a:r>
              <a:rPr lang="de-DE" altLang="de-DE" sz="2400" b="0" i="1" dirty="0" smtClean="0">
                <a:solidFill>
                  <a:schemeClr val="tx1"/>
                </a:solidFill>
                <a:latin typeface="Arial" charset="0"/>
                <a:cs typeface="Arial" charset="0"/>
              </a:rPr>
              <a:t>Change </a:t>
            </a:r>
            <a:r>
              <a:rPr lang="de-DE" altLang="de-DE" sz="2400" b="0" i="1" dirty="0" err="1" smtClean="0">
                <a:solidFill>
                  <a:schemeClr val="tx1"/>
                </a:solidFill>
                <a:latin typeface="Arial" charset="0"/>
                <a:cs typeface="Arial" charset="0"/>
              </a:rPr>
              <a:t>triples</a:t>
            </a:r>
            <a:endParaRPr lang="de-DE" altLang="de-DE" sz="2400" b="0" dirty="0" smtClean="0">
              <a:solidFill>
                <a:schemeClr val="tx1"/>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1193"/>
            <a:ext cx="9144000" cy="6140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7"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a:solidFill>
                  <a:schemeClr val="bg1"/>
                </a:solidFill>
                <a:latin typeface="Calibri" pitchFamily="34" charset="0"/>
                <a:ea typeface="FS Joey"/>
                <a:cs typeface="FS Joey"/>
              </a:rPr>
              <a:t>aspects</a:t>
            </a:r>
            <a:r>
              <a:rPr lang="de-DE" sz="2600" dirty="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47688" y="980728"/>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a:solidFill>
                  <a:schemeClr val="tx1"/>
                </a:solidFill>
                <a:latin typeface="Arial" charset="0"/>
                <a:cs typeface="Arial" charset="0"/>
              </a:rPr>
              <a:t>Menu PLEX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rPr>
              <a:t>Process</a:t>
            </a:r>
            <a:endParaRPr lang="de-DE" altLang="de-DE" sz="2400" b="0" dirty="0" smtClean="0">
              <a:solidFill>
                <a:schemeClr val="tx1"/>
              </a:solidFill>
              <a:latin typeface="Arial" charset="0"/>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336030"/>
            <a:ext cx="6523260" cy="4727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7092280" y="2060848"/>
            <a:ext cx="1890261" cy="3170099"/>
          </a:xfrm>
          <a:prstGeom prst="rect">
            <a:avLst/>
          </a:prstGeom>
          <a:noFill/>
        </p:spPr>
        <p:txBody>
          <a:bodyPr wrap="square" rtlCol="0">
            <a:spAutoFit/>
          </a:bodyPr>
          <a:lstStyle/>
          <a:p>
            <a:r>
              <a:rPr lang="de-DE" sz="2000" dirty="0" err="1" smtClean="0">
                <a:solidFill>
                  <a:schemeClr val="tx1"/>
                </a:solidFill>
                <a:latin typeface="+mn-lt"/>
              </a:rPr>
              <a:t>What</a:t>
            </a:r>
            <a:r>
              <a:rPr lang="de-DE" sz="2000" dirty="0" smtClean="0">
                <a:solidFill>
                  <a:schemeClr val="tx1"/>
                </a:solidFill>
                <a:latin typeface="+mn-lt"/>
              </a:rPr>
              <a:t> was just </a:t>
            </a:r>
            <a:r>
              <a:rPr lang="de-DE" sz="2000" dirty="0" err="1" smtClean="0">
                <a:solidFill>
                  <a:schemeClr val="tx1"/>
                </a:solidFill>
                <a:latin typeface="+mn-lt"/>
              </a:rPr>
              <a:t>shown</a:t>
            </a:r>
            <a:r>
              <a:rPr lang="de-DE" sz="2000" dirty="0" smtClean="0">
                <a:solidFill>
                  <a:schemeClr val="tx1"/>
                </a:solidFill>
                <a:latin typeface="+mn-lt"/>
              </a:rPr>
              <a:t>, </a:t>
            </a:r>
            <a:r>
              <a:rPr lang="de-DE" sz="2000" dirty="0" err="1" smtClean="0">
                <a:solidFill>
                  <a:schemeClr val="tx1"/>
                </a:solidFill>
                <a:latin typeface="+mn-lt"/>
              </a:rPr>
              <a:t>can</a:t>
            </a:r>
            <a:r>
              <a:rPr lang="de-DE" sz="2000" dirty="0" smtClean="0">
                <a:solidFill>
                  <a:schemeClr val="tx1"/>
                </a:solidFill>
                <a:latin typeface="+mn-lt"/>
              </a:rPr>
              <a:t> </a:t>
            </a:r>
            <a:r>
              <a:rPr lang="de-DE" sz="2000" dirty="0" err="1" smtClean="0">
                <a:solidFill>
                  <a:schemeClr val="tx1"/>
                </a:solidFill>
                <a:latin typeface="+mn-lt"/>
              </a:rPr>
              <a:t>be</a:t>
            </a:r>
            <a:r>
              <a:rPr lang="de-DE" sz="2000" dirty="0" smtClean="0">
                <a:solidFill>
                  <a:schemeClr val="tx1"/>
                </a:solidFill>
                <a:latin typeface="+mn-lt"/>
              </a:rPr>
              <a:t> </a:t>
            </a:r>
            <a:r>
              <a:rPr lang="de-DE" sz="2000" dirty="0" err="1" smtClean="0">
                <a:solidFill>
                  <a:schemeClr val="tx1"/>
                </a:solidFill>
                <a:latin typeface="+mn-lt"/>
              </a:rPr>
              <a:t>packaged</a:t>
            </a:r>
            <a:r>
              <a:rPr lang="de-DE" sz="2000" dirty="0" smtClean="0">
                <a:solidFill>
                  <a:schemeClr val="tx1"/>
                </a:solidFill>
                <a:latin typeface="+mn-lt"/>
              </a:rPr>
              <a:t> </a:t>
            </a:r>
            <a:r>
              <a:rPr lang="de-DE" sz="2000" dirty="0" err="1" smtClean="0">
                <a:solidFill>
                  <a:schemeClr val="tx1"/>
                </a:solidFill>
                <a:latin typeface="+mn-lt"/>
              </a:rPr>
              <a:t>into</a:t>
            </a:r>
            <a:r>
              <a:rPr lang="de-DE" sz="2000" dirty="0" smtClean="0">
                <a:solidFill>
                  <a:schemeClr val="tx1"/>
                </a:solidFill>
                <a:latin typeface="+mn-lt"/>
              </a:rPr>
              <a:t> </a:t>
            </a:r>
            <a:r>
              <a:rPr lang="de-DE" sz="2000" dirty="0" err="1" smtClean="0">
                <a:latin typeface="+mn-lt"/>
              </a:rPr>
              <a:t>p</a:t>
            </a:r>
            <a:r>
              <a:rPr lang="de-DE" sz="2000" dirty="0" err="1" smtClean="0">
                <a:solidFill>
                  <a:schemeClr val="tx1"/>
                </a:solidFill>
                <a:latin typeface="+mn-lt"/>
              </a:rPr>
              <a:t>rocess-steps</a:t>
            </a:r>
            <a:r>
              <a:rPr lang="de-DE" sz="2000" dirty="0" smtClean="0">
                <a:solidFill>
                  <a:schemeClr val="tx1"/>
                </a:solidFill>
                <a:latin typeface="+mn-lt"/>
              </a:rPr>
              <a:t> (</a:t>
            </a:r>
            <a:r>
              <a:rPr lang="de-DE" sz="2000" dirty="0" err="1" smtClean="0">
                <a:solidFill>
                  <a:schemeClr val="tx1"/>
                </a:solidFill>
                <a:latin typeface="+mn-lt"/>
              </a:rPr>
              <a:t>which</a:t>
            </a:r>
            <a:r>
              <a:rPr lang="de-DE" sz="2000" dirty="0" smtClean="0">
                <a:solidFill>
                  <a:schemeClr val="tx1"/>
                </a:solidFill>
                <a:latin typeface="+mn-lt"/>
              </a:rPr>
              <a:t> </a:t>
            </a:r>
            <a:r>
              <a:rPr lang="de-DE" sz="2000" dirty="0" err="1" smtClean="0">
                <a:solidFill>
                  <a:schemeClr val="tx1"/>
                </a:solidFill>
                <a:latin typeface="+mn-lt"/>
              </a:rPr>
              <a:t>can</a:t>
            </a:r>
            <a:r>
              <a:rPr lang="de-DE" sz="2000" dirty="0" smtClean="0">
                <a:solidFill>
                  <a:schemeClr val="tx1"/>
                </a:solidFill>
                <a:latin typeface="+mn-lt"/>
              </a:rPr>
              <a:t> </a:t>
            </a:r>
            <a:r>
              <a:rPr lang="de-DE" sz="2000" dirty="0" err="1" smtClean="0">
                <a:solidFill>
                  <a:schemeClr val="tx1"/>
                </a:solidFill>
                <a:latin typeface="+mn-lt"/>
              </a:rPr>
              <a:t>contain</a:t>
            </a:r>
            <a:r>
              <a:rPr lang="de-DE" sz="2000" dirty="0" smtClean="0">
                <a:solidFill>
                  <a:schemeClr val="tx1"/>
                </a:solidFill>
                <a:latin typeface="+mn-lt"/>
              </a:rPr>
              <a:t> </a:t>
            </a:r>
            <a:r>
              <a:rPr lang="de-DE" sz="2000" dirty="0" err="1" smtClean="0">
                <a:solidFill>
                  <a:srgbClr val="A50021"/>
                </a:solidFill>
                <a:latin typeface="+mn-lt"/>
              </a:rPr>
              <a:t>triple</a:t>
            </a:r>
            <a:r>
              <a:rPr lang="de-DE" sz="2000" dirty="0" smtClean="0">
                <a:solidFill>
                  <a:srgbClr val="A50021"/>
                </a:solidFill>
                <a:latin typeface="+mn-lt"/>
              </a:rPr>
              <a:t> </a:t>
            </a:r>
            <a:r>
              <a:rPr lang="de-DE" sz="2000" dirty="0" err="1" smtClean="0">
                <a:solidFill>
                  <a:srgbClr val="A50021"/>
                </a:solidFill>
                <a:latin typeface="+mn-lt"/>
              </a:rPr>
              <a:t>templates</a:t>
            </a:r>
            <a:r>
              <a:rPr lang="de-DE" sz="2000" dirty="0" smtClean="0">
                <a:solidFill>
                  <a:schemeClr val="tx1"/>
                </a:solidFill>
                <a:latin typeface="+mn-lt"/>
              </a:rPr>
              <a:t>) </a:t>
            </a:r>
            <a:r>
              <a:rPr lang="de-DE" sz="2000" dirty="0" err="1" smtClean="0">
                <a:solidFill>
                  <a:schemeClr val="tx1"/>
                </a:solidFill>
                <a:latin typeface="+mn-lt"/>
              </a:rPr>
              <a:t>and</a:t>
            </a:r>
            <a:r>
              <a:rPr lang="de-DE" sz="2000" dirty="0" smtClean="0">
                <a:solidFill>
                  <a:schemeClr val="tx1"/>
                </a:solidFill>
                <a:latin typeface="+mn-lt"/>
              </a:rPr>
              <a:t> </a:t>
            </a:r>
            <a:r>
              <a:rPr lang="de-DE" sz="2000" dirty="0" err="1" smtClean="0">
                <a:solidFill>
                  <a:schemeClr val="tx1"/>
                </a:solidFill>
                <a:latin typeface="+mn-lt"/>
              </a:rPr>
              <a:t>executed</a:t>
            </a:r>
            <a:r>
              <a:rPr lang="de-DE" sz="2000" dirty="0" smtClean="0">
                <a:solidFill>
                  <a:schemeClr val="tx1"/>
                </a:solidFill>
                <a:latin typeface="+mn-lt"/>
              </a:rPr>
              <a:t> </a:t>
            </a:r>
            <a:r>
              <a:rPr lang="de-DE" sz="2000" dirty="0" err="1" smtClean="0">
                <a:solidFill>
                  <a:schemeClr val="tx1"/>
                </a:solidFill>
                <a:latin typeface="+mn-lt"/>
              </a:rPr>
              <a:t>against</a:t>
            </a:r>
            <a:r>
              <a:rPr lang="de-DE" sz="2000" dirty="0" smtClean="0">
                <a:solidFill>
                  <a:schemeClr val="tx1"/>
                </a:solidFill>
                <a:latin typeface="+mn-lt"/>
              </a:rPr>
              <a:t> </a:t>
            </a:r>
            <a:r>
              <a:rPr lang="de-DE" sz="2000" dirty="0" err="1" smtClean="0">
                <a:solidFill>
                  <a:schemeClr val="tx1"/>
                </a:solidFill>
                <a:latin typeface="+mn-lt"/>
              </a:rPr>
              <a:t>selected</a:t>
            </a:r>
            <a:r>
              <a:rPr lang="de-DE" sz="2000" dirty="0" smtClean="0">
                <a:solidFill>
                  <a:schemeClr val="tx1"/>
                </a:solidFill>
                <a:latin typeface="+mn-lt"/>
              </a:rPr>
              <a:t> </a:t>
            </a:r>
            <a:r>
              <a:rPr lang="de-DE" sz="2000" dirty="0" err="1" smtClean="0">
                <a:solidFill>
                  <a:schemeClr val="tx1"/>
                </a:solidFill>
                <a:latin typeface="+mn-lt"/>
              </a:rPr>
              <a:t>objects</a:t>
            </a:r>
            <a:r>
              <a:rPr lang="de-DE" sz="2000" dirty="0" smtClean="0">
                <a:solidFill>
                  <a:schemeClr val="tx1"/>
                </a:solidFill>
                <a:latin typeface="+mn-lt"/>
              </a:rPr>
              <a:t>.</a:t>
            </a:r>
          </a:p>
        </p:txBody>
      </p:sp>
    </p:spTree>
    <p:extLst>
      <p:ext uri="{BB962C8B-B14F-4D97-AF65-F5344CB8AC3E}">
        <p14:creationId xmlns:p14="http://schemas.microsoft.com/office/powerpoint/2010/main" val="151236271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39941" name="Textfeld 9"/>
          <p:cNvSpPr txBox="1">
            <a:spLocks noChangeArrowheads="1"/>
          </p:cNvSpPr>
          <p:nvPr/>
        </p:nvSpPr>
        <p:spPr bwMode="auto">
          <a:xfrm>
            <a:off x="547688" y="1340768"/>
            <a:ext cx="6976640" cy="400110"/>
          </a:xfrm>
          <a:prstGeom prst="rect">
            <a:avLst/>
          </a:prstGeom>
          <a:noFill/>
          <a:ln w="9525">
            <a:noFill/>
            <a:miter lim="800000"/>
            <a:headEnd/>
            <a:tailEnd/>
          </a:ln>
        </p:spPr>
        <p:txBody>
          <a:bodyPr wrap="square">
            <a:spAutoFit/>
          </a:bodyPr>
          <a:lstStyle/>
          <a:p>
            <a:r>
              <a:rPr lang="de-DE" altLang="de-DE" sz="2000" dirty="0" smtClean="0"/>
              <a:t>View </a:t>
            </a:r>
            <a:r>
              <a:rPr lang="de-DE" altLang="de-DE" sz="2000" dirty="0" err="1" smtClean="0"/>
              <a:t>of</a:t>
            </a:r>
            <a:r>
              <a:rPr lang="de-DE" altLang="de-DE" sz="2000" dirty="0" smtClean="0"/>
              <a:t>  </a:t>
            </a:r>
            <a:r>
              <a:rPr lang="de-DE" altLang="de-DE" sz="2000" dirty="0" err="1" smtClean="0"/>
              <a:t>predefined</a:t>
            </a:r>
            <a:r>
              <a:rPr lang="de-DE" altLang="de-DE" sz="2000" dirty="0" smtClean="0"/>
              <a:t> </a:t>
            </a:r>
            <a:r>
              <a:rPr lang="de-DE" altLang="de-DE" sz="2000" dirty="0" err="1" smtClean="0"/>
              <a:t>triple</a:t>
            </a:r>
            <a:r>
              <a:rPr lang="de-DE" altLang="de-DE" sz="2000" dirty="0" smtClean="0"/>
              <a:t>-templates</a:t>
            </a:r>
            <a:endParaRPr lang="de-DE" altLang="de-DE" sz="2000" dirty="0"/>
          </a:p>
        </p:txBody>
      </p:sp>
      <p:sp>
        <p:nvSpPr>
          <p:cNvPr id="7"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47688" y="980728"/>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 </a:t>
            </a:r>
            <a:r>
              <a:rPr lang="de-DE" altLang="de-DE" sz="2400" b="0" dirty="0" smtClean="0">
                <a:solidFill>
                  <a:schemeClr val="tx1"/>
                </a:solidFill>
                <a:latin typeface="Arial" charset="0"/>
                <a:cs typeface="Arial" charset="0"/>
                <a:sym typeface="Wingdings" pitchFamily="2" charset="2"/>
              </a:rPr>
              <a:t> </a:t>
            </a:r>
            <a:r>
              <a:rPr lang="de-DE" altLang="de-DE" sz="2400" b="0" i="1" dirty="0" smtClean="0">
                <a:solidFill>
                  <a:schemeClr val="tx1"/>
                </a:solidFill>
                <a:latin typeface="Arial" charset="0"/>
                <a:cs typeface="Arial" charset="0"/>
              </a:rPr>
              <a:t>Template </a:t>
            </a:r>
            <a:r>
              <a:rPr lang="de-DE" altLang="de-DE" sz="2400" b="0" i="1" dirty="0" err="1" smtClean="0">
                <a:solidFill>
                  <a:schemeClr val="tx1"/>
                </a:solidFill>
                <a:latin typeface="Arial" charset="0"/>
                <a:cs typeface="Arial" charset="0"/>
              </a:rPr>
              <a:t>triples</a:t>
            </a:r>
            <a:endParaRPr lang="de-DE" altLang="de-DE" sz="2400" b="0" dirty="0" smtClean="0">
              <a:solidFill>
                <a:schemeClr val="tx1"/>
              </a:solidFill>
              <a:latin typeface="Arial" charset="0"/>
              <a:cs typeface="Arial"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13341"/>
            <a:ext cx="9144000" cy="6044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6282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7"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a:solidFill>
                  <a:schemeClr val="bg1"/>
                </a:solidFill>
                <a:latin typeface="Calibri" pitchFamily="34" charset="0"/>
                <a:ea typeface="FS Joey"/>
                <a:cs typeface="FS Joey"/>
              </a:rPr>
              <a:t>aspects</a:t>
            </a:r>
            <a:r>
              <a:rPr lang="de-DE" sz="2600" dirty="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47688" y="980728"/>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a:solidFill>
                  <a:schemeClr val="tx1"/>
                </a:solidFill>
                <a:latin typeface="Arial" charset="0"/>
                <a:cs typeface="Arial" charset="0"/>
              </a:rPr>
              <a:t>Menu PLEX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rPr>
              <a:t>Process</a:t>
            </a:r>
            <a:endParaRPr lang="de-DE" altLang="de-DE" sz="2400" b="0" dirty="0" smtClean="0">
              <a:solidFill>
                <a:schemeClr val="tx1"/>
              </a:solidFill>
              <a:latin typeface="Arial" charset="0"/>
              <a:cs typeface="Arial" charset="0"/>
            </a:endParaRPr>
          </a:p>
        </p:txBody>
      </p:sp>
      <p:sp>
        <p:nvSpPr>
          <p:cNvPr id="2" name="Textfeld 1"/>
          <p:cNvSpPr txBox="1"/>
          <p:nvPr/>
        </p:nvSpPr>
        <p:spPr>
          <a:xfrm>
            <a:off x="572096" y="2060848"/>
            <a:ext cx="8410446" cy="2862322"/>
          </a:xfrm>
          <a:prstGeom prst="rect">
            <a:avLst/>
          </a:prstGeom>
          <a:noFill/>
        </p:spPr>
        <p:txBody>
          <a:bodyPr wrap="square" rtlCol="0">
            <a:spAutoFit/>
          </a:bodyPr>
          <a:lstStyle/>
          <a:p>
            <a:r>
              <a:rPr lang="de-DE" sz="2000" dirty="0" smtClean="0">
                <a:solidFill>
                  <a:schemeClr val="tx1"/>
                </a:solidFill>
                <a:latin typeface="Arial" panose="020B0604020202020204" pitchFamily="34" charset="0"/>
                <a:cs typeface="Arial" panose="020B0604020202020204" pitchFamily="34" charset="0"/>
              </a:rPr>
              <a:t>Additional </a:t>
            </a:r>
            <a:r>
              <a:rPr lang="de-DE" sz="2000" dirty="0" err="1" smtClean="0">
                <a:solidFill>
                  <a:schemeClr val="tx1"/>
                </a:solidFill>
                <a:latin typeface="Arial" panose="020B0604020202020204" pitchFamily="34" charset="0"/>
                <a:cs typeface="Arial" panose="020B0604020202020204" pitchFamily="34" charset="0"/>
              </a:rPr>
              <a:t>process-steps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can</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be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added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that</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execute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things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like</a:t>
            </a:r>
            <a:r>
              <a:rPr lang="de-DE" sz="2000" dirty="0" smtClean="0">
                <a:solidFill>
                  <a:schemeClr val="tx1"/>
                </a:solidFill>
                <a:latin typeface="Arial" panose="020B0604020202020204" pitchFamily="34" charset="0"/>
                <a:cs typeface="Arial" panose="020B0604020202020204" pitchFamily="34" charset="0"/>
              </a:rPr>
              <a:t>:</a:t>
            </a:r>
            <a:br>
              <a:rPr lang="de-DE" sz="2000" dirty="0" smtClean="0">
                <a:solidFill>
                  <a:schemeClr val="tx1"/>
                </a:solidFill>
                <a:latin typeface="Arial" panose="020B0604020202020204" pitchFamily="34" charset="0"/>
                <a:cs typeface="Arial" panose="020B0604020202020204" pitchFamily="34" charset="0"/>
              </a:rPr>
            </a:br>
            <a:endParaRPr lang="de-DE" sz="20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smtClean="0">
                <a:latin typeface="Arial" panose="020B0604020202020204" pitchFamily="34" charset="0"/>
                <a:cs typeface="Arial" panose="020B0604020202020204" pitchFamily="34" charset="0"/>
              </a:rPr>
              <a:t>Delete </a:t>
            </a:r>
            <a:r>
              <a:rPr lang="de-DE" sz="2000" dirty="0" err="1" smtClean="0">
                <a:latin typeface="Arial" panose="020B0604020202020204" pitchFamily="34" charset="0"/>
                <a:cs typeface="Arial" panose="020B0604020202020204" pitchFamily="34" charset="0"/>
              </a:rPr>
              <a:t>files</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from</a:t>
            </a:r>
            <a:r>
              <a:rPr lang="de-DE" sz="2000" dirty="0" smtClean="0">
                <a:latin typeface="Arial" panose="020B0604020202020204" pitchFamily="34" charset="0"/>
                <a:cs typeface="Arial" panose="020B0604020202020204" pitchFamily="34" charset="0"/>
              </a:rPr>
              <a:t> GEN-directory</a:t>
            </a:r>
          </a:p>
          <a:p>
            <a:pPr marL="342900" indent="-342900">
              <a:buFont typeface="Arial" panose="020B0604020202020204" pitchFamily="34" charset="0"/>
              <a:buChar char="•"/>
            </a:pPr>
            <a:r>
              <a:rPr lang="de-DE" sz="2000" dirty="0" err="1" smtClean="0">
                <a:solidFill>
                  <a:schemeClr val="tx1"/>
                </a:solidFill>
                <a:latin typeface="Arial" panose="020B0604020202020204" pitchFamily="34" charset="0"/>
                <a:cs typeface="Arial" panose="020B0604020202020204" pitchFamily="34" charset="0"/>
              </a:rPr>
              <a:t>Generate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and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Build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operations</a:t>
            </a:r>
            <a:endParaRPr lang="de-DE" sz="20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err="1" smtClean="0">
                <a:latin typeface="Arial" panose="020B0604020202020204" pitchFamily="34" charset="0"/>
                <a:cs typeface="Arial" panose="020B0604020202020204" pitchFamily="34" charset="0"/>
              </a:rPr>
              <a:t>Groupmodel</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operations</a:t>
            </a:r>
            <a:endParaRPr lang="de-DE"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smtClean="0">
                <a:solidFill>
                  <a:schemeClr val="tx1"/>
                </a:solidFill>
                <a:latin typeface="Arial" panose="020B0604020202020204" pitchFamily="34" charset="0"/>
                <a:cs typeface="Arial" panose="020B0604020202020204" pitchFamily="34" charset="0"/>
              </a:rPr>
              <a:t>Tools4Plex-database </a:t>
            </a:r>
            <a:r>
              <a:rPr lang="de-DE" sz="2000" dirty="0" err="1" smtClean="0">
                <a:solidFill>
                  <a:schemeClr val="tx1"/>
                </a:solidFill>
                <a:latin typeface="Arial" panose="020B0604020202020204" pitchFamily="34" charset="0"/>
                <a:cs typeface="Arial" panose="020B0604020202020204" pitchFamily="34" charset="0"/>
              </a:rPr>
              <a:t>operations</a:t>
            </a:r>
            <a:endParaRPr lang="de-DE" sz="20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smtClean="0">
                <a:latin typeface="Arial" panose="020B0604020202020204" pitchFamily="34" charset="0"/>
                <a:cs typeface="Arial" panose="020B0604020202020204" pitchFamily="34" charset="0"/>
              </a:rPr>
              <a:t>Check </a:t>
            </a:r>
            <a:r>
              <a:rPr lang="de-DE" sz="2000" dirty="0" err="1" smtClean="0">
                <a:latin typeface="Arial" panose="020B0604020202020204" pitchFamily="34" charset="0"/>
                <a:cs typeface="Arial" panose="020B0604020202020204" pitchFamily="34" charset="0"/>
              </a:rPr>
              <a:t>future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length</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of</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automatically</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generated</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implnames</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and</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filenames</a:t>
            </a:r>
            <a:endParaRPr lang="de-D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smtClean="0">
                <a:latin typeface="Arial" panose="020B0604020202020204" pitchFamily="34" charset="0"/>
                <a:cs typeface="Arial" panose="020B0604020202020204" pitchFamily="34" charset="0"/>
              </a:rPr>
              <a:t>…</a:t>
            </a:r>
          </a:p>
        </p:txBody>
      </p:sp>
      <p:sp>
        <p:nvSpPr>
          <p:cNvPr id="9" name="Textfeld 8"/>
          <p:cNvSpPr txBox="1"/>
          <p:nvPr/>
        </p:nvSpPr>
        <p:spPr>
          <a:xfrm>
            <a:off x="2411760" y="4725144"/>
            <a:ext cx="3877985" cy="1569660"/>
          </a:xfrm>
          <a:prstGeom prst="rect">
            <a:avLst/>
          </a:prstGeom>
          <a:noFill/>
        </p:spPr>
        <p:txBody>
          <a:bodyPr wrap="none" rtlCol="0">
            <a:spAutoFit/>
          </a:bodyPr>
          <a:lstStyle/>
          <a:p>
            <a:r>
              <a:rPr lang="de-DE" sz="9600" dirty="0" smtClean="0">
                <a:solidFill>
                  <a:schemeClr val="bg1">
                    <a:lumMod val="50000"/>
                  </a:schemeClr>
                </a:solidFill>
                <a:latin typeface="Arial" panose="020B0604020202020204" pitchFamily="34" charset="0"/>
                <a:cs typeface="Arial" panose="020B0604020202020204" pitchFamily="34" charset="0"/>
              </a:rPr>
              <a:t>DEMO</a:t>
            </a:r>
          </a:p>
        </p:txBody>
      </p:sp>
    </p:spTree>
    <p:extLst>
      <p:ext uri="{BB962C8B-B14F-4D97-AF65-F5344CB8AC3E}">
        <p14:creationId xmlns:p14="http://schemas.microsoft.com/office/powerpoint/2010/main" val="283406466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a:xfrm>
            <a:off x="395288" y="1052513"/>
            <a:ext cx="8353425" cy="385762"/>
          </a:xfrm>
        </p:spPr>
        <p:txBody>
          <a:bodyPr/>
          <a:lstStyle/>
          <a:p>
            <a:pPr eaLnBrk="1" hangingPunct="1"/>
            <a:r>
              <a:rPr lang="de-DE" altLang="de-DE" dirty="0" smtClean="0">
                <a:latin typeface="Arial" charset="0"/>
                <a:cs typeface="Arial" charset="0"/>
              </a:rPr>
              <a:t>Hauptfunktionen </a:t>
            </a:r>
            <a:r>
              <a:rPr lang="de-DE" altLang="de-DE" dirty="0" smtClean="0">
                <a:latin typeface="Arial" charset="0"/>
                <a:cs typeface="Arial" charset="0"/>
                <a:sym typeface="Wingdings" pitchFamily="2" charset="2"/>
              </a:rPr>
              <a:t> </a:t>
            </a:r>
            <a:r>
              <a:rPr lang="de-DE" altLang="de-DE" dirty="0" smtClean="0">
                <a:latin typeface="Arial" charset="0"/>
                <a:cs typeface="Arial" charset="0"/>
              </a:rPr>
              <a:t>Die </a:t>
            </a:r>
            <a:r>
              <a:rPr lang="de-DE" altLang="de-DE" dirty="0" err="1" smtClean="0">
                <a:latin typeface="Arial" charset="0"/>
                <a:cs typeface="Arial" charset="0"/>
              </a:rPr>
              <a:t>PlexBox</a:t>
            </a:r>
            <a:r>
              <a:rPr lang="de-DE" altLang="de-DE" dirty="0" smtClean="0">
                <a:latin typeface="Arial" charset="0"/>
                <a:cs typeface="Arial" charset="0"/>
              </a:rPr>
              <a:t> </a:t>
            </a:r>
            <a:r>
              <a:rPr lang="de-DE" altLang="de-DE" dirty="0" smtClean="0">
                <a:latin typeface="Arial" charset="0"/>
                <a:cs typeface="Arial" charset="0"/>
                <a:sym typeface="Wingdings" pitchFamily="2" charset="2"/>
              </a:rPr>
              <a:t> </a:t>
            </a:r>
            <a:r>
              <a:rPr lang="de-DE" altLang="de-DE" i="1" dirty="0" smtClean="0">
                <a:latin typeface="Arial" charset="0"/>
                <a:cs typeface="Arial" charset="0"/>
              </a:rPr>
              <a:t>Create </a:t>
            </a:r>
            <a:r>
              <a:rPr lang="de-DE" altLang="de-DE" i="1" dirty="0" err="1" smtClean="0">
                <a:latin typeface="Arial" charset="0"/>
                <a:cs typeface="Arial" charset="0"/>
              </a:rPr>
              <a:t>triples</a:t>
            </a:r>
            <a:r>
              <a:rPr lang="de-DE" altLang="de-DE" i="1" dirty="0" smtClean="0">
                <a:latin typeface="Arial" charset="0"/>
                <a:cs typeface="Arial" charset="0"/>
              </a:rPr>
              <a:t> </a:t>
            </a:r>
            <a:r>
              <a:rPr lang="de-DE" altLang="de-DE" dirty="0" smtClean="0">
                <a:latin typeface="Arial" charset="0"/>
                <a:cs typeface="Arial" charset="0"/>
              </a:rPr>
              <a:t>(Templates)</a:t>
            </a:r>
          </a:p>
        </p:txBody>
      </p:sp>
      <p:sp>
        <p:nvSpPr>
          <p:cNvPr id="7"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a:solidFill>
                  <a:schemeClr val="bg1"/>
                </a:solidFill>
                <a:latin typeface="Calibri" pitchFamily="34" charset="0"/>
                <a:ea typeface="FS Joey"/>
                <a:cs typeface="FS Joey"/>
              </a:rPr>
              <a:t>aspects</a:t>
            </a:r>
            <a:r>
              <a:rPr lang="de-DE" sz="2600" dirty="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47688" y="980728"/>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Menu PLEX  </a:t>
            </a:r>
            <a:r>
              <a:rPr lang="de-DE" altLang="de-DE" sz="2400" b="0" i="1" dirty="0" err="1" smtClean="0">
                <a:solidFill>
                  <a:schemeClr val="tx1"/>
                </a:solidFill>
                <a:latin typeface="Arial" charset="0"/>
                <a:cs typeface="Arial" charset="0"/>
                <a:sym typeface="Wingdings" pitchFamily="2" charset="2"/>
              </a:rPr>
              <a:t>ModelViewer</a:t>
            </a:r>
            <a:endParaRPr lang="de-DE" altLang="de-DE" sz="2400" b="0" dirty="0" smtClean="0">
              <a:solidFill>
                <a:schemeClr val="tx1"/>
              </a:solidFill>
              <a:latin typeface="Arial" charset="0"/>
              <a:cs typeface="Arial" charset="0"/>
            </a:endParaRPr>
          </a:p>
        </p:txBody>
      </p:sp>
      <p:sp>
        <p:nvSpPr>
          <p:cNvPr id="2" name="Textfeld 1"/>
          <p:cNvSpPr txBox="1"/>
          <p:nvPr/>
        </p:nvSpPr>
        <p:spPr>
          <a:xfrm>
            <a:off x="6804247" y="2060848"/>
            <a:ext cx="2232249" cy="3139321"/>
          </a:xfrm>
          <a:prstGeom prst="rect">
            <a:avLst/>
          </a:prstGeom>
          <a:noFill/>
        </p:spPr>
        <p:txBody>
          <a:bodyPr wrap="square" rtlCol="0">
            <a:spAutoFit/>
          </a:bodyPr>
          <a:lstStyle/>
          <a:p>
            <a:r>
              <a:rPr lang="de-DE" dirty="0" err="1" smtClean="0">
                <a:solidFill>
                  <a:schemeClr val="tx1"/>
                </a:solidFill>
                <a:latin typeface="Arial" panose="020B0604020202020204" pitchFamily="34" charset="0"/>
                <a:cs typeface="Arial" panose="020B0604020202020204" pitchFamily="34" charset="0"/>
              </a:rPr>
              <a:t>Left</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TreeView</a:t>
            </a:r>
            <a:r>
              <a:rPr lang="de-DE" dirty="0" smtClean="0">
                <a:solidFill>
                  <a:schemeClr val="tx1"/>
                </a:solidFill>
                <a:latin typeface="Arial" panose="020B0604020202020204" pitchFamily="34" charset="0"/>
                <a:cs typeface="Arial" panose="020B0604020202020204" pitchFamily="34" charset="0"/>
              </a:rPr>
              <a:t>)</a:t>
            </a:r>
          </a:p>
          <a:p>
            <a:r>
              <a:rPr lang="de-DE" dirty="0" err="1" smtClean="0">
                <a:solidFill>
                  <a:schemeClr val="tx1"/>
                </a:solidFill>
                <a:latin typeface="Arial" panose="020B0604020202020204" pitchFamily="34" charset="0"/>
                <a:cs typeface="Arial" panose="020B0604020202020204" pitchFamily="34" charset="0"/>
              </a:rPr>
              <a:t>Explore</a:t>
            </a:r>
            <a:r>
              <a:rPr lang="de-DE" dirty="0" smtClean="0">
                <a:solidFill>
                  <a:schemeClr val="tx1"/>
                </a:solidFill>
                <a:latin typeface="Arial" panose="020B0604020202020204" pitchFamily="34" charset="0"/>
                <a:cs typeface="Arial" panose="020B0604020202020204" pitchFamily="34" charset="0"/>
              </a:rPr>
              <a:t> all </a:t>
            </a:r>
            <a:r>
              <a:rPr lang="de-DE" dirty="0" err="1" smtClean="0">
                <a:solidFill>
                  <a:schemeClr val="tx1"/>
                </a:solidFill>
                <a:latin typeface="Arial" panose="020B0604020202020204" pitchFamily="34" charset="0"/>
                <a:cs typeface="Arial" panose="020B0604020202020204" pitchFamily="34" charset="0"/>
              </a:rPr>
              <a:t>types</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of</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objects</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with</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its</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target</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objects</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triples</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attributes</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and</a:t>
            </a:r>
            <a:r>
              <a:rPr lang="de-DE" dirty="0" smtClean="0">
                <a:solidFill>
                  <a:schemeClr val="tx1"/>
                </a:solidFill>
                <a:latin typeface="Arial" panose="020B0604020202020204" pitchFamily="34" charset="0"/>
                <a:cs typeface="Arial" panose="020B0604020202020204" pitchFamily="34" charset="0"/>
              </a:rPr>
              <a:t> </a:t>
            </a:r>
            <a:r>
              <a:rPr lang="de-DE" dirty="0" err="1" smtClean="0">
                <a:solidFill>
                  <a:schemeClr val="tx1"/>
                </a:solidFill>
                <a:latin typeface="Arial" panose="020B0604020202020204" pitchFamily="34" charset="0"/>
                <a:cs typeface="Arial" panose="020B0604020202020204" pitchFamily="34" charset="0"/>
              </a:rPr>
              <a:t>dependencies</a:t>
            </a:r>
            <a:endParaRPr lang="de-DE" dirty="0" smtClean="0">
              <a:solidFill>
                <a:schemeClr val="tx1"/>
              </a:solidFill>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err="1" smtClean="0">
                <a:solidFill>
                  <a:schemeClr val="tx1"/>
                </a:solidFill>
                <a:latin typeface="Arial" panose="020B0604020202020204" pitchFamily="34" charset="0"/>
                <a:cs typeface="Arial" panose="020B0604020202020204" pitchFamily="34" charset="0"/>
              </a:rPr>
              <a:t>Right</a:t>
            </a:r>
            <a:r>
              <a:rPr lang="de-DE" dirty="0" smtClean="0">
                <a:solidFill>
                  <a:schemeClr val="tx1"/>
                </a:solidFill>
                <a:latin typeface="Arial" panose="020B0604020202020204" pitchFamily="34" charset="0"/>
                <a:cs typeface="Arial" panose="020B0604020202020204" pitchFamily="34" charset="0"/>
              </a:rPr>
              <a:t> (Details)</a:t>
            </a:r>
          </a:p>
          <a:p>
            <a:pPr marL="342900" indent="-342900">
              <a:buFont typeface="Arial" panose="020B0604020202020204" pitchFamily="34" charset="0"/>
              <a:buChar char="•"/>
            </a:pPr>
            <a:r>
              <a:rPr lang="de-DE" dirty="0" err="1" smtClean="0">
                <a:latin typeface="Arial" panose="020B0604020202020204" pitchFamily="34" charset="0"/>
                <a:cs typeface="Arial" panose="020B0604020202020204" pitchFamily="34" charset="0"/>
              </a:rPr>
              <a:t>ObjectProperties</a:t>
            </a:r>
            <a:r>
              <a:rPr lang="de-DE"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de-DE" dirty="0" err="1" smtClean="0">
                <a:latin typeface="Arial" panose="020B0604020202020204" pitchFamily="34" charset="0"/>
                <a:cs typeface="Arial" panose="020B0604020202020204" pitchFamily="34" charset="0"/>
              </a:rPr>
              <a:t>ActionDiagram</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if</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available</a:t>
            </a:r>
            <a:endParaRPr lang="de-DE" dirty="0" smtClean="0">
              <a:solidFill>
                <a:schemeClr val="tx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412776"/>
            <a:ext cx="6840759" cy="541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6195824" y="5242684"/>
            <a:ext cx="2920992" cy="1015663"/>
          </a:xfrm>
          <a:prstGeom prst="rect">
            <a:avLst/>
          </a:prstGeom>
          <a:noFill/>
        </p:spPr>
        <p:txBody>
          <a:bodyPr wrap="none" rtlCol="0">
            <a:spAutoFit/>
          </a:bodyPr>
          <a:lstStyle/>
          <a:p>
            <a:r>
              <a:rPr lang="de-DE" sz="6000" dirty="0" smtClean="0">
                <a:solidFill>
                  <a:schemeClr val="bg1">
                    <a:lumMod val="50000"/>
                  </a:schemeClr>
                </a:solidFill>
                <a:latin typeface="Arial" panose="020B0604020202020204" pitchFamily="34" charset="0"/>
                <a:cs typeface="Arial" panose="020B0604020202020204" pitchFamily="34" charset="0"/>
              </a:rPr>
              <a:t>DEMO?</a:t>
            </a:r>
          </a:p>
        </p:txBody>
      </p:sp>
    </p:spTree>
    <p:extLst>
      <p:ext uri="{BB962C8B-B14F-4D97-AF65-F5344CB8AC3E}">
        <p14:creationId xmlns:p14="http://schemas.microsoft.com/office/powerpoint/2010/main" val="80690171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7"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47688" y="980728"/>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Define</a:t>
            </a:r>
            <a:r>
              <a:rPr lang="de-DE" altLang="de-DE" sz="2400" b="0" i="1"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virtual</a:t>
            </a:r>
            <a:r>
              <a:rPr lang="de-DE" altLang="de-DE" sz="2400" b="0" i="1"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fields</a:t>
            </a:r>
            <a:endParaRPr lang="de-DE" altLang="de-DE" sz="2400" b="0" dirty="0" smtClean="0">
              <a:solidFill>
                <a:schemeClr val="tx1"/>
              </a:solidFill>
              <a:latin typeface="Arial" charset="0"/>
              <a:cs typeface="Arial" charset="0"/>
            </a:endParaRPr>
          </a:p>
        </p:txBody>
      </p:sp>
      <p:sp>
        <p:nvSpPr>
          <p:cNvPr id="2" name="Textfeld 1"/>
          <p:cNvSpPr txBox="1"/>
          <p:nvPr/>
        </p:nvSpPr>
        <p:spPr>
          <a:xfrm>
            <a:off x="6300192" y="2060847"/>
            <a:ext cx="2735511" cy="2862322"/>
          </a:xfrm>
          <a:prstGeom prst="rect">
            <a:avLst/>
          </a:prstGeom>
          <a:noFill/>
        </p:spPr>
        <p:txBody>
          <a:bodyPr wrap="square" rtlCol="0">
            <a:spAutoFit/>
          </a:bodyPr>
          <a:lstStyle/>
          <a:p>
            <a:r>
              <a:rPr lang="de-DE" sz="2000" dirty="0" err="1" smtClean="0">
                <a:solidFill>
                  <a:schemeClr val="tx1"/>
                </a:solidFill>
                <a:latin typeface="+mn-lt"/>
              </a:rPr>
              <a:t>Left</a:t>
            </a:r>
            <a:r>
              <a:rPr lang="de-DE" sz="2000" dirty="0" smtClean="0">
                <a:solidFill>
                  <a:schemeClr val="tx1"/>
                </a:solidFill>
                <a:latin typeface="+mn-lt"/>
              </a:rPr>
              <a:t> (</a:t>
            </a:r>
            <a:r>
              <a:rPr lang="de-DE" sz="2000" dirty="0" err="1" smtClean="0">
                <a:solidFill>
                  <a:schemeClr val="tx1"/>
                </a:solidFill>
                <a:latin typeface="+mn-lt"/>
              </a:rPr>
              <a:t>TreeView</a:t>
            </a:r>
            <a:r>
              <a:rPr lang="de-DE" sz="2000" dirty="0" smtClean="0">
                <a:solidFill>
                  <a:schemeClr val="tx1"/>
                </a:solidFill>
                <a:latin typeface="+mn-lt"/>
              </a:rPr>
              <a:t>)</a:t>
            </a:r>
          </a:p>
          <a:p>
            <a:r>
              <a:rPr lang="de-DE" sz="2000" dirty="0" smtClean="0">
                <a:latin typeface="+mn-lt"/>
              </a:rPr>
              <a:t>All </a:t>
            </a:r>
            <a:r>
              <a:rPr lang="de-DE" sz="2000" dirty="0" err="1" smtClean="0">
                <a:latin typeface="+mn-lt"/>
              </a:rPr>
              <a:t>entities</a:t>
            </a:r>
            <a:r>
              <a:rPr lang="de-DE" sz="2000" dirty="0" smtClean="0">
                <a:latin typeface="+mn-lt"/>
              </a:rPr>
              <a:t> </a:t>
            </a:r>
            <a:r>
              <a:rPr lang="de-DE" sz="2000" dirty="0" err="1" smtClean="0">
                <a:latin typeface="+mn-lt"/>
              </a:rPr>
              <a:t>with</a:t>
            </a:r>
            <a:r>
              <a:rPr lang="de-DE" sz="2000" dirty="0" smtClean="0">
                <a:latin typeface="+mn-lt"/>
              </a:rPr>
              <a:t> all </a:t>
            </a:r>
            <a:r>
              <a:rPr lang="de-DE" sz="2000" dirty="0" err="1" smtClean="0">
                <a:latin typeface="+mn-lt"/>
              </a:rPr>
              <a:t>their</a:t>
            </a:r>
            <a:r>
              <a:rPr lang="de-DE" sz="2000" dirty="0" smtClean="0">
                <a:latin typeface="+mn-lt"/>
              </a:rPr>
              <a:t> </a:t>
            </a:r>
            <a:r>
              <a:rPr lang="de-DE" sz="2000" dirty="0" err="1" smtClean="0">
                <a:latin typeface="+mn-lt"/>
              </a:rPr>
              <a:t>attributes</a:t>
            </a:r>
            <a:r>
              <a:rPr lang="de-DE" sz="2000" dirty="0" smtClean="0">
                <a:latin typeface="+mn-lt"/>
              </a:rPr>
              <a:t>, </a:t>
            </a:r>
            <a:r>
              <a:rPr lang="de-DE" sz="2000" dirty="0" err="1" smtClean="0">
                <a:latin typeface="+mn-lt"/>
              </a:rPr>
              <a:t>to</a:t>
            </a:r>
            <a:r>
              <a:rPr lang="de-DE" sz="2000" dirty="0" smtClean="0">
                <a:latin typeface="+mn-lt"/>
              </a:rPr>
              <a:t> </a:t>
            </a:r>
            <a:r>
              <a:rPr lang="de-DE" sz="2000" dirty="0" err="1" smtClean="0">
                <a:latin typeface="+mn-lt"/>
              </a:rPr>
              <a:t>define</a:t>
            </a:r>
            <a:r>
              <a:rPr lang="de-DE" sz="2000" dirty="0" smtClean="0">
                <a:latin typeface="+mn-lt"/>
              </a:rPr>
              <a:t> </a:t>
            </a:r>
            <a:r>
              <a:rPr lang="de-DE" sz="2000" dirty="0" err="1" smtClean="0">
                <a:latin typeface="+mn-lt"/>
              </a:rPr>
              <a:t>the</a:t>
            </a:r>
            <a:r>
              <a:rPr lang="de-DE" sz="2000" dirty="0" smtClean="0">
                <a:latin typeface="+mn-lt"/>
              </a:rPr>
              <a:t> </a:t>
            </a:r>
            <a:r>
              <a:rPr lang="de-DE" sz="2000" dirty="0" err="1" smtClean="0">
                <a:latin typeface="+mn-lt"/>
              </a:rPr>
              <a:t>fields</a:t>
            </a:r>
            <a:r>
              <a:rPr lang="de-DE" sz="2000" dirty="0" smtClean="0">
                <a:latin typeface="+mn-lt"/>
              </a:rPr>
              <a:t> </a:t>
            </a:r>
            <a:r>
              <a:rPr lang="de-DE" sz="2000" dirty="0" err="1" smtClean="0">
                <a:latin typeface="+mn-lt"/>
              </a:rPr>
              <a:t>that</a:t>
            </a:r>
            <a:r>
              <a:rPr lang="de-DE" sz="2000" dirty="0" smtClean="0">
                <a:latin typeface="+mn-lt"/>
              </a:rPr>
              <a:t> </a:t>
            </a:r>
            <a:r>
              <a:rPr lang="de-DE" sz="2000" dirty="0" err="1" smtClean="0">
                <a:latin typeface="+mn-lt"/>
              </a:rPr>
              <a:t>can</a:t>
            </a:r>
            <a:r>
              <a:rPr lang="de-DE" sz="2000" dirty="0" smtClean="0">
                <a:latin typeface="+mn-lt"/>
              </a:rPr>
              <a:t> </a:t>
            </a:r>
            <a:r>
              <a:rPr lang="de-DE" sz="2000" b="1" u="sng" dirty="0" err="1" smtClean="0">
                <a:latin typeface="+mn-lt"/>
              </a:rPr>
              <a:t>act</a:t>
            </a:r>
            <a:r>
              <a:rPr lang="de-DE" sz="2000" dirty="0" smtClean="0">
                <a:latin typeface="+mn-lt"/>
              </a:rPr>
              <a:t> </a:t>
            </a:r>
            <a:r>
              <a:rPr lang="de-DE" sz="2000" dirty="0" err="1" smtClean="0">
                <a:latin typeface="+mn-lt"/>
              </a:rPr>
              <a:t>as</a:t>
            </a:r>
            <a:r>
              <a:rPr lang="de-DE" sz="2000" dirty="0" smtClean="0">
                <a:latin typeface="+mn-lt"/>
              </a:rPr>
              <a:t> </a:t>
            </a:r>
            <a:r>
              <a:rPr lang="de-DE" sz="2000" dirty="0" err="1" smtClean="0">
                <a:latin typeface="+mn-lt"/>
              </a:rPr>
              <a:t>virtual</a:t>
            </a:r>
            <a:r>
              <a:rPr lang="de-DE" sz="2000" dirty="0" smtClean="0">
                <a:latin typeface="+mn-lt"/>
              </a:rPr>
              <a:t> </a:t>
            </a:r>
            <a:r>
              <a:rPr lang="de-DE" sz="2000" dirty="0" err="1" smtClean="0">
                <a:latin typeface="+mn-lt"/>
              </a:rPr>
              <a:t>fields</a:t>
            </a:r>
            <a:r>
              <a:rPr lang="de-DE" sz="2000" dirty="0" smtClean="0">
                <a:latin typeface="+mn-lt"/>
              </a:rPr>
              <a:t>, </a:t>
            </a:r>
            <a:r>
              <a:rPr lang="de-DE" sz="2000" dirty="0" err="1" smtClean="0">
                <a:latin typeface="+mn-lt"/>
              </a:rPr>
              <a:t>when</a:t>
            </a:r>
            <a:r>
              <a:rPr lang="de-DE" sz="2000" dirty="0" smtClean="0">
                <a:latin typeface="+mn-lt"/>
              </a:rPr>
              <a:t> not </a:t>
            </a:r>
            <a:r>
              <a:rPr lang="de-DE" sz="2000" dirty="0" err="1" smtClean="0">
                <a:latin typeface="+mn-lt"/>
              </a:rPr>
              <a:t>defined</a:t>
            </a:r>
            <a:r>
              <a:rPr lang="de-DE" sz="2000" dirty="0" smtClean="0">
                <a:latin typeface="+mn-lt"/>
              </a:rPr>
              <a:t> in </a:t>
            </a:r>
            <a:r>
              <a:rPr lang="de-DE" sz="2000" dirty="0" err="1" smtClean="0">
                <a:latin typeface="+mn-lt"/>
              </a:rPr>
              <a:t>your</a:t>
            </a:r>
            <a:r>
              <a:rPr lang="de-DE" sz="2000" dirty="0" smtClean="0">
                <a:latin typeface="+mn-lt"/>
              </a:rPr>
              <a:t> </a:t>
            </a:r>
            <a:r>
              <a:rPr lang="de-DE" sz="2000" dirty="0" err="1" smtClean="0">
                <a:latin typeface="+mn-lt"/>
              </a:rPr>
              <a:t>model</a:t>
            </a:r>
            <a:r>
              <a:rPr lang="de-DE" sz="2000" dirty="0" smtClean="0">
                <a:latin typeface="+mn-lt"/>
              </a:rPr>
              <a:t>.</a:t>
            </a:r>
          </a:p>
          <a:p>
            <a:endParaRPr lang="de-DE" sz="2000" dirty="0" smtClean="0">
              <a:latin typeface="+mn-lt"/>
            </a:endParaRPr>
          </a:p>
          <a:p>
            <a:r>
              <a:rPr lang="de-DE" sz="2000" dirty="0" smtClean="0">
                <a:solidFill>
                  <a:schemeClr val="tx1"/>
                </a:solidFill>
                <a:latin typeface="+mn-lt"/>
              </a:rPr>
              <a:t>This </a:t>
            </a:r>
            <a:r>
              <a:rPr lang="de-DE" sz="2000" dirty="0" err="1" smtClean="0">
                <a:solidFill>
                  <a:schemeClr val="tx1"/>
                </a:solidFill>
                <a:latin typeface="+mn-lt"/>
              </a:rPr>
              <a:t>is</a:t>
            </a:r>
            <a:r>
              <a:rPr lang="de-DE" sz="2000" dirty="0" smtClean="0">
                <a:solidFill>
                  <a:schemeClr val="tx1"/>
                </a:solidFill>
                <a:latin typeface="+mn-lt"/>
              </a:rPr>
              <a:t> </a:t>
            </a:r>
            <a:r>
              <a:rPr lang="de-DE" sz="2000" dirty="0" err="1" smtClean="0">
                <a:solidFill>
                  <a:schemeClr val="tx1"/>
                </a:solidFill>
                <a:latin typeface="+mn-lt"/>
              </a:rPr>
              <a:t>required</a:t>
            </a:r>
            <a:r>
              <a:rPr lang="de-DE" sz="2000" dirty="0" smtClean="0">
                <a:solidFill>
                  <a:schemeClr val="tx1"/>
                </a:solidFill>
                <a:latin typeface="+mn-lt"/>
              </a:rPr>
              <a:t> </a:t>
            </a:r>
            <a:r>
              <a:rPr lang="de-DE" sz="2000" dirty="0" err="1" smtClean="0">
                <a:solidFill>
                  <a:schemeClr val="tx1"/>
                </a:solidFill>
                <a:latin typeface="+mn-lt"/>
              </a:rPr>
              <a:t>for</a:t>
            </a:r>
            <a:r>
              <a:rPr lang="de-DE" sz="2000" dirty="0" smtClean="0">
                <a:solidFill>
                  <a:schemeClr val="tx1"/>
                </a:solidFill>
                <a:latin typeface="+mn-lt"/>
              </a:rPr>
              <a:t> </a:t>
            </a:r>
            <a:r>
              <a:rPr lang="de-DE" sz="2000" dirty="0" err="1" smtClean="0">
                <a:solidFill>
                  <a:schemeClr val="tx1"/>
                </a:solidFill>
                <a:latin typeface="+mn-lt"/>
              </a:rPr>
              <a:t>the</a:t>
            </a:r>
            <a:r>
              <a:rPr lang="de-DE" sz="2000" dirty="0" smtClean="0">
                <a:solidFill>
                  <a:schemeClr val="tx1"/>
                </a:solidFill>
                <a:latin typeface="+mn-lt"/>
              </a:rPr>
              <a:t> PlexXML UI</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34517"/>
            <a:ext cx="6300191" cy="481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17974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7"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72094"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a:t>
            </a:r>
          </a:p>
        </p:txBody>
      </p:sp>
      <p:sp>
        <p:nvSpPr>
          <p:cNvPr id="2" name="Textfeld 1"/>
          <p:cNvSpPr txBox="1"/>
          <p:nvPr/>
        </p:nvSpPr>
        <p:spPr>
          <a:xfrm>
            <a:off x="2843808" y="3255367"/>
            <a:ext cx="2735511" cy="1569660"/>
          </a:xfrm>
          <a:prstGeom prst="rect">
            <a:avLst/>
          </a:prstGeom>
          <a:noFill/>
        </p:spPr>
        <p:txBody>
          <a:bodyPr wrap="square" rtlCol="0">
            <a:spAutoFit/>
          </a:bodyPr>
          <a:lstStyle/>
          <a:p>
            <a:pPr algn="ctr"/>
            <a:r>
              <a:rPr lang="de-DE" sz="2400" dirty="0" smtClean="0">
                <a:solidFill>
                  <a:schemeClr val="tx1"/>
                </a:solidFill>
                <a:latin typeface="Arial" panose="020B0604020202020204" pitchFamily="34" charset="0"/>
                <a:cs typeface="Arial" panose="020B0604020202020204" pitchFamily="34" charset="0"/>
              </a:rPr>
              <a:t>End </a:t>
            </a:r>
            <a:r>
              <a:rPr lang="de-DE" sz="2400" dirty="0" err="1" smtClean="0">
                <a:solidFill>
                  <a:schemeClr val="tx1"/>
                </a:solidFill>
                <a:latin typeface="Arial" panose="020B0604020202020204" pitchFamily="34" charset="0"/>
                <a:cs typeface="Arial" panose="020B0604020202020204" pitchFamily="34" charset="0"/>
              </a:rPr>
              <a:t>of</a:t>
            </a:r>
            <a:r>
              <a:rPr lang="de-DE" sz="2400" dirty="0" smtClean="0">
                <a:solidFill>
                  <a:schemeClr val="tx1"/>
                </a:solidFill>
                <a:latin typeface="Arial" panose="020B0604020202020204" pitchFamily="34" charset="0"/>
                <a:cs typeface="Arial" panose="020B0604020202020204" pitchFamily="34" charset="0"/>
              </a:rPr>
              <a:t> Part 1</a:t>
            </a:r>
          </a:p>
          <a:p>
            <a:pPr algn="ctr"/>
            <a:endParaRPr lang="de-DE" sz="2400" dirty="0">
              <a:latin typeface="Arial" panose="020B0604020202020204" pitchFamily="34" charset="0"/>
              <a:cs typeface="Arial" panose="020B0604020202020204" pitchFamily="34" charset="0"/>
            </a:endParaRPr>
          </a:p>
          <a:p>
            <a:pPr algn="ctr"/>
            <a:endParaRPr lang="de-DE" sz="2400" dirty="0" smtClean="0">
              <a:solidFill>
                <a:schemeClr val="tx1"/>
              </a:solidFill>
              <a:latin typeface="Arial" panose="020B0604020202020204" pitchFamily="34" charset="0"/>
              <a:cs typeface="Arial" panose="020B0604020202020204" pitchFamily="34" charset="0"/>
            </a:endParaRPr>
          </a:p>
          <a:p>
            <a:pPr algn="ctr"/>
            <a:r>
              <a:rPr lang="de-DE" sz="2400" dirty="0" smtClean="0">
                <a:latin typeface="Arial" panose="020B0604020202020204" pitchFamily="34" charset="0"/>
                <a:cs typeface="Arial" panose="020B0604020202020204" pitchFamily="34" charset="0"/>
              </a:rPr>
              <a:t>Need </a:t>
            </a:r>
            <a:r>
              <a:rPr lang="de-DE" sz="2400" dirty="0" err="1" smtClean="0">
                <a:latin typeface="Arial" panose="020B0604020202020204" pitchFamily="34" charset="0"/>
                <a:cs typeface="Arial" panose="020B0604020202020204" pitchFamily="34" charset="0"/>
              </a:rPr>
              <a:t>more</a:t>
            </a:r>
            <a:r>
              <a:rPr lang="de-DE" sz="2400" dirty="0" smtClean="0">
                <a:latin typeface="Arial" panose="020B0604020202020204" pitchFamily="34" charset="0"/>
                <a:cs typeface="Arial" panose="020B0604020202020204" pitchFamily="34" charset="0"/>
              </a:rPr>
              <a:t>?</a:t>
            </a:r>
            <a:endParaRPr lang="de-DE"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40144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468313" y="2060575"/>
            <a:ext cx="8496300" cy="3416320"/>
          </a:xfrm>
          <a:prstGeom prst="rect">
            <a:avLst/>
          </a:prstGeom>
          <a:no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800000"/>
              </a:buClr>
              <a:buFont typeface="Wingdings" pitchFamily="2" charset="2"/>
              <a:buChar char="§"/>
              <a:defRPr/>
            </a:pPr>
            <a:r>
              <a:rPr lang="de-DE" b="1" i="1" dirty="0" smtClean="0"/>
              <a:t> PlexXML </a:t>
            </a:r>
            <a:r>
              <a:rPr lang="de-DE" b="1" i="1" dirty="0" err="1" smtClean="0"/>
              <a:t>DialogBuilder</a:t>
            </a:r>
            <a:endParaRPr lang="de-DE" b="1" i="1" dirty="0" smtClean="0"/>
          </a:p>
          <a:p>
            <a:pPr marL="457200" lvl="1" indent="0" eaLnBrk="1" hangingPunct="1">
              <a:buClr>
                <a:srgbClr val="800000"/>
              </a:buClr>
              <a:defRPr/>
            </a:pPr>
            <a:r>
              <a:rPr lang="de-DE" dirty="0" smtClean="0"/>
              <a:t>Create </a:t>
            </a:r>
            <a:r>
              <a:rPr lang="de-DE" dirty="0" err="1" smtClean="0"/>
              <a:t>and</a:t>
            </a:r>
            <a:r>
              <a:rPr lang="de-DE" dirty="0" smtClean="0"/>
              <a:t> </a:t>
            </a:r>
            <a:r>
              <a:rPr lang="de-DE" dirty="0" err="1" smtClean="0"/>
              <a:t>store</a:t>
            </a:r>
            <a:r>
              <a:rPr lang="de-DE" dirty="0" smtClean="0"/>
              <a:t> </a:t>
            </a:r>
            <a:r>
              <a:rPr lang="de-DE" dirty="0" err="1" smtClean="0"/>
              <a:t>browserbased</a:t>
            </a:r>
            <a:r>
              <a:rPr lang="de-DE" dirty="0" smtClean="0"/>
              <a:t> </a:t>
            </a:r>
            <a:r>
              <a:rPr lang="de-DE" dirty="0" err="1" smtClean="0"/>
              <a:t>standardpanels</a:t>
            </a:r>
            <a:r>
              <a:rPr lang="de-DE" dirty="0" smtClean="0"/>
              <a:t> </a:t>
            </a:r>
            <a:r>
              <a:rPr lang="de-DE" dirty="0" err="1" smtClean="0"/>
              <a:t>for</a:t>
            </a:r>
            <a:r>
              <a:rPr lang="de-DE" dirty="0" smtClean="0"/>
              <a:t> </a:t>
            </a:r>
            <a:r>
              <a:rPr lang="de-DE" dirty="0" err="1" smtClean="0"/>
              <a:t>the</a:t>
            </a:r>
            <a:r>
              <a:rPr lang="de-DE" dirty="0" smtClean="0"/>
              <a:t> </a:t>
            </a:r>
            <a:r>
              <a:rPr lang="de-DE" dirty="0" err="1" smtClean="0"/>
              <a:t>administration</a:t>
            </a:r>
            <a:r>
              <a:rPr lang="de-DE" dirty="0" smtClean="0"/>
              <a:t> </a:t>
            </a:r>
            <a:r>
              <a:rPr lang="de-DE" dirty="0" err="1" smtClean="0"/>
              <a:t>of</a:t>
            </a:r>
            <a:r>
              <a:rPr lang="de-DE" dirty="0" smtClean="0"/>
              <a:t> all </a:t>
            </a:r>
            <a:r>
              <a:rPr lang="de-DE" dirty="0" err="1" smtClean="0"/>
              <a:t>the</a:t>
            </a:r>
            <a:r>
              <a:rPr lang="de-DE" dirty="0" smtClean="0"/>
              <a:t> </a:t>
            </a:r>
            <a:r>
              <a:rPr lang="de-DE" dirty="0" err="1" smtClean="0"/>
              <a:t>tables</a:t>
            </a:r>
            <a:r>
              <a:rPr lang="de-DE" dirty="0" smtClean="0"/>
              <a:t> in a </a:t>
            </a:r>
            <a:r>
              <a:rPr lang="de-DE" dirty="0" err="1" smtClean="0"/>
              <a:t>breath</a:t>
            </a:r>
            <a:r>
              <a:rPr lang="de-DE" dirty="0" smtClean="0"/>
              <a:t>.</a:t>
            </a:r>
            <a:br>
              <a:rPr lang="de-DE" dirty="0" smtClean="0"/>
            </a:br>
            <a:endParaRPr lang="de-DE" dirty="0" smtClean="0"/>
          </a:p>
          <a:p>
            <a:pPr lvl="1" eaLnBrk="1" hangingPunct="1">
              <a:buClr>
                <a:srgbClr val="800000"/>
              </a:buClr>
              <a:buFont typeface="Symbol" pitchFamily="18" charset="2"/>
              <a:buChar char="-"/>
              <a:defRPr/>
            </a:pPr>
            <a:r>
              <a:rPr lang="de-DE" dirty="0" err="1" smtClean="0"/>
              <a:t>Tabular</a:t>
            </a:r>
            <a:r>
              <a:rPr lang="de-DE" dirty="0" smtClean="0"/>
              <a:t> </a:t>
            </a:r>
            <a:r>
              <a:rPr lang="de-DE" dirty="0" err="1" smtClean="0"/>
              <a:t>view</a:t>
            </a:r>
            <a:r>
              <a:rPr lang="de-DE" dirty="0" smtClean="0"/>
              <a:t> (</a:t>
            </a:r>
            <a:r>
              <a:rPr lang="de-DE" dirty="0" err="1" smtClean="0"/>
              <a:t>Grid</a:t>
            </a:r>
            <a:r>
              <a:rPr lang="de-DE" dirty="0" smtClean="0"/>
              <a:t>) </a:t>
            </a:r>
          </a:p>
          <a:p>
            <a:pPr lvl="1" eaLnBrk="1" hangingPunct="1">
              <a:buClr>
                <a:srgbClr val="800000"/>
              </a:buClr>
              <a:buFont typeface="Symbol" pitchFamily="18" charset="2"/>
              <a:buChar char="-"/>
              <a:defRPr/>
            </a:pPr>
            <a:r>
              <a:rPr lang="de-DE" dirty="0" smtClean="0"/>
              <a:t>Detailpanel </a:t>
            </a:r>
            <a:r>
              <a:rPr lang="de-DE" dirty="0" err="1" smtClean="0"/>
              <a:t>with</a:t>
            </a:r>
            <a:r>
              <a:rPr lang="de-DE" dirty="0" smtClean="0"/>
              <a:t> </a:t>
            </a:r>
            <a:r>
              <a:rPr lang="de-DE" dirty="0" err="1" smtClean="0"/>
              <a:t>editing</a:t>
            </a:r>
            <a:r>
              <a:rPr lang="de-DE" dirty="0" smtClean="0"/>
              <a:t> </a:t>
            </a:r>
            <a:r>
              <a:rPr lang="de-DE" dirty="0" err="1" smtClean="0"/>
              <a:t>functionality</a:t>
            </a:r>
            <a:endParaRPr lang="de-DE" dirty="0" smtClean="0"/>
          </a:p>
          <a:p>
            <a:pPr lvl="1" eaLnBrk="1" hangingPunct="1">
              <a:buClr>
                <a:srgbClr val="800000"/>
              </a:buClr>
              <a:buFont typeface="Symbol" pitchFamily="18" charset="2"/>
              <a:buChar char="-"/>
              <a:defRPr/>
            </a:pPr>
            <a:r>
              <a:rPr lang="de-DE" dirty="0" err="1" smtClean="0"/>
              <a:t>combined</a:t>
            </a:r>
            <a:r>
              <a:rPr lang="de-DE" dirty="0" smtClean="0"/>
              <a:t> </a:t>
            </a:r>
            <a:r>
              <a:rPr lang="de-DE" dirty="0" err="1" smtClean="0"/>
              <a:t>tabular</a:t>
            </a:r>
            <a:r>
              <a:rPr lang="de-DE" dirty="0" smtClean="0"/>
              <a:t> </a:t>
            </a:r>
            <a:r>
              <a:rPr lang="de-DE" dirty="0" err="1" smtClean="0"/>
              <a:t>and</a:t>
            </a:r>
            <a:r>
              <a:rPr lang="de-DE" dirty="0" smtClean="0"/>
              <a:t> </a:t>
            </a:r>
            <a:r>
              <a:rPr lang="de-DE" dirty="0" err="1" smtClean="0"/>
              <a:t>detail</a:t>
            </a:r>
            <a:r>
              <a:rPr lang="de-DE" dirty="0" smtClean="0"/>
              <a:t> </a:t>
            </a:r>
            <a:r>
              <a:rPr lang="de-DE" dirty="0" err="1" smtClean="0"/>
              <a:t>panels</a:t>
            </a:r>
            <a:endParaRPr lang="de-DE" dirty="0" smtClean="0"/>
          </a:p>
          <a:p>
            <a:pPr lvl="1" eaLnBrk="1" hangingPunct="1">
              <a:buClr>
                <a:srgbClr val="800000"/>
              </a:buClr>
              <a:buFont typeface="Symbol" pitchFamily="18" charset="2"/>
              <a:buChar char="-"/>
              <a:defRPr/>
            </a:pPr>
            <a:r>
              <a:rPr lang="de-DE" dirty="0" err="1" smtClean="0"/>
              <a:t>MasterDetail</a:t>
            </a:r>
            <a:r>
              <a:rPr lang="de-DE" dirty="0" smtClean="0"/>
              <a:t> </a:t>
            </a:r>
            <a:r>
              <a:rPr lang="de-DE" dirty="0" err="1" smtClean="0"/>
              <a:t>and</a:t>
            </a:r>
            <a:r>
              <a:rPr lang="de-DE" dirty="0" smtClean="0"/>
              <a:t> </a:t>
            </a:r>
            <a:r>
              <a:rPr lang="de-DE" dirty="0" err="1" smtClean="0"/>
              <a:t>MasterTab</a:t>
            </a:r>
            <a:r>
              <a:rPr lang="de-DE" dirty="0" smtClean="0"/>
              <a:t/>
            </a:r>
            <a:br>
              <a:rPr lang="de-DE" dirty="0" smtClean="0"/>
            </a:br>
            <a:r>
              <a:rPr lang="de-DE" dirty="0" smtClean="0"/>
              <a:t/>
            </a:r>
            <a:br>
              <a:rPr lang="de-DE" dirty="0" smtClean="0"/>
            </a:br>
            <a:endParaRPr lang="de-DE" dirty="0" smtClean="0"/>
          </a:p>
          <a:p>
            <a:pPr eaLnBrk="1" hangingPunct="1">
              <a:buClr>
                <a:srgbClr val="800000"/>
              </a:buClr>
              <a:buFont typeface="Wingdings" pitchFamily="2" charset="2"/>
              <a:buChar char="§"/>
              <a:defRPr/>
            </a:pPr>
            <a:r>
              <a:rPr lang="de-DE" b="1" i="1" dirty="0" smtClean="0"/>
              <a:t> </a:t>
            </a:r>
            <a:r>
              <a:rPr lang="de-DE" b="1" i="1" dirty="0" err="1" smtClean="0"/>
              <a:t>PanelChildBuilder</a:t>
            </a:r>
            <a:r>
              <a:rPr lang="de-DE" dirty="0" smtClean="0"/>
              <a:t> </a:t>
            </a:r>
          </a:p>
          <a:p>
            <a:pPr lvl="1" eaLnBrk="1" hangingPunct="1">
              <a:buClr>
                <a:srgbClr val="800000"/>
              </a:buClr>
              <a:defRPr/>
            </a:pPr>
            <a:r>
              <a:rPr lang="de-DE" dirty="0" smtClean="0"/>
              <a:t>Definition </a:t>
            </a:r>
            <a:r>
              <a:rPr lang="de-DE" dirty="0" err="1" smtClean="0"/>
              <a:t>of</a:t>
            </a:r>
            <a:r>
              <a:rPr lang="de-DE" dirty="0" smtClean="0"/>
              <a:t> </a:t>
            </a:r>
            <a:r>
              <a:rPr lang="de-DE" dirty="0" err="1" smtClean="0"/>
              <a:t>more</a:t>
            </a:r>
            <a:r>
              <a:rPr lang="de-DE" dirty="0" smtClean="0"/>
              <a:t> </a:t>
            </a:r>
            <a:r>
              <a:rPr lang="de-DE" dirty="0" err="1" smtClean="0"/>
              <a:t>complex</a:t>
            </a:r>
            <a:r>
              <a:rPr lang="de-DE" dirty="0" smtClean="0"/>
              <a:t> </a:t>
            </a:r>
            <a:r>
              <a:rPr lang="de-DE" dirty="0" err="1" smtClean="0"/>
              <a:t>dialogs</a:t>
            </a:r>
            <a:r>
              <a:rPr lang="de-DE" dirty="0" smtClean="0"/>
              <a:t> </a:t>
            </a:r>
            <a:r>
              <a:rPr lang="de-DE" dirty="0" err="1" smtClean="0"/>
              <a:t>by</a:t>
            </a:r>
            <a:r>
              <a:rPr lang="de-DE" dirty="0" smtClean="0"/>
              <a:t> </a:t>
            </a:r>
            <a:r>
              <a:rPr lang="de-DE" dirty="0" err="1" smtClean="0"/>
              <a:t>combining</a:t>
            </a:r>
            <a:r>
              <a:rPr lang="de-DE" dirty="0" smtClean="0"/>
              <a:t> </a:t>
            </a:r>
            <a:r>
              <a:rPr lang="de-DE" dirty="0" err="1" smtClean="0"/>
              <a:t>existing</a:t>
            </a:r>
            <a:r>
              <a:rPr lang="de-DE" dirty="0" smtClean="0"/>
              <a:t> </a:t>
            </a:r>
            <a:r>
              <a:rPr lang="de-DE" dirty="0" err="1" smtClean="0"/>
              <a:t>panels</a:t>
            </a:r>
            <a:r>
              <a:rPr lang="de-DE" dirty="0" smtClean="0"/>
              <a:t>.</a:t>
            </a:r>
            <a:endParaRPr lang="de-DE" i="1" dirty="0" smtClean="0"/>
          </a:p>
        </p:txBody>
      </p:sp>
      <p:sp>
        <p:nvSpPr>
          <p:cNvPr id="54274"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6"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7" name="Titel 1"/>
          <p:cNvSpPr txBox="1">
            <a:spLocks/>
          </p:cNvSpPr>
          <p:nvPr/>
        </p:nvSpPr>
        <p:spPr bwMode="black">
          <a:xfrm>
            <a:off x="572094"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About Tools4Plex…</a:t>
            </a:r>
          </a:p>
        </p:txBody>
      </p:sp>
      <p:sp>
        <p:nvSpPr>
          <p:cNvPr id="19458" name="Text Box 3"/>
          <p:cNvSpPr txBox="1">
            <a:spLocks noChangeArrowheads="1"/>
          </p:cNvSpPr>
          <p:nvPr/>
        </p:nvSpPr>
        <p:spPr bwMode="auto">
          <a:xfrm>
            <a:off x="395288" y="1052736"/>
            <a:ext cx="8424862" cy="461962"/>
          </a:xfrm>
          <a:prstGeom prst="rect">
            <a:avLst/>
          </a:prstGeom>
          <a:noFill/>
          <a:ln w="9525">
            <a:noFill/>
            <a:miter lim="800000"/>
            <a:headEnd/>
            <a:tailEnd/>
          </a:ln>
        </p:spPr>
        <p:txBody>
          <a:bodyPr>
            <a:spAutoFit/>
          </a:bodyPr>
          <a:lstStyle/>
          <a:p>
            <a:pPr eaLnBrk="0" hangingPunct="0">
              <a:spcAft>
                <a:spcPts val="1200"/>
              </a:spcAft>
            </a:pPr>
            <a:r>
              <a:rPr lang="en-US" sz="2400" dirty="0"/>
              <a:t>A productivity tool for </a:t>
            </a:r>
            <a:r>
              <a:rPr lang="en-US" sz="2400" dirty="0" smtClean="0"/>
              <a:t>CA </a:t>
            </a:r>
            <a:r>
              <a:rPr lang="en-US" sz="2400" dirty="0" err="1"/>
              <a:t>Plex</a:t>
            </a:r>
            <a:endParaRPr lang="en-US" sz="2400" dirty="0"/>
          </a:p>
        </p:txBody>
      </p:sp>
      <p:sp>
        <p:nvSpPr>
          <p:cNvPr id="2" name="Textfeld 1"/>
          <p:cNvSpPr txBox="1"/>
          <p:nvPr/>
        </p:nvSpPr>
        <p:spPr>
          <a:xfrm>
            <a:off x="5940152" y="2081168"/>
            <a:ext cx="3024461" cy="2246769"/>
          </a:xfrm>
          <a:prstGeom prst="rect">
            <a:avLst/>
          </a:prstGeom>
          <a:noFill/>
        </p:spPr>
        <p:txBody>
          <a:bodyPr wrap="square">
            <a:spAutoFit/>
          </a:bodyPr>
          <a:lstStyle/>
          <a:p>
            <a:pPr>
              <a:defRPr/>
            </a:pPr>
            <a:r>
              <a:rPr lang="de-DE" sz="2000" dirty="0" smtClean="0"/>
              <a:t>Tools4Plex </a:t>
            </a:r>
            <a:r>
              <a:rPr lang="de-DE" sz="2000" dirty="0" err="1" smtClean="0"/>
              <a:t>has</a:t>
            </a:r>
            <a:r>
              <a:rPr lang="de-DE" sz="2000" dirty="0" smtClean="0"/>
              <a:t> a </a:t>
            </a:r>
            <a:r>
              <a:rPr lang="de-DE" sz="2000" dirty="0" err="1" smtClean="0"/>
              <a:t>wide</a:t>
            </a:r>
            <a:r>
              <a:rPr lang="de-DE" sz="2000" dirty="0" smtClean="0"/>
              <a:t> </a:t>
            </a:r>
            <a:r>
              <a:rPr lang="de-DE" sz="2000" dirty="0" err="1" smtClean="0"/>
              <a:t>range</a:t>
            </a:r>
            <a:r>
              <a:rPr lang="de-DE" sz="2000" dirty="0" smtClean="0"/>
              <a:t> </a:t>
            </a:r>
            <a:r>
              <a:rPr lang="de-DE" sz="2000" dirty="0" err="1" smtClean="0"/>
              <a:t>of</a:t>
            </a:r>
            <a:r>
              <a:rPr lang="de-DE" sz="2000" dirty="0" smtClean="0"/>
              <a:t> </a:t>
            </a:r>
            <a:r>
              <a:rPr lang="de-DE" sz="2000" dirty="0" err="1" smtClean="0"/>
              <a:t>functionality</a:t>
            </a:r>
            <a:endParaRPr lang="de-DE" sz="2000" dirty="0" smtClean="0"/>
          </a:p>
          <a:p>
            <a:pPr>
              <a:defRPr/>
            </a:pPr>
            <a:endParaRPr lang="de-DE" sz="2000" dirty="0"/>
          </a:p>
          <a:p>
            <a:pPr>
              <a:defRPr/>
            </a:pPr>
            <a:r>
              <a:rPr lang="de-DE" sz="2000" dirty="0" smtClean="0">
                <a:latin typeface="Arial" panose="020B0604020202020204" pitchFamily="34" charset="0"/>
                <a:cs typeface="Arial" panose="020B0604020202020204" pitchFamily="34" charset="0"/>
              </a:rPr>
              <a:t>This </a:t>
            </a:r>
            <a:r>
              <a:rPr lang="de-DE" sz="2000" dirty="0" err="1" smtClean="0">
                <a:latin typeface="Arial" panose="020B0604020202020204" pitchFamily="34" charset="0"/>
                <a:cs typeface="Arial" panose="020B0604020202020204" pitchFamily="34" charset="0"/>
              </a:rPr>
              <a:t>presentation</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is</a:t>
            </a:r>
            <a:r>
              <a:rPr lang="de-DE" sz="2000" dirty="0" smtClean="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primarily</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concerned</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with</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the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menu</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options</a:t>
            </a:r>
            <a:r>
              <a:rPr lang="de-DE" sz="2000" dirty="0" smtClean="0">
                <a:latin typeface="Arial" panose="020B0604020202020204" pitchFamily="34" charset="0"/>
                <a:cs typeface="Arial" panose="020B0604020202020204" pitchFamily="34" charset="0"/>
              </a:rPr>
              <a:t> </a:t>
            </a:r>
            <a:r>
              <a:rPr lang="de-DE" sz="2000" b="1" dirty="0" smtClean="0">
                <a:latin typeface="Arial" panose="020B0604020202020204" pitchFamily="34" charset="0"/>
                <a:cs typeface="Arial" panose="020B0604020202020204" pitchFamily="34" charset="0"/>
              </a:rPr>
              <a:t>PLEX</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and</a:t>
            </a:r>
            <a:r>
              <a:rPr lang="de-DE" sz="2000" dirty="0" smtClean="0">
                <a:latin typeface="Arial" panose="020B0604020202020204" pitchFamily="34" charset="0"/>
                <a:cs typeface="Arial" panose="020B0604020202020204" pitchFamily="34" charset="0"/>
              </a:rPr>
              <a:t> </a:t>
            </a:r>
            <a:r>
              <a:rPr lang="de-DE" sz="2000" b="1" dirty="0" smtClean="0">
                <a:latin typeface="Arial" panose="020B0604020202020204" pitchFamily="34" charset="0"/>
                <a:cs typeface="Arial" panose="020B0604020202020204" pitchFamily="34" charset="0"/>
              </a:rPr>
              <a:t>PlexXML</a:t>
            </a:r>
            <a:endParaRPr lang="de-DE" sz="2000" b="1"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9458"/>
            <a:ext cx="51149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p:cNvSpPr>
            <a:spLocks noGrp="1"/>
          </p:cNvSpPr>
          <p:nvPr>
            <p:ph type="title"/>
          </p:nvPr>
        </p:nvSpPr>
        <p:spPr>
          <a:xfrm>
            <a:off x="539552" y="1078830"/>
            <a:ext cx="5562600" cy="261938"/>
          </a:xfrm>
        </p:spPr>
        <p:txBody>
          <a:bodyPr/>
          <a:lstStyle/>
          <a:p>
            <a:pPr eaLnBrk="1" hangingPunct="1"/>
            <a:r>
              <a:rPr lang="de-DE" altLang="de-DE" dirty="0" smtClean="0">
                <a:solidFill>
                  <a:schemeClr val="tx1"/>
                </a:solidFill>
                <a:cs typeface="Arial" charset="0"/>
              </a:rPr>
              <a:t>PlexXML… </a:t>
            </a:r>
            <a:r>
              <a:rPr lang="de-DE" altLang="de-DE" dirty="0" err="1" smtClean="0">
                <a:solidFill>
                  <a:schemeClr val="tx1"/>
                </a:solidFill>
                <a:cs typeface="Arial" charset="0"/>
              </a:rPr>
              <a:t>the</a:t>
            </a:r>
            <a:r>
              <a:rPr lang="de-DE" altLang="de-DE" dirty="0" smtClean="0">
                <a:solidFill>
                  <a:schemeClr val="tx1"/>
                </a:solidFill>
                <a:cs typeface="Arial" charset="0"/>
              </a:rPr>
              <a:t> </a:t>
            </a:r>
            <a:r>
              <a:rPr lang="de-DE" altLang="de-DE" dirty="0" err="1" smtClean="0">
                <a:solidFill>
                  <a:schemeClr val="tx1"/>
                </a:solidFill>
                <a:cs typeface="Arial" charset="0"/>
              </a:rPr>
              <a:t>beginning</a:t>
            </a:r>
            <a:endParaRPr lang="de-DE" altLang="de-DE" dirty="0" smtClean="0">
              <a:solidFill>
                <a:schemeClr val="tx1"/>
              </a:solidFill>
              <a:cs typeface="Arial" charset="0"/>
            </a:endParaRPr>
          </a:p>
        </p:txBody>
      </p:sp>
      <p:sp>
        <p:nvSpPr>
          <p:cNvPr id="27650" name="Text Box 3"/>
          <p:cNvSpPr txBox="1">
            <a:spLocks noChangeArrowheads="1"/>
          </p:cNvSpPr>
          <p:nvPr/>
        </p:nvSpPr>
        <p:spPr bwMode="auto">
          <a:xfrm>
            <a:off x="539552" y="1628800"/>
            <a:ext cx="8064698" cy="4093428"/>
          </a:xfrm>
          <a:prstGeom prst="rect">
            <a:avLst/>
          </a:prstGeom>
          <a:noFill/>
          <a:ln w="9525">
            <a:noFill/>
            <a:miter lim="800000"/>
            <a:headEnd/>
            <a:tailEnd/>
          </a:ln>
        </p:spPr>
        <p:txBody>
          <a:bodyPr wrap="square">
            <a:spAutoFit/>
          </a:bodyPr>
          <a:lstStyle/>
          <a:p>
            <a:pPr marL="342900" indent="-342900">
              <a:buClr>
                <a:srgbClr val="800000"/>
              </a:buClr>
              <a:buFont typeface="Arial" charset="0"/>
              <a:buChar char="•"/>
            </a:pPr>
            <a:r>
              <a:rPr lang="de-DE" altLang="de-DE" sz="2000" dirty="0">
                <a:latin typeface="Arial" panose="020B0604020202020204" pitchFamily="34" charset="0"/>
                <a:cs typeface="Arial" panose="020B0604020202020204" pitchFamily="34" charset="0"/>
              </a:rPr>
              <a:t>Who </a:t>
            </a:r>
            <a:r>
              <a:rPr lang="de-DE" altLang="de-DE" sz="2000" dirty="0" err="1">
                <a:latin typeface="Arial" panose="020B0604020202020204" pitchFamily="34" charset="0"/>
                <a:cs typeface="Arial" panose="020B0604020202020204" pitchFamily="34" charset="0"/>
              </a:rPr>
              <a:t>knows</a:t>
            </a:r>
            <a:r>
              <a:rPr lang="de-DE" altLang="de-DE" sz="2000" dirty="0">
                <a:latin typeface="Arial" panose="020B0604020202020204" pitchFamily="34" charset="0"/>
                <a:cs typeface="Arial" panose="020B0604020202020204" pitchFamily="34" charset="0"/>
              </a:rPr>
              <a:t> PlexXML?</a:t>
            </a:r>
          </a:p>
          <a:p>
            <a:pPr marL="342900" indent="-342900">
              <a:buClr>
                <a:srgbClr val="800000"/>
              </a:buClr>
              <a:buFont typeface="Arial" charset="0"/>
              <a:buChar char="•"/>
            </a:pPr>
            <a:r>
              <a:rPr lang="de-DE" altLang="de-DE" sz="2000" dirty="0">
                <a:latin typeface="Arial" panose="020B0604020202020204" pitchFamily="34" charset="0"/>
                <a:cs typeface="Arial" panose="020B0604020202020204" pitchFamily="34" charset="0"/>
              </a:rPr>
              <a:t>Who </a:t>
            </a:r>
            <a:r>
              <a:rPr lang="de-DE" altLang="de-DE" sz="2000" dirty="0" err="1">
                <a:latin typeface="Arial" panose="020B0604020202020204" pitchFamily="34" charset="0"/>
                <a:cs typeface="Arial" panose="020B0604020202020204" pitchFamily="34" charset="0"/>
              </a:rPr>
              <a:t>uses</a:t>
            </a:r>
            <a:r>
              <a:rPr lang="de-DE" altLang="de-DE" sz="2000" dirty="0">
                <a:latin typeface="Arial" panose="020B0604020202020204" pitchFamily="34" charset="0"/>
                <a:cs typeface="Arial" panose="020B0604020202020204" pitchFamily="34" charset="0"/>
              </a:rPr>
              <a:t> PlexXML?</a:t>
            </a:r>
          </a:p>
          <a:p>
            <a:pPr marL="342900" indent="-342900">
              <a:buClr>
                <a:srgbClr val="800000"/>
              </a:buClr>
              <a:buFont typeface="Arial" charset="0"/>
              <a:buChar char="•"/>
            </a:pPr>
            <a:r>
              <a:rPr lang="en-US" sz="2000" dirty="0" smtClean="0">
                <a:latin typeface="Arial" panose="020B0604020202020204" pitchFamily="34" charset="0"/>
                <a:cs typeface="Arial" panose="020B0604020202020204" pitchFamily="34" charset="0"/>
              </a:rPr>
              <a:t>What is PlexXML?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 </a:t>
            </a:r>
            <a:r>
              <a:rPr lang="en-US" sz="2000" dirty="0" smtClean="0">
                <a:latin typeface="Arial" panose="020B0604020202020204" pitchFamily="34" charset="0"/>
                <a:cs typeface="Arial" panose="020B0604020202020204" pitchFamily="34" charset="0"/>
              </a:rPr>
              <a:t>d</a:t>
            </a:r>
            <a:r>
              <a:rPr lang="en-US" altLang="de-DE" sz="2000" dirty="0" smtClean="0"/>
              <a:t>ynamic CA </a:t>
            </a:r>
            <a:r>
              <a:rPr lang="en-US" altLang="de-DE" sz="2000" dirty="0" err="1" smtClean="0"/>
              <a:t>Plex</a:t>
            </a:r>
            <a:r>
              <a:rPr lang="en-US" altLang="de-DE" sz="2000" dirty="0" smtClean="0"/>
              <a:t> web client using </a:t>
            </a:r>
            <a:r>
              <a:rPr lang="en-US" altLang="de-DE" sz="2000" dirty="0" smtClean="0"/>
              <a:t>XML, Ajax, JavaScript</a:t>
            </a:r>
            <a:endParaRPr lang="en-US" sz="2000" dirty="0">
              <a:latin typeface="Arial" panose="020B0604020202020204" pitchFamily="34" charset="0"/>
              <a:cs typeface="Arial" panose="020B0604020202020204" pitchFamily="34" charset="0"/>
            </a:endParaRPr>
          </a:p>
          <a:p>
            <a:pPr marL="342900" indent="-342900">
              <a:buClr>
                <a:srgbClr val="800000"/>
              </a:buClr>
              <a:buFont typeface="Arial" charset="0"/>
              <a:buChar char="•"/>
            </a:pPr>
            <a:r>
              <a:rPr lang="en-US" sz="2000" dirty="0">
                <a:latin typeface="Arial" panose="020B0604020202020204" pitchFamily="34" charset="0"/>
                <a:cs typeface="Arial" panose="020B0604020202020204" pitchFamily="34" charset="0"/>
              </a:rPr>
              <a:t>I </a:t>
            </a:r>
            <a:r>
              <a:rPr lang="en-US" sz="2000" dirty="0" smtClean="0">
                <a:latin typeface="Arial" panose="020B0604020202020204" pitchFamily="34" charset="0"/>
                <a:cs typeface="Arial" panose="020B0604020202020204" pitchFamily="34" charset="0"/>
              </a:rPr>
              <a:t>began with PlexXML </a:t>
            </a:r>
            <a:r>
              <a:rPr lang="en-US" sz="2000" dirty="0">
                <a:latin typeface="Arial" panose="020B0604020202020204" pitchFamily="34" charset="0"/>
                <a:cs typeface="Arial" panose="020B0604020202020204" pitchFamily="34" charset="0"/>
              </a:rPr>
              <a:t>in </a:t>
            </a:r>
            <a:r>
              <a:rPr lang="en-US" sz="2000" dirty="0" smtClean="0">
                <a:latin typeface="Arial" panose="020B0604020202020204" pitchFamily="34" charset="0"/>
                <a:cs typeface="Arial" panose="020B0604020202020204" pitchFamily="34" charset="0"/>
              </a:rPr>
              <a:t>2009 </a:t>
            </a:r>
            <a:r>
              <a:rPr lang="en-US" sz="2000" dirty="0" smtClean="0">
                <a:latin typeface="Arial" panose="020B0604020202020204" pitchFamily="34" charset="0"/>
                <a:cs typeface="Arial" panose="020B0604020202020204" pitchFamily="34" charset="0"/>
              </a:rPr>
              <a:t>with quick </a:t>
            </a:r>
            <a:r>
              <a:rPr lang="en-US" sz="2000" dirty="0">
                <a:latin typeface="Arial" panose="020B0604020202020204" pitchFamily="34" charset="0"/>
                <a:cs typeface="Arial" panose="020B0604020202020204" pitchFamily="34" charset="0"/>
              </a:rPr>
              <a:t>success </a:t>
            </a: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tutorial, however...</a:t>
            </a:r>
            <a:endParaRPr lang="en-US" sz="2000" dirty="0">
              <a:latin typeface="Arial" panose="020B0604020202020204" pitchFamily="34" charset="0"/>
              <a:cs typeface="Arial" panose="020B0604020202020204" pitchFamily="34" charset="0"/>
            </a:endParaRPr>
          </a:p>
          <a:p>
            <a:pPr marL="342900" indent="-342900">
              <a:buClr>
                <a:srgbClr val="800000"/>
              </a:buClr>
              <a:buFont typeface="Arial" charset="0"/>
              <a:buChar char="•"/>
            </a:pPr>
            <a:r>
              <a:rPr lang="en-US" sz="2000" dirty="0" smtClean="0">
                <a:latin typeface="Arial" panose="020B0604020202020204" pitchFamily="34" charset="0"/>
                <a:cs typeface="Arial" panose="020B0604020202020204" pitchFamily="34" charset="0"/>
              </a:rPr>
              <a:t>PlexXML relies heavily </a:t>
            </a:r>
            <a:r>
              <a:rPr lang="en-US" sz="2000" dirty="0">
                <a:latin typeface="Arial" panose="020B0604020202020204" pitchFamily="34" charset="0"/>
                <a:cs typeface="Arial" panose="020B0604020202020204" pitchFamily="34" charset="0"/>
              </a:rPr>
              <a:t>on Java/</a:t>
            </a:r>
            <a:r>
              <a:rPr lang="en-US" sz="2000" dirty="0" err="1">
                <a:latin typeface="Arial" panose="020B0604020202020204" pitchFamily="34" charset="0"/>
                <a:cs typeface="Arial" panose="020B0604020202020204" pitchFamily="34" charset="0"/>
              </a:rPr>
              <a:t>xsl</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xslt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technology, which I don’t know that well, being a tool person.</a:t>
            </a:r>
            <a:endParaRPr lang="en-US" sz="2000" dirty="0">
              <a:latin typeface="Arial" panose="020B0604020202020204" pitchFamily="34" charset="0"/>
              <a:cs typeface="Arial" panose="020B0604020202020204" pitchFamily="34" charset="0"/>
            </a:endParaRPr>
          </a:p>
          <a:p>
            <a:pPr marL="342900" indent="-342900">
              <a:buClr>
                <a:srgbClr val="800000"/>
              </a:buClr>
              <a:buFont typeface="Arial" charset="0"/>
              <a:buChar char="•"/>
            </a:pPr>
            <a:r>
              <a:rPr lang="en-US" sz="2000" dirty="0" smtClean="0">
                <a:latin typeface="Arial" panose="020B0604020202020204" pitchFamily="34" charset="0"/>
                <a:cs typeface="Arial" panose="020B0604020202020204" pitchFamily="34" charset="0"/>
              </a:rPr>
              <a:t>“Anything difficult to do manually</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should </a:t>
            </a:r>
            <a:r>
              <a:rPr lang="en-US" sz="2000" dirty="0">
                <a:latin typeface="Arial" panose="020B0604020202020204" pitchFamily="34" charset="0"/>
                <a:cs typeface="Arial" panose="020B0604020202020204" pitchFamily="34" charset="0"/>
              </a:rPr>
              <a:t>be automated”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de-DE" altLang="de-DE" sz="2000" b="1" i="1" dirty="0" smtClean="0">
                <a:latin typeface="Arial" panose="020B0604020202020204" pitchFamily="34" charset="0"/>
                <a:cs typeface="Arial" panose="020B0604020202020204" pitchFamily="34" charset="0"/>
              </a:rPr>
              <a:t>Tools</a:t>
            </a:r>
            <a:r>
              <a:rPr lang="de-DE" altLang="de-DE" sz="2000" b="1" dirty="0" smtClean="0">
                <a:solidFill>
                  <a:srgbClr val="A50021"/>
                </a:solidFill>
                <a:latin typeface="Arial" panose="020B0604020202020204" pitchFamily="34" charset="0"/>
                <a:cs typeface="Arial" panose="020B0604020202020204" pitchFamily="34" charset="0"/>
              </a:rPr>
              <a:t>4</a:t>
            </a:r>
            <a:r>
              <a:rPr lang="de-DE" altLang="de-DE" sz="2000" b="1" i="1" dirty="0" smtClean="0">
                <a:latin typeface="Arial" panose="020B0604020202020204" pitchFamily="34" charset="0"/>
                <a:cs typeface="Arial" panose="020B0604020202020204" pitchFamily="34" charset="0"/>
              </a:rPr>
              <a:t>Plex </a:t>
            </a:r>
            <a:r>
              <a:rPr lang="de-DE" altLang="de-DE" sz="2000" b="1" i="1" dirty="0" err="1" smtClean="0">
                <a:latin typeface="Arial" panose="020B0604020202020204" pitchFamily="34" charset="0"/>
                <a:cs typeface="Arial" panose="020B0604020202020204" pitchFamily="34" charset="0"/>
              </a:rPr>
              <a:t>for</a:t>
            </a:r>
            <a:r>
              <a:rPr lang="de-DE" altLang="de-DE" sz="2000" b="1" i="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PlexXML</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was born</a:t>
            </a:r>
          </a:p>
          <a:p>
            <a:pPr marL="342900" indent="-342900">
              <a:buClr>
                <a:srgbClr val="800000"/>
              </a:buClr>
              <a:buFont typeface="Arial" charset="0"/>
              <a:buChar char="•"/>
            </a:pPr>
            <a:r>
              <a:rPr lang="en-US" sz="2000" dirty="0" smtClean="0">
                <a:latin typeface="Arial" panose="020B0604020202020204" pitchFamily="34" charset="0"/>
                <a:cs typeface="Arial" panose="020B0604020202020204" pitchFamily="34" charset="0"/>
              </a:rPr>
              <a:t>Following the development of </a:t>
            </a:r>
            <a:r>
              <a:rPr lang="de-DE" altLang="de-DE" sz="2000" b="1" i="1" dirty="0">
                <a:latin typeface="Arial" panose="020B0604020202020204" pitchFamily="34" charset="0"/>
                <a:cs typeface="Arial" panose="020B0604020202020204" pitchFamily="34" charset="0"/>
              </a:rPr>
              <a:t>Tools</a:t>
            </a:r>
            <a:r>
              <a:rPr lang="de-DE" altLang="de-DE" sz="2000" b="1" dirty="0">
                <a:solidFill>
                  <a:srgbClr val="A50021"/>
                </a:solidFill>
                <a:latin typeface="Arial" panose="020B0604020202020204" pitchFamily="34" charset="0"/>
                <a:cs typeface="Arial" panose="020B0604020202020204" pitchFamily="34" charset="0"/>
              </a:rPr>
              <a:t>4</a:t>
            </a:r>
            <a:r>
              <a:rPr lang="de-DE" altLang="de-DE" sz="2000" b="1" i="1" dirty="0">
                <a:latin typeface="Arial" panose="020B0604020202020204" pitchFamily="34" charset="0"/>
                <a:cs typeface="Arial" panose="020B0604020202020204" pitchFamily="34" charset="0"/>
              </a:rPr>
              <a:t>Plex </a:t>
            </a:r>
            <a:r>
              <a:rPr lang="de-DE" altLang="de-DE" sz="2000" b="1" i="1" dirty="0" err="1" smtClean="0">
                <a:latin typeface="Arial" panose="020B0604020202020204" pitchFamily="34" charset="0"/>
                <a:cs typeface="Arial" panose="020B0604020202020204" pitchFamily="34" charset="0"/>
              </a:rPr>
              <a:t>for</a:t>
            </a:r>
            <a:r>
              <a:rPr lang="de-DE" altLang="de-DE" sz="2000" b="1" i="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PlexXML</a:t>
            </a:r>
            <a:r>
              <a:rPr lang="en-US" sz="2000" dirty="0" smtClean="0">
                <a:latin typeface="Arial" panose="020B0604020202020204" pitchFamily="34" charset="0"/>
                <a:cs typeface="Arial" panose="020B0604020202020204" pitchFamily="34" charset="0"/>
              </a:rPr>
              <a:t>, most of the steps necessary to </a:t>
            </a:r>
            <a:r>
              <a:rPr lang="en-US" sz="2000" dirty="0">
                <a:latin typeface="Arial" panose="020B0604020202020204" pitchFamily="34" charset="0"/>
                <a:cs typeface="Arial" panose="020B0604020202020204" pitchFamily="34" charset="0"/>
              </a:rPr>
              <a:t>get the PlexXML based UI and functionality </a:t>
            </a:r>
            <a:r>
              <a:rPr lang="en-US" sz="2000" dirty="0" smtClean="0">
                <a:latin typeface="Arial" panose="020B0604020202020204" pitchFamily="34" charset="0"/>
                <a:cs typeface="Arial" panose="020B0604020202020204" pitchFamily="34" charset="0"/>
              </a:rPr>
              <a:t>up and </a:t>
            </a:r>
            <a:r>
              <a:rPr lang="en-US" sz="2000" dirty="0" smtClean="0">
                <a:latin typeface="Arial" panose="020B0604020202020204" pitchFamily="34" charset="0"/>
                <a:cs typeface="Arial" panose="020B0604020202020204" pitchFamily="34" charset="0"/>
              </a:rPr>
              <a:t>running, </a:t>
            </a:r>
            <a:r>
              <a:rPr lang="en-US" sz="2000" dirty="0" smtClean="0">
                <a:latin typeface="Arial" panose="020B0604020202020204" pitchFamily="34" charset="0"/>
                <a:cs typeface="Arial" panose="020B0604020202020204" pitchFamily="34" charset="0"/>
              </a:rPr>
              <a:t>was automated (2011/2012)</a:t>
            </a:r>
            <a:endParaRPr lang="de-DE" altLang="de-DE" sz="2000" dirty="0">
              <a:latin typeface="Arial" panose="020B0604020202020204" pitchFamily="34" charset="0"/>
              <a:cs typeface="Arial" panose="020B0604020202020204" pitchFamily="34" charset="0"/>
            </a:endParaRPr>
          </a:p>
        </p:txBody>
      </p:sp>
      <p:sp>
        <p:nvSpPr>
          <p:cNvPr id="4"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2" name="Pfeil nach rechts 1"/>
          <p:cNvSpPr/>
          <p:nvPr/>
        </p:nvSpPr>
        <p:spPr>
          <a:xfrm>
            <a:off x="1001744" y="2636912"/>
            <a:ext cx="360040" cy="216024"/>
          </a:xfrm>
          <a:prstGeom prst="rightArrow">
            <a:avLst/>
          </a:prstGeom>
          <a:gradFill flip="none" rotWithShape="1">
            <a:gsLst>
              <a:gs pos="26000">
                <a:schemeClr val="accent1"/>
              </a:gs>
              <a:gs pos="100000">
                <a:srgbClr val="00BBD9"/>
              </a:gs>
            </a:gsLst>
            <a:lin ang="18900000" scaled="0"/>
            <a:tileRect/>
          </a:gradFill>
          <a:ln w="3175">
            <a:noFill/>
          </a:ln>
          <a:effectLst/>
        </p:spPr>
        <p:style>
          <a:lnRef idx="1">
            <a:schemeClr val="accent1"/>
          </a:lnRef>
          <a:fillRef idx="3">
            <a:schemeClr val="accent1"/>
          </a:fillRef>
          <a:effectRef idx="2">
            <a:schemeClr val="accent1"/>
          </a:effectRef>
          <a:fontRef idx="minor">
            <a:schemeClr val="lt1"/>
          </a:fontRef>
        </p:style>
        <p:txBody>
          <a:bodyPr vert="horz" lIns="2103120" tIns="0" rIns="182880" bIns="45720" rtlCol="0" anchor="ctr"/>
          <a:lstStyle/>
          <a:p>
            <a:pPr marL="342900" algn="ctr">
              <a:lnSpc>
                <a:spcPts val="1720"/>
              </a:lnSpc>
              <a:buClr>
                <a:srgbClr val="FFFFFF"/>
              </a:buClr>
            </a:pPr>
            <a:endParaRPr lang="de-DE" b="1" dirty="0" smtClean="0">
              <a:solidFill>
                <a:srgbClr val="FFFFFF"/>
              </a:solidFill>
              <a:cs typeface="Arial Unicode MS" pitchFamily="34" charset="-128"/>
            </a:endParaRPr>
          </a:p>
        </p:txBody>
      </p:sp>
      <p:sp>
        <p:nvSpPr>
          <p:cNvPr id="6" name="Pfeil nach rechts 5"/>
          <p:cNvSpPr/>
          <p:nvPr/>
        </p:nvSpPr>
        <p:spPr>
          <a:xfrm>
            <a:off x="1001744" y="4457208"/>
            <a:ext cx="360040" cy="216024"/>
          </a:xfrm>
          <a:prstGeom prst="rightArrow">
            <a:avLst/>
          </a:prstGeom>
          <a:gradFill flip="none" rotWithShape="1">
            <a:gsLst>
              <a:gs pos="26000">
                <a:schemeClr val="accent1"/>
              </a:gs>
              <a:gs pos="100000">
                <a:srgbClr val="00BBD9"/>
              </a:gs>
            </a:gsLst>
            <a:lin ang="18900000" scaled="0"/>
            <a:tileRect/>
          </a:gradFill>
          <a:ln w="3175">
            <a:noFill/>
          </a:ln>
          <a:effectLst/>
        </p:spPr>
        <p:style>
          <a:lnRef idx="1">
            <a:schemeClr val="accent1"/>
          </a:lnRef>
          <a:fillRef idx="3">
            <a:schemeClr val="accent1"/>
          </a:fillRef>
          <a:effectRef idx="2">
            <a:schemeClr val="accent1"/>
          </a:effectRef>
          <a:fontRef idx="minor">
            <a:schemeClr val="lt1"/>
          </a:fontRef>
        </p:style>
        <p:txBody>
          <a:bodyPr vert="horz" lIns="2103120" tIns="0" rIns="182880" bIns="45720" rtlCol="0" anchor="ctr"/>
          <a:lstStyle/>
          <a:p>
            <a:pPr marL="342900" algn="ctr">
              <a:lnSpc>
                <a:spcPts val="1720"/>
              </a:lnSpc>
              <a:buClr>
                <a:srgbClr val="FFFFFF"/>
              </a:buClr>
            </a:pPr>
            <a:endParaRPr lang="de-DE" b="1" dirty="0" smtClean="0">
              <a:solidFill>
                <a:srgbClr val="FFFFFF"/>
              </a:solidFill>
              <a:cs typeface="Arial Unicode MS" pitchFamily="34" charset="-128"/>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3"/>
          <a:srcRect/>
          <a:stretch>
            <a:fillRect/>
          </a:stretch>
        </p:blipFill>
        <p:spPr bwMode="auto">
          <a:xfrm>
            <a:off x="496888" y="1484784"/>
            <a:ext cx="8208962" cy="4268787"/>
          </a:xfrm>
          <a:prstGeom prst="rect">
            <a:avLst/>
          </a:prstGeom>
          <a:noFill/>
          <a:ln w="9525">
            <a:noFill/>
            <a:miter lim="800000"/>
            <a:headEnd/>
            <a:tailEnd/>
          </a:ln>
        </p:spPr>
      </p:pic>
      <p:sp>
        <p:nvSpPr>
          <p:cNvPr id="5"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72094"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DialogBuilder</a:t>
            </a:r>
            <a:endParaRPr lang="de-DE" altLang="de-DE" sz="2400" b="0" i="1" dirty="0" smtClean="0">
              <a:solidFill>
                <a:schemeClr val="tx1"/>
              </a:solidFill>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2"/>
          <p:cNvPicPr>
            <a:picLocks noChangeAspect="1" noChangeArrowheads="1"/>
          </p:cNvPicPr>
          <p:nvPr/>
        </p:nvPicPr>
        <p:blipFill>
          <a:blip r:embed="rId3"/>
          <a:srcRect/>
          <a:stretch>
            <a:fillRect/>
          </a:stretch>
        </p:blipFill>
        <p:spPr bwMode="auto">
          <a:xfrm>
            <a:off x="1507655" y="1477740"/>
            <a:ext cx="7456833" cy="5047603"/>
          </a:xfrm>
          <a:prstGeom prst="rect">
            <a:avLst/>
          </a:prstGeom>
          <a:noFill/>
          <a:ln w="9525">
            <a:noFill/>
            <a:miter lim="800000"/>
            <a:headEnd/>
            <a:tailEnd/>
          </a:ln>
        </p:spPr>
      </p:pic>
      <p:sp>
        <p:nvSpPr>
          <p:cNvPr id="2" name="Textfeld 1"/>
          <p:cNvSpPr txBox="1"/>
          <p:nvPr/>
        </p:nvSpPr>
        <p:spPr>
          <a:xfrm>
            <a:off x="5796136" y="3573016"/>
            <a:ext cx="1971309" cy="400110"/>
          </a:xfrm>
          <a:prstGeom prst="rect">
            <a:avLst/>
          </a:prstGeom>
          <a:noFill/>
        </p:spPr>
        <p:txBody>
          <a:bodyPr wrap="none" rtlCol="0">
            <a:spAutoFit/>
          </a:bodyPr>
          <a:lstStyle/>
          <a:p>
            <a:r>
              <a:rPr lang="de-DE" sz="2000" dirty="0" err="1" smtClean="0">
                <a:solidFill>
                  <a:schemeClr val="tx1"/>
                </a:solidFill>
                <a:latin typeface="+mn-lt"/>
              </a:rPr>
              <a:t>PanelChild</a:t>
            </a:r>
            <a:r>
              <a:rPr lang="de-DE" sz="2000" dirty="0" smtClean="0">
                <a:solidFill>
                  <a:schemeClr val="tx1"/>
                </a:solidFill>
                <a:latin typeface="+mn-lt"/>
              </a:rPr>
              <a:t> </a:t>
            </a:r>
            <a:r>
              <a:rPr lang="de-DE" sz="2000" dirty="0" err="1" smtClean="0">
                <a:solidFill>
                  <a:schemeClr val="tx1"/>
                </a:solidFill>
                <a:latin typeface="+mn-lt"/>
              </a:rPr>
              <a:t>dialog</a:t>
            </a:r>
            <a:endParaRPr lang="de-DE" sz="2000" dirty="0" smtClean="0">
              <a:solidFill>
                <a:schemeClr val="tx1"/>
              </a:solidFill>
              <a:latin typeface="+mn-lt"/>
            </a:endParaRPr>
          </a:p>
        </p:txBody>
      </p:sp>
      <p:sp>
        <p:nvSpPr>
          <p:cNvPr id="7"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72094"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DialogBuilder</a:t>
            </a:r>
            <a:endParaRPr lang="de-DE" altLang="de-DE" sz="2400" b="0" i="1" dirty="0" smtClean="0">
              <a:solidFill>
                <a:schemeClr val="tx1"/>
              </a:solidFill>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4"/>
          <p:cNvSpPr txBox="1">
            <a:spLocks noChangeArrowheads="1"/>
          </p:cNvSpPr>
          <p:nvPr/>
        </p:nvSpPr>
        <p:spPr bwMode="auto">
          <a:xfrm>
            <a:off x="6444208" y="2060848"/>
            <a:ext cx="2470621" cy="707886"/>
          </a:xfrm>
          <a:prstGeom prst="rect">
            <a:avLst/>
          </a:prstGeom>
          <a:noFill/>
          <a:ln w="9525">
            <a:noFill/>
            <a:miter lim="800000"/>
            <a:headEnd/>
            <a:tailEnd/>
          </a:ln>
        </p:spPr>
        <p:txBody>
          <a:bodyPr wrap="square">
            <a:spAutoFit/>
          </a:bodyPr>
          <a:lstStyle/>
          <a:p>
            <a:pPr indent="-285750">
              <a:buClr>
                <a:srgbClr val="800000"/>
              </a:buClr>
            </a:pPr>
            <a:r>
              <a:rPr lang="de-DE" altLang="de-DE" sz="2000" dirty="0" smtClean="0"/>
              <a:t>Detail </a:t>
            </a:r>
            <a:r>
              <a:rPr lang="de-DE" altLang="de-DE" sz="2000" dirty="0" err="1" smtClean="0"/>
              <a:t>view</a:t>
            </a:r>
            <a:r>
              <a:rPr lang="de-DE" altLang="de-DE" sz="2000" dirty="0" smtClean="0"/>
              <a:t> </a:t>
            </a:r>
            <a:r>
              <a:rPr lang="de-DE" altLang="de-DE" sz="2000" dirty="0" err="1" smtClean="0"/>
              <a:t>with</a:t>
            </a:r>
            <a:r>
              <a:rPr lang="de-DE" altLang="de-DE" sz="2000" dirty="0" smtClean="0"/>
              <a:t> </a:t>
            </a:r>
            <a:r>
              <a:rPr lang="de-DE" altLang="de-DE" sz="2000" dirty="0" err="1" smtClean="0"/>
              <a:t>editing</a:t>
            </a:r>
            <a:r>
              <a:rPr lang="de-DE" altLang="de-DE" sz="2000" dirty="0" smtClean="0"/>
              <a:t> </a:t>
            </a:r>
            <a:r>
              <a:rPr lang="de-DE" altLang="de-DE" sz="2000" dirty="0" err="1" smtClean="0"/>
              <a:t>functionality</a:t>
            </a:r>
            <a:endParaRPr lang="de-DE" altLang="de-DE" sz="2000" dirty="0"/>
          </a:p>
        </p:txBody>
      </p:sp>
      <p:pic>
        <p:nvPicPr>
          <p:cNvPr id="60418" name="Picture 2"/>
          <p:cNvPicPr>
            <a:picLocks noChangeAspect="1" noChangeArrowheads="1"/>
          </p:cNvPicPr>
          <p:nvPr/>
        </p:nvPicPr>
        <p:blipFill>
          <a:blip r:embed="rId3"/>
          <a:srcRect/>
          <a:stretch>
            <a:fillRect/>
          </a:stretch>
        </p:blipFill>
        <p:spPr bwMode="auto">
          <a:xfrm>
            <a:off x="539750" y="1557338"/>
            <a:ext cx="5756275" cy="4392612"/>
          </a:xfrm>
          <a:prstGeom prst="rect">
            <a:avLst/>
          </a:prstGeom>
          <a:noFill/>
          <a:ln w="9525">
            <a:noFill/>
            <a:miter lim="800000"/>
            <a:headEnd/>
            <a:tailEnd/>
          </a:ln>
        </p:spPr>
      </p:pic>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DialogBuilder</a:t>
            </a:r>
            <a:endParaRPr lang="de-DE" altLang="de-DE" sz="2400" b="0" i="1" dirty="0" smtClean="0">
              <a:solidFill>
                <a:schemeClr val="tx1"/>
              </a:solidFill>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4"/>
          <p:cNvSpPr txBox="1">
            <a:spLocks noChangeArrowheads="1"/>
          </p:cNvSpPr>
          <p:nvPr/>
        </p:nvSpPr>
        <p:spPr bwMode="auto">
          <a:xfrm>
            <a:off x="5940152" y="3049141"/>
            <a:ext cx="2520280" cy="523875"/>
          </a:xfrm>
          <a:prstGeom prst="rect">
            <a:avLst/>
          </a:prstGeom>
          <a:noFill/>
          <a:ln w="9525">
            <a:noFill/>
            <a:miter lim="800000"/>
            <a:headEnd/>
            <a:tailEnd/>
          </a:ln>
        </p:spPr>
        <p:txBody>
          <a:bodyPr wrap="square">
            <a:spAutoFit/>
          </a:bodyPr>
          <a:lstStyle/>
          <a:p>
            <a:pPr marL="0" lvl="1">
              <a:buClr>
                <a:srgbClr val="800000"/>
              </a:buClr>
            </a:pPr>
            <a:r>
              <a:rPr lang="de-DE" altLang="de-DE" sz="1400" b="1" dirty="0" err="1"/>
              <a:t>MasterDetail</a:t>
            </a:r>
            <a:r>
              <a:rPr lang="de-DE" altLang="de-DE" sz="1400" b="1" dirty="0"/>
              <a:t> </a:t>
            </a:r>
          </a:p>
          <a:p>
            <a:pPr marL="0" lvl="1">
              <a:buClr>
                <a:srgbClr val="800000"/>
              </a:buClr>
            </a:pPr>
            <a:r>
              <a:rPr lang="de-DE" altLang="de-DE" sz="1400" b="1" dirty="0"/>
              <a:t>Dialog</a:t>
            </a:r>
            <a:endParaRPr lang="de-DE" altLang="de-DE" sz="1400" b="1" i="1" dirty="0"/>
          </a:p>
        </p:txBody>
      </p:sp>
      <p:sp>
        <p:nvSpPr>
          <p:cNvPr id="10" name="Titel 1"/>
          <p:cNvSpPr>
            <a:spLocks/>
          </p:cNvSpPr>
          <p:nvPr/>
        </p:nvSpPr>
        <p:spPr bwMode="black">
          <a:xfrm>
            <a:off x="572095"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11" name="Titel 1"/>
          <p:cNvSpPr txBox="1">
            <a:spLocks/>
          </p:cNvSpPr>
          <p:nvPr/>
        </p:nvSpPr>
        <p:spPr bwMode="black">
          <a:xfrm>
            <a:off x="5940152" y="1052736"/>
            <a:ext cx="2880320" cy="15121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p>
          <a:p>
            <a:pPr marL="342900" indent="-342900" eaLnBrk="1" hangingPunct="1">
              <a:buFont typeface="Wingdings"/>
              <a:buChar char="è"/>
            </a:pPr>
            <a:r>
              <a:rPr lang="de-DE" altLang="de-DE" sz="2400" b="0" dirty="0" smtClean="0">
                <a:solidFill>
                  <a:schemeClr val="tx1"/>
                </a:solidFill>
                <a:latin typeface="Arial" charset="0"/>
                <a:cs typeface="Arial" charset="0"/>
              </a:rPr>
              <a:t>Menu PlexXML </a:t>
            </a:r>
          </a:p>
          <a:p>
            <a:pPr marL="342900" indent="-342900" eaLnBrk="1" hangingPunct="1">
              <a:buFont typeface="Wingdings"/>
              <a:buChar char="è"/>
            </a:pPr>
            <a:r>
              <a:rPr lang="de-DE" altLang="de-DE" sz="2400" b="0" i="1" dirty="0" err="1" smtClean="0">
                <a:solidFill>
                  <a:schemeClr val="tx1"/>
                </a:solidFill>
                <a:latin typeface="Arial" charset="0"/>
                <a:cs typeface="Arial" charset="0"/>
                <a:sym typeface="Wingdings" pitchFamily="2" charset="2"/>
              </a:rPr>
              <a:t>DialogBuilder</a:t>
            </a:r>
            <a:endParaRPr lang="de-DE" altLang="de-DE" sz="2400" b="0" i="1" dirty="0" smtClean="0">
              <a:solidFill>
                <a:schemeClr val="tx1"/>
              </a:solidFill>
              <a:latin typeface="Arial" charset="0"/>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984448"/>
            <a:ext cx="56007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4"/>
          <p:cNvSpPr txBox="1">
            <a:spLocks noChangeArrowheads="1"/>
          </p:cNvSpPr>
          <p:nvPr/>
        </p:nvSpPr>
        <p:spPr bwMode="auto">
          <a:xfrm>
            <a:off x="7740650" y="2708275"/>
            <a:ext cx="1295400" cy="523875"/>
          </a:xfrm>
          <a:prstGeom prst="rect">
            <a:avLst/>
          </a:prstGeom>
          <a:noFill/>
          <a:ln w="9525">
            <a:noFill/>
            <a:miter lim="800000"/>
            <a:headEnd/>
            <a:tailEnd/>
          </a:ln>
        </p:spPr>
        <p:txBody>
          <a:bodyPr>
            <a:spAutoFit/>
          </a:bodyPr>
          <a:lstStyle/>
          <a:p>
            <a:pPr marL="0" lvl="1">
              <a:buClr>
                <a:srgbClr val="800000"/>
              </a:buClr>
            </a:pPr>
            <a:r>
              <a:rPr lang="de-DE" altLang="de-DE" sz="1400" b="1"/>
              <a:t>MasterTab Dialog</a:t>
            </a:r>
            <a:endParaRPr lang="de-DE" altLang="de-DE" sz="1400" b="1" i="1"/>
          </a:p>
        </p:txBody>
      </p:sp>
      <p:sp>
        <p:nvSpPr>
          <p:cNvPr id="66562"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r>
              <a:rPr lang="de-DE" altLang="de-DE" smtClean="0">
                <a:latin typeface="Arial" charset="0"/>
                <a:cs typeface="Arial" charset="0"/>
                <a:sym typeface="Wingdings" pitchFamily="2" charset="2"/>
              </a:rPr>
              <a:t> </a:t>
            </a:r>
            <a:r>
              <a:rPr lang="de-DE" altLang="de-DE" i="1" smtClean="0">
                <a:latin typeface="Arial" charset="0"/>
                <a:cs typeface="Arial" charset="0"/>
              </a:rPr>
              <a:t>DialogBuilder</a:t>
            </a:r>
            <a:endParaRPr lang="de-DE" altLang="de-DE" smtClean="0">
              <a:latin typeface="Arial" charset="0"/>
              <a:cs typeface="Arial" charset="0"/>
            </a:endParaRPr>
          </a:p>
        </p:txBody>
      </p:sp>
      <p:pic>
        <p:nvPicPr>
          <p:cNvPr id="66563" name="Picture 2"/>
          <p:cNvPicPr>
            <a:picLocks noChangeAspect="1" noChangeArrowheads="1"/>
          </p:cNvPicPr>
          <p:nvPr/>
        </p:nvPicPr>
        <p:blipFill>
          <a:blip r:embed="rId3"/>
          <a:srcRect/>
          <a:stretch>
            <a:fillRect/>
          </a:stretch>
        </p:blipFill>
        <p:spPr bwMode="auto">
          <a:xfrm>
            <a:off x="468313" y="1412875"/>
            <a:ext cx="7162800" cy="4521200"/>
          </a:xfrm>
          <a:prstGeom prst="rect">
            <a:avLst/>
          </a:prstGeom>
          <a:noFill/>
          <a:ln w="9525">
            <a:noFill/>
            <a:miter lim="800000"/>
            <a:headEnd/>
            <a:tailEnd/>
          </a:ln>
        </p:spPr>
      </p:pic>
      <p:sp>
        <p:nvSpPr>
          <p:cNvPr id="7"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8"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DialogBuilder</a:t>
            </a:r>
            <a:endParaRPr lang="de-DE" altLang="de-DE" sz="2400" b="0" i="1" dirty="0" smtClean="0">
              <a:solidFill>
                <a:schemeClr val="tx1"/>
              </a:solidFill>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Text Box 3"/>
          <p:cNvSpPr txBox="1">
            <a:spLocks noChangeArrowheads="1"/>
          </p:cNvSpPr>
          <p:nvPr/>
        </p:nvSpPr>
        <p:spPr bwMode="auto">
          <a:xfrm>
            <a:off x="323850" y="971550"/>
            <a:ext cx="7632700" cy="369888"/>
          </a:xfrm>
          <a:prstGeom prst="rect">
            <a:avLst/>
          </a:prstGeom>
          <a:noFill/>
          <a:ln w="9525">
            <a:noFill/>
            <a:miter lim="800000"/>
            <a:headEnd/>
            <a:tailEnd/>
          </a:ln>
        </p:spPr>
        <p:txBody>
          <a:bodyPr>
            <a:spAutoFit/>
          </a:bodyPr>
          <a:lstStyle/>
          <a:p>
            <a:r>
              <a:rPr lang="de-DE" altLang="de-DE" b="1" dirty="0"/>
              <a:t>PlexXML </a:t>
            </a:r>
            <a:r>
              <a:rPr lang="de-DE" altLang="de-DE" b="1" dirty="0" err="1" smtClean="0"/>
              <a:t>offers</a:t>
            </a:r>
            <a:r>
              <a:rPr lang="de-DE" altLang="de-DE" b="1" dirty="0" smtClean="0"/>
              <a:t> </a:t>
            </a:r>
            <a:r>
              <a:rPr lang="de-DE" altLang="de-DE" b="1" dirty="0" err="1" smtClean="0"/>
              <a:t>multi</a:t>
            </a:r>
            <a:r>
              <a:rPr lang="de-DE" altLang="de-DE" b="1" dirty="0" smtClean="0"/>
              <a:t> </a:t>
            </a:r>
            <a:r>
              <a:rPr lang="de-DE" altLang="de-DE" b="1" dirty="0" err="1" smtClean="0"/>
              <a:t>language</a:t>
            </a:r>
            <a:r>
              <a:rPr lang="de-DE" altLang="de-DE" b="1" dirty="0" smtClean="0"/>
              <a:t> </a:t>
            </a:r>
            <a:r>
              <a:rPr lang="de-DE" altLang="de-DE" b="1" dirty="0" err="1" smtClean="0"/>
              <a:t>support</a:t>
            </a:r>
            <a:r>
              <a:rPr lang="de-DE" altLang="de-DE" b="1" dirty="0" smtClean="0"/>
              <a:t> </a:t>
            </a:r>
            <a:r>
              <a:rPr lang="de-DE" altLang="de-DE" b="1" dirty="0" err="1" smtClean="0"/>
              <a:t>easily</a:t>
            </a:r>
            <a:endParaRPr lang="de-DE" altLang="de-DE" dirty="0"/>
          </a:p>
        </p:txBody>
      </p:sp>
      <p:pic>
        <p:nvPicPr>
          <p:cNvPr id="25603" name="Picture 10"/>
          <p:cNvPicPr>
            <a:picLocks noChangeAspect="1" noChangeArrowheads="1"/>
          </p:cNvPicPr>
          <p:nvPr/>
        </p:nvPicPr>
        <p:blipFill>
          <a:blip r:embed="rId3"/>
          <a:srcRect/>
          <a:stretch>
            <a:fillRect/>
          </a:stretch>
        </p:blipFill>
        <p:spPr bwMode="auto">
          <a:xfrm>
            <a:off x="423863" y="1438275"/>
            <a:ext cx="6970712" cy="4752975"/>
          </a:xfrm>
          <a:prstGeom prst="rect">
            <a:avLst/>
          </a:prstGeom>
          <a:noFill/>
          <a:ln>
            <a:noFill/>
          </a:ln>
          <a:effectLst>
            <a:outerShdw dist="35921" dir="2700000" algn="ctr" rotWithShape="0">
              <a:schemeClr val="bg2"/>
            </a:outerShdw>
          </a:effectLst>
          <a:extLst/>
        </p:spPr>
      </p:pic>
      <p:sp useBgFill="1">
        <p:nvSpPr>
          <p:cNvPr id="23557" name="Textfeld 3"/>
          <p:cNvSpPr txBox="1">
            <a:spLocks noChangeArrowheads="1"/>
          </p:cNvSpPr>
          <p:nvPr/>
        </p:nvSpPr>
        <p:spPr bwMode="auto">
          <a:xfrm>
            <a:off x="4989487" y="2276872"/>
            <a:ext cx="3168327" cy="1600438"/>
          </a:xfrm>
          <a:prstGeom prst="rect">
            <a:avLst/>
          </a:prstGeom>
          <a:ln>
            <a:noFill/>
          </a:ln>
          <a:effectLst>
            <a:glow rad="139700">
              <a:srgbClr val="002060">
                <a:alpha val="40000"/>
              </a:srgbClr>
            </a:glow>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sz="1400" dirty="0" smtClean="0"/>
              <a:t>All </a:t>
            </a:r>
            <a:r>
              <a:rPr lang="de-DE" sz="1400" dirty="0" err="1" smtClean="0"/>
              <a:t>text</a:t>
            </a:r>
            <a:r>
              <a:rPr lang="de-DE" sz="1400" dirty="0" smtClean="0"/>
              <a:t> </a:t>
            </a:r>
            <a:r>
              <a:rPr lang="de-DE" sz="1400" dirty="0" err="1" smtClean="0"/>
              <a:t>elements</a:t>
            </a:r>
            <a:r>
              <a:rPr lang="de-DE" sz="1400" dirty="0" smtClean="0"/>
              <a:t> in a </a:t>
            </a:r>
            <a:r>
              <a:rPr lang="de-DE" sz="1400" dirty="0" err="1" smtClean="0"/>
              <a:t>panel</a:t>
            </a:r>
            <a:r>
              <a:rPr lang="de-DE" sz="1400" dirty="0" smtClean="0"/>
              <a:t> </a:t>
            </a:r>
            <a:r>
              <a:rPr lang="de-DE" sz="1400" dirty="0" err="1" smtClean="0"/>
              <a:t>can</a:t>
            </a:r>
            <a:r>
              <a:rPr lang="de-DE" sz="1400" dirty="0" smtClean="0"/>
              <a:t> </a:t>
            </a:r>
            <a:r>
              <a:rPr lang="de-DE" sz="1400" dirty="0" err="1" smtClean="0"/>
              <a:t>be</a:t>
            </a:r>
            <a:r>
              <a:rPr lang="de-DE" sz="1400" dirty="0" smtClean="0"/>
              <a:t> </a:t>
            </a:r>
            <a:r>
              <a:rPr lang="de-DE" sz="1400" dirty="0" err="1" smtClean="0"/>
              <a:t>shown</a:t>
            </a:r>
            <a:r>
              <a:rPr lang="de-DE" sz="1400" dirty="0" smtClean="0"/>
              <a:t> in different </a:t>
            </a:r>
            <a:r>
              <a:rPr lang="de-DE" sz="1400" dirty="0" err="1" smtClean="0"/>
              <a:t>languages</a:t>
            </a:r>
            <a:r>
              <a:rPr lang="de-DE" sz="1400" dirty="0" smtClean="0"/>
              <a:t>, </a:t>
            </a:r>
            <a:r>
              <a:rPr lang="de-DE" sz="1400" dirty="0" err="1" smtClean="0"/>
              <a:t>as</a:t>
            </a:r>
            <a:r>
              <a:rPr lang="de-DE" sz="1400" dirty="0" smtClean="0"/>
              <a:t> </a:t>
            </a:r>
            <a:r>
              <a:rPr lang="de-DE" sz="1400" dirty="0" err="1" smtClean="0"/>
              <a:t>long</a:t>
            </a:r>
            <a:r>
              <a:rPr lang="de-DE" sz="1400" dirty="0" smtClean="0"/>
              <a:t> </a:t>
            </a:r>
            <a:r>
              <a:rPr lang="de-DE" sz="1400" dirty="0" err="1" smtClean="0"/>
              <a:t>as</a:t>
            </a:r>
            <a:r>
              <a:rPr lang="de-DE" sz="1400" dirty="0" smtClean="0"/>
              <a:t> </a:t>
            </a:r>
            <a:r>
              <a:rPr lang="de-DE" sz="1400" dirty="0" err="1" smtClean="0"/>
              <a:t>they</a:t>
            </a:r>
            <a:r>
              <a:rPr lang="de-DE" sz="1400" dirty="0" smtClean="0"/>
              <a:t> </a:t>
            </a:r>
            <a:r>
              <a:rPr lang="de-DE" sz="1400" dirty="0" err="1" smtClean="0"/>
              <a:t>were</a:t>
            </a:r>
            <a:r>
              <a:rPr lang="de-DE" sz="1400" dirty="0" smtClean="0"/>
              <a:t> </a:t>
            </a:r>
            <a:r>
              <a:rPr lang="de-DE" sz="1400" dirty="0" err="1" smtClean="0"/>
              <a:t>found</a:t>
            </a:r>
            <a:r>
              <a:rPr lang="de-DE" sz="1400" dirty="0" smtClean="0"/>
              <a:t> in </a:t>
            </a:r>
            <a:r>
              <a:rPr lang="de-DE" sz="1400" dirty="0" err="1" smtClean="0"/>
              <a:t>the</a:t>
            </a:r>
            <a:r>
              <a:rPr lang="de-DE" sz="1400" dirty="0" smtClean="0"/>
              <a:t> </a:t>
            </a:r>
            <a:r>
              <a:rPr lang="de-DE" sz="1400" dirty="0" err="1" smtClean="0"/>
              <a:t>dictionary</a:t>
            </a:r>
            <a:r>
              <a:rPr lang="de-DE" sz="1400" dirty="0" smtClean="0"/>
              <a:t>.</a:t>
            </a:r>
          </a:p>
          <a:p>
            <a:pPr eaLnBrk="1" hangingPunct="1">
              <a:defRPr/>
            </a:pPr>
            <a:endParaRPr lang="de-DE" sz="1400" dirty="0"/>
          </a:p>
          <a:p>
            <a:pPr eaLnBrk="1" hangingPunct="1">
              <a:defRPr/>
            </a:pPr>
            <a:r>
              <a:rPr lang="de-DE" sz="1400" dirty="0" smtClean="0"/>
              <a:t>This </a:t>
            </a:r>
            <a:r>
              <a:rPr lang="de-DE" sz="1400" dirty="0" err="1" smtClean="0"/>
              <a:t>depends</a:t>
            </a:r>
            <a:r>
              <a:rPr lang="de-DE" sz="1400" dirty="0" smtClean="0"/>
              <a:t> on </a:t>
            </a:r>
            <a:r>
              <a:rPr lang="de-DE" sz="1400" dirty="0" err="1" smtClean="0"/>
              <a:t>the</a:t>
            </a:r>
            <a:r>
              <a:rPr lang="de-DE" sz="1400" dirty="0" smtClean="0"/>
              <a:t> </a:t>
            </a:r>
            <a:r>
              <a:rPr lang="de-DE" sz="1400" dirty="0" err="1" smtClean="0"/>
              <a:t>user</a:t>
            </a:r>
            <a:r>
              <a:rPr lang="de-DE" sz="1400" dirty="0" smtClean="0"/>
              <a:t> </a:t>
            </a:r>
            <a:r>
              <a:rPr lang="de-DE" sz="1400" dirty="0" err="1" smtClean="0"/>
              <a:t>that</a:t>
            </a:r>
            <a:r>
              <a:rPr lang="de-DE" sz="1400" dirty="0" smtClean="0"/>
              <a:t> </a:t>
            </a:r>
            <a:r>
              <a:rPr lang="de-DE" sz="1400" dirty="0" err="1" smtClean="0"/>
              <a:t>is</a:t>
            </a:r>
            <a:r>
              <a:rPr lang="de-DE" sz="1400" dirty="0" smtClean="0"/>
              <a:t> </a:t>
            </a:r>
            <a:r>
              <a:rPr lang="de-DE" sz="1400" dirty="0" err="1" smtClean="0"/>
              <a:t>logged</a:t>
            </a:r>
            <a:r>
              <a:rPr lang="de-DE" sz="1400" dirty="0" smtClean="0"/>
              <a:t> in </a:t>
            </a:r>
            <a:r>
              <a:rPr lang="de-DE" sz="1400" dirty="0" err="1" smtClean="0"/>
              <a:t>and</a:t>
            </a:r>
            <a:r>
              <a:rPr lang="de-DE" sz="1400" dirty="0" smtClean="0"/>
              <a:t> </a:t>
            </a:r>
            <a:r>
              <a:rPr lang="de-DE" sz="1400" dirty="0" err="1" smtClean="0"/>
              <a:t>the</a:t>
            </a:r>
            <a:r>
              <a:rPr lang="de-DE" sz="1400" dirty="0" smtClean="0"/>
              <a:t> </a:t>
            </a:r>
            <a:r>
              <a:rPr lang="de-DE" sz="1400" dirty="0" err="1" smtClean="0"/>
              <a:t>language</a:t>
            </a:r>
            <a:r>
              <a:rPr lang="de-DE" sz="1400" dirty="0" smtClean="0"/>
              <a:t> </a:t>
            </a:r>
            <a:r>
              <a:rPr lang="de-DE" sz="1400" dirty="0" err="1" smtClean="0"/>
              <a:t>selected</a:t>
            </a:r>
            <a:r>
              <a:rPr lang="de-DE" sz="1400" dirty="0" smtClean="0"/>
              <a:t> </a:t>
            </a:r>
            <a:r>
              <a:rPr lang="de-DE" sz="1400" dirty="0" err="1" smtClean="0"/>
              <a:t>for</a:t>
            </a:r>
            <a:r>
              <a:rPr lang="de-DE" sz="1400" dirty="0" smtClean="0"/>
              <a:t> </a:t>
            </a:r>
            <a:r>
              <a:rPr lang="de-DE" sz="1400" dirty="0" err="1" smtClean="0"/>
              <a:t>him</a:t>
            </a:r>
            <a:r>
              <a:rPr lang="de-DE" sz="1400" dirty="0" smtClean="0"/>
              <a:t>.</a:t>
            </a:r>
          </a:p>
        </p:txBody>
      </p:sp>
      <p:pic>
        <p:nvPicPr>
          <p:cNvPr id="23558" name="Picture 6"/>
          <p:cNvPicPr>
            <a:picLocks noChangeAspect="1" noChangeArrowheads="1"/>
          </p:cNvPicPr>
          <p:nvPr/>
        </p:nvPicPr>
        <p:blipFill>
          <a:blip r:embed="rId4">
            <a:extLst/>
          </a:blip>
          <a:srcRect/>
          <a:stretch>
            <a:fillRect/>
          </a:stretch>
        </p:blipFill>
        <p:spPr bwMode="auto">
          <a:xfrm>
            <a:off x="3395314" y="3976836"/>
            <a:ext cx="4762500" cy="2476500"/>
          </a:xfrm>
          <a:prstGeom prst="rect">
            <a:avLst/>
          </a:prstGeom>
          <a:noFill/>
          <a:ln>
            <a:noFill/>
          </a:ln>
          <a:effectLst>
            <a:glow rad="101600">
              <a:schemeClr val="accent2">
                <a:lumMod val="50000"/>
                <a:alpha val="60000"/>
              </a:schemeClr>
            </a:glow>
            <a:outerShdw dist="35921" dir="2700000" algn="ctr" rotWithShape="0">
              <a:schemeClr val="bg2"/>
            </a:outerShdw>
          </a:effectLst>
          <a:ex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5"/>
          <p:cNvSpPr txBox="1">
            <a:spLocks noChangeArrowheads="1"/>
          </p:cNvSpPr>
          <p:nvPr/>
        </p:nvSpPr>
        <p:spPr bwMode="auto">
          <a:xfrm>
            <a:off x="395288" y="2940050"/>
            <a:ext cx="8426450" cy="1568450"/>
          </a:xfrm>
          <a:prstGeom prst="rect">
            <a:avLst/>
          </a:prstGeom>
          <a:noFill/>
          <a:ln w="9525">
            <a:noFill/>
            <a:miter lim="800000"/>
            <a:headEnd/>
            <a:tailEnd/>
          </a:ln>
        </p:spPr>
        <p:txBody>
          <a:bodyPr>
            <a:spAutoFit/>
          </a:bodyPr>
          <a:lstStyle/>
          <a:p>
            <a:pPr algn="ctr">
              <a:buClr>
                <a:srgbClr val="800000"/>
              </a:buClr>
            </a:pPr>
            <a:r>
              <a:rPr lang="de-DE" altLang="de-DE" sz="9600" dirty="0" smtClean="0"/>
              <a:t>DEMO?</a:t>
            </a:r>
            <a:endParaRPr lang="de-DE" altLang="de-DE" sz="9600" dirty="0"/>
          </a:p>
        </p:txBody>
      </p:sp>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DialogBuilder</a:t>
            </a:r>
            <a:endParaRPr lang="de-DE" altLang="de-DE" sz="2400" b="0" i="1" dirty="0" smtClean="0">
              <a:solidFill>
                <a:schemeClr val="tx1"/>
              </a:solidFill>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PanelChild</a:t>
            </a:r>
            <a:endParaRPr lang="de-DE" altLang="de-DE" sz="2400" b="0" i="1" dirty="0" smtClean="0">
              <a:solidFill>
                <a:schemeClr val="tx1"/>
              </a:solidFill>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 y="1556792"/>
            <a:ext cx="6588224" cy="520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6804248" y="2204864"/>
            <a:ext cx="2195736" cy="1631216"/>
          </a:xfrm>
          <a:prstGeom prst="rect">
            <a:avLst/>
          </a:prstGeom>
          <a:noFill/>
        </p:spPr>
        <p:txBody>
          <a:bodyPr wrap="square" rtlCol="0">
            <a:spAutoFit/>
          </a:bodyPr>
          <a:lstStyle/>
          <a:p>
            <a:r>
              <a:rPr lang="de-DE" sz="2000" dirty="0" smtClean="0">
                <a:solidFill>
                  <a:schemeClr val="tx1"/>
                </a:solidFill>
                <a:latin typeface="Arial" panose="020B0604020202020204" pitchFamily="34" charset="0"/>
                <a:cs typeface="Arial" panose="020B0604020202020204" pitchFamily="34" charset="0"/>
              </a:rPr>
              <a:t>Combine </a:t>
            </a:r>
            <a:r>
              <a:rPr lang="de-DE" sz="2000" dirty="0" err="1" smtClean="0">
                <a:solidFill>
                  <a:schemeClr val="tx1"/>
                </a:solidFill>
                <a:latin typeface="Arial" panose="020B0604020202020204" pitchFamily="34" charset="0"/>
                <a:cs typeface="Arial" panose="020B0604020202020204" pitchFamily="34" charset="0"/>
              </a:rPr>
              <a:t>existing</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dialogs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to</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get</a:t>
            </a:r>
            <a:r>
              <a:rPr lang="de-DE" sz="2000" dirty="0" smtClean="0">
                <a:solidFill>
                  <a:schemeClr val="tx1"/>
                </a:solidFill>
                <a:latin typeface="Arial" panose="020B0604020202020204" pitchFamily="34" charset="0"/>
                <a:cs typeface="Arial" panose="020B0604020202020204" pitchFamily="34" charset="0"/>
              </a:rPr>
              <a:t> a </a:t>
            </a:r>
            <a:r>
              <a:rPr lang="de-DE" sz="2000" dirty="0" err="1" smtClean="0">
                <a:solidFill>
                  <a:schemeClr val="tx1"/>
                </a:solidFill>
                <a:latin typeface="Arial" panose="020B0604020202020204" pitchFamily="34" charset="0"/>
                <a:cs typeface="Arial" panose="020B0604020202020204" pitchFamily="34" charset="0"/>
              </a:rPr>
              <a:t>new</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and</a:t>
            </a:r>
            <a:r>
              <a:rPr lang="de-DE" sz="2000" dirty="0" smtClean="0">
                <a:solidFill>
                  <a:schemeClr val="tx1"/>
                </a:solidFill>
                <a:latin typeface="Arial" panose="020B0604020202020204" pitchFamily="34" charset="0"/>
                <a:cs typeface="Arial" panose="020B0604020202020204" pitchFamily="34" charset="0"/>
              </a:rPr>
              <a:t> powerful </a:t>
            </a:r>
            <a:r>
              <a:rPr lang="de-DE" sz="2000" dirty="0" err="1" smtClean="0">
                <a:solidFill>
                  <a:schemeClr val="tx1"/>
                </a:solidFill>
                <a:latin typeface="Arial" panose="020B0604020202020204" pitchFamily="34" charset="0"/>
                <a:cs typeface="Arial" panose="020B0604020202020204" pitchFamily="34" charset="0"/>
              </a:rPr>
              <a:t>PanelChild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dialog</a:t>
            </a:r>
            <a:r>
              <a:rPr lang="de-DE" sz="2000" dirty="0" smtClean="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1459371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PanelChild</a:t>
            </a:r>
            <a:endParaRPr lang="de-DE" altLang="de-DE" sz="2400" b="0" i="1" dirty="0" smtClean="0">
              <a:solidFill>
                <a:schemeClr val="tx1"/>
              </a:solidFill>
              <a:latin typeface="Arial" charset="0"/>
              <a:cs typeface="Arial" charset="0"/>
            </a:endParaRPr>
          </a:p>
        </p:txBody>
      </p:sp>
      <p:sp>
        <p:nvSpPr>
          <p:cNvPr id="2" name="Textfeld 1"/>
          <p:cNvSpPr txBox="1"/>
          <p:nvPr/>
        </p:nvSpPr>
        <p:spPr>
          <a:xfrm>
            <a:off x="6804248" y="2204864"/>
            <a:ext cx="2195736" cy="1323439"/>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a:t>
            </a:r>
            <a:r>
              <a:rPr lang="de-DE" sz="2000" dirty="0" err="1" smtClean="0">
                <a:latin typeface="Arial" panose="020B0604020202020204" pitchFamily="34" charset="0"/>
                <a:cs typeface="Arial" panose="020B0604020202020204" pitchFamily="34" charset="0"/>
              </a:rPr>
              <a:t>a</a:t>
            </a:r>
            <a:r>
              <a:rPr lang="de-DE" sz="2000" dirty="0" err="1" smtClean="0">
                <a:solidFill>
                  <a:schemeClr val="tx1"/>
                </a:solidFill>
                <a:latin typeface="Arial" panose="020B0604020202020204" pitchFamily="34" charset="0"/>
                <a:cs typeface="Arial" panose="020B0604020202020204" pitchFamily="34" charset="0"/>
              </a:rPr>
              <a:t>nd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let</a:t>
            </a:r>
            <a:r>
              <a:rPr lang="de-DE" sz="2000" dirty="0" smtClean="0">
                <a:solidFill>
                  <a:schemeClr val="tx1"/>
                </a:solidFill>
                <a:latin typeface="Arial" panose="020B0604020202020204" pitchFamily="34" charset="0"/>
                <a:cs typeface="Arial" panose="020B0604020202020204" pitchFamily="34" charset="0"/>
              </a:rPr>
              <a:t> </a:t>
            </a:r>
            <a:r>
              <a:rPr lang="en-US" sz="2000" b="1" i="1" dirty="0" smtClean="0"/>
              <a:t>Tools</a:t>
            </a:r>
            <a:r>
              <a:rPr lang="en-US" sz="2000" b="1" i="1" dirty="0" smtClean="0">
                <a:solidFill>
                  <a:srgbClr val="800000"/>
                </a:solidFill>
              </a:rPr>
              <a:t>4</a:t>
            </a:r>
            <a:r>
              <a:rPr lang="en-US" sz="2000" b="1" i="1" dirty="0" smtClean="0"/>
              <a:t>Plex </a:t>
            </a:r>
            <a:r>
              <a:rPr lang="de-DE" sz="2000" dirty="0" err="1" smtClean="0">
                <a:latin typeface="Arial" panose="020B0604020202020204" pitchFamily="34" charset="0"/>
                <a:cs typeface="Arial" panose="020B0604020202020204" pitchFamily="34" charset="0"/>
              </a:rPr>
              <a:t>generate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the</a:t>
            </a:r>
            <a:r>
              <a:rPr lang="de-DE" sz="2000" dirty="0" smtClean="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necessary</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code</a:t>
            </a:r>
            <a:r>
              <a:rPr lang="de-DE" sz="2000" dirty="0">
                <a:latin typeface="Arial" panose="020B0604020202020204" pitchFamily="34" charset="0"/>
                <a:cs typeface="Arial" panose="020B0604020202020204" pitchFamily="34" charset="0"/>
              </a:rPr>
              <a:t> </a:t>
            </a:r>
            <a:endParaRPr lang="de-DE" sz="2000" dirty="0" smtClean="0">
              <a:solidFill>
                <a:schemeClr val="tx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44" y="1419244"/>
            <a:ext cx="6094635" cy="449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61440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About Tools4Plex…</a:t>
            </a:r>
          </a:p>
        </p:txBody>
      </p:sp>
      <p:sp>
        <p:nvSpPr>
          <p:cNvPr id="19458" name="Text Box 3"/>
          <p:cNvSpPr txBox="1">
            <a:spLocks noChangeArrowheads="1"/>
          </p:cNvSpPr>
          <p:nvPr/>
        </p:nvSpPr>
        <p:spPr bwMode="auto">
          <a:xfrm>
            <a:off x="395288" y="1444714"/>
            <a:ext cx="8424862" cy="400110"/>
          </a:xfrm>
          <a:prstGeom prst="rect">
            <a:avLst/>
          </a:prstGeom>
          <a:noFill/>
          <a:ln w="9525">
            <a:noFill/>
            <a:miter lim="800000"/>
            <a:headEnd/>
            <a:tailEnd/>
          </a:ln>
        </p:spPr>
        <p:txBody>
          <a:bodyPr>
            <a:spAutoFit/>
          </a:bodyPr>
          <a:lstStyle/>
          <a:p>
            <a:pPr>
              <a:defRPr/>
            </a:pPr>
            <a:r>
              <a:rPr lang="de-DE" sz="2000" dirty="0" smtClean="0"/>
              <a:t>Menu </a:t>
            </a:r>
            <a:r>
              <a:rPr lang="de-DE" sz="2000" dirty="0" err="1" smtClean="0"/>
              <a:t>option</a:t>
            </a:r>
            <a:r>
              <a:rPr lang="de-DE" sz="2000" dirty="0" smtClean="0"/>
              <a:t>: </a:t>
            </a:r>
            <a:r>
              <a:rPr lang="de-DE" sz="2000" dirty="0"/>
              <a:t>PLEX</a:t>
            </a:r>
          </a:p>
        </p:txBody>
      </p:sp>
      <p:pic>
        <p:nvPicPr>
          <p:cNvPr id="19459" name="Picture 3"/>
          <p:cNvPicPr>
            <a:picLocks noChangeAspect="1" noChangeArrowheads="1"/>
          </p:cNvPicPr>
          <p:nvPr/>
        </p:nvPicPr>
        <p:blipFill>
          <a:blip r:embed="rId2"/>
          <a:srcRect/>
          <a:stretch>
            <a:fillRect/>
          </a:stretch>
        </p:blipFill>
        <p:spPr bwMode="auto">
          <a:xfrm>
            <a:off x="468313" y="1916113"/>
            <a:ext cx="5467350" cy="3876675"/>
          </a:xfrm>
          <a:prstGeom prst="rect">
            <a:avLst/>
          </a:prstGeom>
          <a:noFill/>
          <a:ln w="9525">
            <a:noFill/>
            <a:miter lim="800000"/>
            <a:headEnd/>
            <a:tailEnd/>
          </a:ln>
        </p:spPr>
      </p:pic>
      <p:sp>
        <p:nvSpPr>
          <p:cNvPr id="2" name="Textfeld 1"/>
          <p:cNvSpPr txBox="1"/>
          <p:nvPr/>
        </p:nvSpPr>
        <p:spPr>
          <a:xfrm>
            <a:off x="6012160" y="1895341"/>
            <a:ext cx="3131840" cy="3477875"/>
          </a:xfrm>
          <a:prstGeom prst="rect">
            <a:avLst/>
          </a:prstGeom>
          <a:noFill/>
        </p:spPr>
        <p:txBody>
          <a:bodyPr wrap="square">
            <a:spAutoFit/>
          </a:bodyPr>
          <a:lstStyle/>
          <a:p>
            <a:pPr>
              <a:defRPr/>
            </a:pPr>
            <a:r>
              <a:rPr lang="de-DE" sz="2000" dirty="0" smtClean="0">
                <a:latin typeface="Arial" panose="020B0604020202020204" pitchFamily="34" charset="0"/>
                <a:cs typeface="Arial" panose="020B0604020202020204" pitchFamily="34" charset="0"/>
              </a:rPr>
              <a:t>Assists in </a:t>
            </a:r>
            <a:r>
              <a:rPr lang="de-DE" sz="2000" dirty="0" err="1" smtClean="0">
                <a:latin typeface="Arial" panose="020B0604020202020204" pitchFamily="34" charset="0"/>
                <a:cs typeface="Arial" panose="020B0604020202020204" pitchFamily="34" charset="0"/>
              </a:rPr>
              <a:t>creating</a:t>
            </a:r>
            <a:r>
              <a:rPr lang="de-DE" sz="2000" dirty="0" smtClean="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triples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for</a:t>
            </a:r>
            <a:r>
              <a:rPr lang="de-DE"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de-DE" sz="2000" dirty="0" err="1">
                <a:latin typeface="Arial" panose="020B0604020202020204" pitchFamily="34" charset="0"/>
                <a:cs typeface="Arial" panose="020B0604020202020204" pitchFamily="34" charset="0"/>
              </a:rPr>
              <a:t>datamodel</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and</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inheritance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definition</a:t>
            </a:r>
            <a:endParaRPr lang="de-D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de-DE" sz="2000" dirty="0" err="1" smtClean="0">
                <a:latin typeface="Arial" panose="020B0604020202020204" pitchFamily="34" charset="0"/>
                <a:cs typeface="Arial" panose="020B0604020202020204" pitchFamily="34" charset="0"/>
              </a:rPr>
              <a:t>creating</a:t>
            </a:r>
            <a:r>
              <a:rPr lang="de-DE" sz="2000" dirty="0" smtClean="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or</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changing</a:t>
            </a:r>
            <a:r>
              <a:rPr lang="de-DE" sz="2000" dirty="0" smtClean="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name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triples</a:t>
            </a:r>
            <a:endParaRPr lang="de-D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de-DE" sz="2000" dirty="0" err="1">
                <a:latin typeface="Arial" panose="020B0604020202020204" pitchFamily="34" charset="0"/>
                <a:cs typeface="Arial" panose="020B0604020202020204" pitchFamily="34" charset="0"/>
              </a:rPr>
              <a:t>creating</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field</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values</a:t>
            </a:r>
            <a:r>
              <a:rPr lang="de-DE" sz="2000" dirty="0" smtClean="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and</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literals</a:t>
            </a:r>
            <a:r>
              <a:rPr lang="de-DE" sz="2000" dirty="0">
                <a:latin typeface="Arial" panose="020B0604020202020204" pitchFamily="34" charset="0"/>
                <a:cs typeface="Arial" panose="020B0604020202020204" pitchFamily="34" charset="0"/>
              </a:rPr>
              <a:t> </a:t>
            </a:r>
            <a:endParaRPr lang="de-DE"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de-DE" sz="2000" dirty="0" err="1" smtClean="0">
                <a:latin typeface="Arial" panose="020B0604020202020204" pitchFamily="34" charset="0"/>
                <a:cs typeface="Arial" panose="020B0604020202020204" pitchFamily="34" charset="0"/>
              </a:rPr>
              <a:t>from</a:t>
            </a:r>
            <a:r>
              <a:rPr lang="de-DE" sz="2000" dirty="0" smtClean="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a:t>
            </a:r>
            <a:r>
              <a:rPr lang="de-DE" sz="2000" dirty="0" err="1">
                <a:latin typeface="Arial" panose="020B0604020202020204" pitchFamily="34" charset="0"/>
                <a:cs typeface="Arial" panose="020B0604020202020204" pitchFamily="34" charset="0"/>
              </a:rPr>
              <a:t>csv</a:t>
            </a:r>
            <a:r>
              <a:rPr lang="de-DE" sz="2000" dirty="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Excel, </a:t>
            </a:r>
            <a:r>
              <a:rPr lang="de-DE" sz="2000" dirty="0" err="1">
                <a:latin typeface="Arial" panose="020B0604020202020204" pitchFamily="34" charset="0"/>
                <a:cs typeface="Arial" panose="020B0604020202020204" pitchFamily="34" charset="0"/>
              </a:rPr>
              <a:t>database</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schemas</a:t>
            </a:r>
            <a:r>
              <a:rPr lang="de-DE" sz="20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de-DE" sz="2000" dirty="0" smtClean="0">
                <a:latin typeface="Arial" panose="020B0604020202020204" pitchFamily="34" charset="0"/>
                <a:cs typeface="Arial" panose="020B0604020202020204" pitchFamily="34" charset="0"/>
              </a:rPr>
              <a:t>…</a:t>
            </a:r>
            <a:endParaRPr lang="de-DE" sz="2000" dirty="0">
              <a:latin typeface="Arial" panose="020B0604020202020204" pitchFamily="34" charset="0"/>
              <a:cs typeface="Arial" panose="020B0604020202020204" pitchFamily="34" charset="0"/>
            </a:endParaRPr>
          </a:p>
        </p:txBody>
      </p:sp>
      <p:sp>
        <p:nvSpPr>
          <p:cNvPr id="6" name="Text Box 3"/>
          <p:cNvSpPr txBox="1">
            <a:spLocks noChangeArrowheads="1"/>
          </p:cNvSpPr>
          <p:nvPr/>
        </p:nvSpPr>
        <p:spPr bwMode="auto">
          <a:xfrm>
            <a:off x="395288" y="980728"/>
            <a:ext cx="8424862" cy="461962"/>
          </a:xfrm>
          <a:prstGeom prst="rect">
            <a:avLst/>
          </a:prstGeom>
          <a:noFill/>
          <a:ln w="9525">
            <a:noFill/>
            <a:miter lim="800000"/>
            <a:headEnd/>
            <a:tailEnd/>
          </a:ln>
        </p:spPr>
        <p:txBody>
          <a:bodyPr>
            <a:spAutoFit/>
          </a:bodyPr>
          <a:lstStyle/>
          <a:p>
            <a:pPr eaLnBrk="0" hangingPunct="0">
              <a:spcAft>
                <a:spcPts val="1200"/>
              </a:spcAft>
            </a:pPr>
            <a:r>
              <a:rPr lang="en-US" sz="2400" dirty="0"/>
              <a:t>A productivity tool for </a:t>
            </a:r>
            <a:r>
              <a:rPr lang="en-US" sz="2400" dirty="0" smtClean="0"/>
              <a:t>CA </a:t>
            </a:r>
            <a:r>
              <a:rPr lang="en-US" sz="2400" dirty="0" err="1"/>
              <a:t>Plex</a:t>
            </a:r>
            <a:endParaRPr lang="en-US" sz="2400" dirty="0"/>
          </a:p>
        </p:txBody>
      </p:sp>
    </p:spTree>
    <p:extLst>
      <p:ext uri="{BB962C8B-B14F-4D97-AF65-F5344CB8AC3E}">
        <p14:creationId xmlns:p14="http://schemas.microsoft.com/office/powerpoint/2010/main" val="15762966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smtClean="0">
                <a:solidFill>
                  <a:schemeClr val="tx1"/>
                </a:solidFill>
                <a:latin typeface="Arial" charset="0"/>
                <a:cs typeface="Arial" charset="0"/>
                <a:sym typeface="Wingdings" pitchFamily="2" charset="2"/>
              </a:rPr>
              <a:t>Webbrowser</a:t>
            </a:r>
            <a:endParaRPr lang="de-DE" altLang="de-DE" sz="2400" b="0" i="1" dirty="0" smtClean="0">
              <a:solidFill>
                <a:schemeClr val="tx1"/>
              </a:solidFill>
              <a:latin typeface="Arial" charset="0"/>
              <a:cs typeface="Arial" charset="0"/>
            </a:endParaRPr>
          </a:p>
        </p:txBody>
      </p:sp>
      <p:sp>
        <p:nvSpPr>
          <p:cNvPr id="2" name="Textfeld 1"/>
          <p:cNvSpPr txBox="1"/>
          <p:nvPr/>
        </p:nvSpPr>
        <p:spPr>
          <a:xfrm>
            <a:off x="6444208" y="2204864"/>
            <a:ext cx="2555776" cy="2246769"/>
          </a:xfrm>
          <a:prstGeom prst="rect">
            <a:avLst/>
          </a:prstGeom>
          <a:noFill/>
        </p:spPr>
        <p:txBody>
          <a:bodyPr wrap="square" rtlCol="0">
            <a:spAutoFit/>
          </a:bodyPr>
          <a:lstStyle/>
          <a:p>
            <a:r>
              <a:rPr lang="de-DE" sz="2000" dirty="0" err="1" smtClean="0">
                <a:solidFill>
                  <a:schemeClr val="tx1"/>
                </a:solidFill>
                <a:latin typeface="Arial" panose="020B0604020202020204" pitchFamily="34" charset="0"/>
                <a:cs typeface="Arial" panose="020B0604020202020204" pitchFamily="34" charset="0"/>
              </a:rPr>
              <a:t>Automatic</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navigation</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to</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every</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generated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request</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of</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your</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application</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to</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get</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information</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written</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into</a:t>
            </a:r>
            <a:r>
              <a:rPr lang="de-DE" sz="2000" dirty="0" smtClean="0">
                <a:solidFill>
                  <a:schemeClr val="tx1"/>
                </a:solidFill>
                <a:latin typeface="Arial" panose="020B0604020202020204" pitchFamily="34" charset="0"/>
                <a:cs typeface="Arial" panose="020B0604020202020204" pitchFamily="34" charset="0"/>
              </a:rPr>
              <a:t> PlexXML-</a:t>
            </a:r>
            <a:r>
              <a:rPr lang="de-DE" sz="2000" dirty="0" err="1" smtClean="0">
                <a:solidFill>
                  <a:schemeClr val="tx1"/>
                </a:solidFill>
                <a:latin typeface="Arial" panose="020B0604020202020204" pitchFamily="34" charset="0"/>
                <a:cs typeface="Arial" panose="020B0604020202020204" pitchFamily="34" charset="0"/>
              </a:rPr>
              <a:t>database</a:t>
            </a:r>
            <a:r>
              <a:rPr lang="de-DE" sz="2000" dirty="0" smtClean="0">
                <a:solidFill>
                  <a:schemeClr val="tx1"/>
                </a:solidFill>
                <a:latin typeface="Arial" panose="020B0604020202020204" pitchFamily="34" charset="0"/>
                <a:cs typeface="Arial" panose="020B0604020202020204" pitchFamily="34" charset="0"/>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43" y="1438498"/>
            <a:ext cx="5765569" cy="463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58675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XMLfiles</a:t>
            </a:r>
            <a:endParaRPr lang="de-DE" altLang="de-DE" sz="2400" b="0" i="1" dirty="0" smtClean="0">
              <a:solidFill>
                <a:schemeClr val="tx1"/>
              </a:solidFill>
              <a:latin typeface="Arial" charset="0"/>
              <a:cs typeface="Arial" charset="0"/>
            </a:endParaRPr>
          </a:p>
        </p:txBody>
      </p:sp>
      <p:sp>
        <p:nvSpPr>
          <p:cNvPr id="2" name="Textfeld 1"/>
          <p:cNvSpPr txBox="1"/>
          <p:nvPr/>
        </p:nvSpPr>
        <p:spPr>
          <a:xfrm>
            <a:off x="6480720" y="2204864"/>
            <a:ext cx="2555776" cy="1323439"/>
          </a:xfrm>
          <a:prstGeom prst="rect">
            <a:avLst/>
          </a:prstGeom>
          <a:noFill/>
        </p:spPr>
        <p:txBody>
          <a:bodyPr wrap="square" rtlCol="0">
            <a:spAutoFit/>
          </a:bodyPr>
          <a:lstStyle/>
          <a:p>
            <a:r>
              <a:rPr lang="de-DE" sz="2000" dirty="0" smtClean="0">
                <a:solidFill>
                  <a:schemeClr val="tx1"/>
                </a:solidFill>
                <a:latin typeface="Arial" panose="020B0604020202020204" pitchFamily="34" charset="0"/>
                <a:cs typeface="Arial" panose="020B0604020202020204" pitchFamily="34" charset="0"/>
              </a:rPr>
              <a:t>Browse </a:t>
            </a:r>
            <a:r>
              <a:rPr lang="de-DE" sz="2000" dirty="0" err="1" smtClean="0">
                <a:solidFill>
                  <a:schemeClr val="tx1"/>
                </a:solidFill>
                <a:latin typeface="Arial" panose="020B0604020202020204" pitchFamily="34" charset="0"/>
                <a:cs typeface="Arial" panose="020B0604020202020204" pitchFamily="34" charset="0"/>
              </a:rPr>
              <a:t>through</a:t>
            </a:r>
            <a:r>
              <a:rPr lang="de-DE" sz="2000" dirty="0" smtClean="0">
                <a:solidFill>
                  <a:schemeClr val="tx1"/>
                </a:solidFill>
                <a:latin typeface="Arial" panose="020B0604020202020204" pitchFamily="34" charset="0"/>
                <a:cs typeface="Arial" panose="020B0604020202020204" pitchFamily="34" charset="0"/>
              </a:rPr>
              <a:t> all </a:t>
            </a:r>
            <a:r>
              <a:rPr lang="de-DE" sz="2000" dirty="0" err="1" smtClean="0">
                <a:solidFill>
                  <a:schemeClr val="tx1"/>
                </a:solidFill>
                <a:latin typeface="Arial" panose="020B0604020202020204" pitchFamily="34" charset="0"/>
                <a:cs typeface="Arial" panose="020B0604020202020204" pitchFamily="34" charset="0"/>
              </a:rPr>
              <a:t>of</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generated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xml</a:t>
            </a:r>
            <a:r>
              <a:rPr lang="de-DE" sz="2000" dirty="0">
                <a:latin typeface="Arial" panose="020B0604020202020204" pitchFamily="34" charset="0"/>
                <a:cs typeface="Arial" panose="020B0604020202020204" pitchFamily="34" charset="0"/>
              </a:rPr>
              <a:t>,</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xsl</a:t>
            </a:r>
            <a:r>
              <a:rPr lang="de-DE" sz="2000" dirty="0" smtClean="0">
                <a:solidFill>
                  <a:schemeClr val="tx1"/>
                </a:solidFill>
                <a:latin typeface="Arial" panose="020B0604020202020204" pitchFamily="34" charset="0"/>
                <a:cs typeface="Arial" panose="020B0604020202020204" pitchFamily="34" charset="0"/>
              </a:rPr>
              <a:t>/</a:t>
            </a:r>
            <a:r>
              <a:rPr lang="de-DE" sz="2000" dirty="0" err="1" smtClean="0">
                <a:solidFill>
                  <a:schemeClr val="tx1"/>
                </a:solidFill>
                <a:latin typeface="Arial" panose="020B0604020202020204" pitchFamily="34" charset="0"/>
                <a:cs typeface="Arial" panose="020B0604020202020204" pitchFamily="34" charset="0"/>
              </a:rPr>
              <a:t>xslt</a:t>
            </a:r>
            <a:r>
              <a:rPr lang="de-DE" sz="2000" dirty="0" smtClean="0">
                <a:solidFill>
                  <a:schemeClr val="tx1"/>
                </a:solidFill>
                <a:latin typeface="Arial" panose="020B0604020202020204" pitchFamily="34" charset="0"/>
                <a:cs typeface="Arial" panose="020B0604020202020204" pitchFamily="34" charset="0"/>
              </a:rPr>
              <a:t>-files </a:t>
            </a:r>
            <a:r>
              <a:rPr lang="de-DE" sz="2000" dirty="0" err="1" smtClean="0">
                <a:solidFill>
                  <a:schemeClr val="tx1"/>
                </a:solidFill>
                <a:latin typeface="Arial" panose="020B0604020202020204" pitchFamily="34" charset="0"/>
                <a:cs typeface="Arial" panose="020B0604020202020204" pitchFamily="34" charset="0"/>
              </a:rPr>
              <a:t>and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code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contained</a:t>
            </a:r>
            <a:endParaRPr lang="de-DE" sz="2000" dirty="0" smtClean="0">
              <a:solidFill>
                <a:schemeClr val="tx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9" y="1444842"/>
            <a:ext cx="6428707" cy="529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92362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XMLMenu</a:t>
            </a:r>
            <a:endParaRPr lang="de-DE" altLang="de-DE" sz="2400" b="0" i="1" dirty="0" smtClean="0">
              <a:solidFill>
                <a:schemeClr val="tx1"/>
              </a:solidFill>
              <a:latin typeface="Arial" charset="0"/>
              <a:cs typeface="Arial" charset="0"/>
            </a:endParaRPr>
          </a:p>
        </p:txBody>
      </p:sp>
      <p:sp>
        <p:nvSpPr>
          <p:cNvPr id="2" name="Textfeld 1"/>
          <p:cNvSpPr txBox="1"/>
          <p:nvPr/>
        </p:nvSpPr>
        <p:spPr>
          <a:xfrm>
            <a:off x="6480720" y="2204864"/>
            <a:ext cx="2555776" cy="2862322"/>
          </a:xfrm>
          <a:prstGeom prst="rect">
            <a:avLst/>
          </a:prstGeom>
          <a:noFill/>
        </p:spPr>
        <p:txBody>
          <a:bodyPr wrap="square" rtlCol="0">
            <a:spAutoFit/>
          </a:bodyPr>
          <a:lstStyle/>
          <a:p>
            <a:r>
              <a:rPr lang="de-DE" sz="2000" dirty="0" smtClean="0">
                <a:solidFill>
                  <a:schemeClr val="tx1"/>
                </a:solidFill>
                <a:latin typeface="Arial" panose="020B0604020202020204" pitchFamily="34" charset="0"/>
                <a:cs typeface="Arial" panose="020B0604020202020204" pitchFamily="34" charset="0"/>
              </a:rPr>
              <a:t>Create all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menus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needed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to</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test</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your</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functions</a:t>
            </a:r>
            <a:r>
              <a:rPr lang="de-DE" sz="2000" dirty="0" smtClean="0">
                <a:solidFill>
                  <a:schemeClr val="tx1"/>
                </a:solidFill>
                <a:latin typeface="Arial" panose="020B0604020202020204" pitchFamily="34" charset="0"/>
                <a:cs typeface="Arial" panose="020B0604020202020204" pitchFamily="34" charset="0"/>
              </a:rPr>
              <a:t>…</a:t>
            </a:r>
            <a:r>
              <a:rPr lang="de-DE" sz="2000" dirty="0" err="1" smtClean="0">
                <a:solidFill>
                  <a:schemeClr val="tx1"/>
                </a:solidFill>
                <a:latin typeface="Arial" panose="020B0604020202020204" pitchFamily="34" charset="0"/>
                <a:cs typeface="Arial" panose="020B0604020202020204" pitchFamily="34" charset="0"/>
              </a:rPr>
              <a:t>with</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one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click</a:t>
            </a:r>
            <a:r>
              <a:rPr lang="de-DE" sz="2000" dirty="0" smtClean="0">
                <a:solidFill>
                  <a:schemeClr val="tx1"/>
                </a:solidFill>
                <a:latin typeface="Arial" panose="020B0604020202020204" pitchFamily="34" charset="0"/>
                <a:cs typeface="Arial" panose="020B0604020202020204" pitchFamily="34" charset="0"/>
              </a:rPr>
              <a:t>.</a:t>
            </a:r>
          </a:p>
          <a:p>
            <a:endParaRPr lang="de-DE" sz="2000" dirty="0">
              <a:latin typeface="Arial" panose="020B0604020202020204" pitchFamily="34" charset="0"/>
              <a:cs typeface="Arial" panose="020B0604020202020204" pitchFamily="34" charset="0"/>
            </a:endParaRPr>
          </a:p>
          <a:p>
            <a:r>
              <a:rPr lang="de-DE" sz="2000" dirty="0" err="1" smtClean="0">
                <a:solidFill>
                  <a:schemeClr val="tx1"/>
                </a:solidFill>
                <a:latin typeface="Arial" panose="020B0604020202020204" pitchFamily="34" charset="0"/>
                <a:cs typeface="Arial" panose="020B0604020202020204" pitchFamily="34" charset="0"/>
              </a:rPr>
              <a:t>When</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ready</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drag</a:t>
            </a:r>
            <a:r>
              <a:rPr lang="de-DE" sz="2000" dirty="0" smtClean="0">
                <a:solidFill>
                  <a:schemeClr val="tx1"/>
                </a:solidFill>
                <a:latin typeface="Arial" panose="020B0604020202020204" pitchFamily="34" charset="0"/>
                <a:cs typeface="Arial" panose="020B0604020202020204" pitchFamily="34" charset="0"/>
              </a:rPr>
              <a:t> `n </a:t>
            </a:r>
            <a:r>
              <a:rPr lang="de-DE" sz="2000" dirty="0" err="1" smtClean="0">
                <a:solidFill>
                  <a:schemeClr val="tx1"/>
                </a:solidFill>
                <a:latin typeface="Arial" panose="020B0604020202020204" pitchFamily="34" charset="0"/>
                <a:cs typeface="Arial" panose="020B0604020202020204" pitchFamily="34" charset="0"/>
              </a:rPr>
              <a:t>drop</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menu</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items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to</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their</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respective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menus</a:t>
            </a:r>
            <a:r>
              <a:rPr lang="de-DE" sz="2000" dirty="0" smtClean="0">
                <a:solidFill>
                  <a:schemeClr val="tx1"/>
                </a:solidFill>
                <a:latin typeface="Arial" panose="020B0604020202020204" pitchFamily="34" charset="0"/>
                <a:cs typeface="Arial" panose="020B0604020202020204" pitchFamily="34" charset="0"/>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6438627" cy="5282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88788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XMLFormat</a:t>
            </a:r>
            <a:endParaRPr lang="de-DE" altLang="de-DE" sz="2400" b="0" i="1" dirty="0" smtClean="0">
              <a:solidFill>
                <a:schemeClr val="tx1"/>
              </a:solidFill>
              <a:latin typeface="Arial" charset="0"/>
              <a:cs typeface="Arial" charset="0"/>
            </a:endParaRPr>
          </a:p>
        </p:txBody>
      </p:sp>
      <p:sp>
        <p:nvSpPr>
          <p:cNvPr id="2" name="Textfeld 1"/>
          <p:cNvSpPr txBox="1"/>
          <p:nvPr/>
        </p:nvSpPr>
        <p:spPr>
          <a:xfrm>
            <a:off x="6701922" y="2204864"/>
            <a:ext cx="2334573" cy="2862322"/>
          </a:xfrm>
          <a:prstGeom prst="rect">
            <a:avLst/>
          </a:prstGeom>
          <a:noFill/>
        </p:spPr>
        <p:txBody>
          <a:bodyPr wrap="square" rtlCol="0">
            <a:spAutoFit/>
          </a:bodyPr>
          <a:lstStyle/>
          <a:p>
            <a:r>
              <a:rPr lang="de-DE" sz="2000" dirty="0" smtClean="0">
                <a:solidFill>
                  <a:schemeClr val="tx1"/>
                </a:solidFill>
                <a:latin typeface="Arial" panose="020B0604020202020204" pitchFamily="34" charset="0"/>
                <a:cs typeface="Arial" panose="020B0604020202020204" pitchFamily="34" charset="0"/>
              </a:rPr>
              <a:t>View on </a:t>
            </a:r>
            <a:r>
              <a:rPr lang="de-DE" sz="2000" dirty="0" err="1" smtClean="0">
                <a:solidFill>
                  <a:schemeClr val="tx1"/>
                </a:solidFill>
                <a:latin typeface="Arial" panose="020B0604020202020204" pitchFamily="34" charset="0"/>
                <a:cs typeface="Arial" panose="020B0604020202020204" pitchFamily="34" charset="0"/>
              </a:rPr>
              <a:t>generated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functions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and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formats</a:t>
            </a:r>
            <a:r>
              <a:rPr lang="de-DE" sz="2000" dirty="0" smtClean="0">
                <a:solidFill>
                  <a:schemeClr val="tx1"/>
                </a:solidFill>
                <a:latin typeface="Arial" panose="020B0604020202020204" pitchFamily="34" charset="0"/>
                <a:cs typeface="Arial" panose="020B0604020202020204" pitchFamily="34" charset="0"/>
              </a:rPr>
              <a:t>.</a:t>
            </a:r>
          </a:p>
          <a:p>
            <a:endParaRPr lang="de-DE" sz="2000" dirty="0">
              <a:latin typeface="Arial" panose="020B0604020202020204" pitchFamily="34" charset="0"/>
              <a:cs typeface="Arial" panose="020B0604020202020204" pitchFamily="34" charset="0"/>
            </a:endParaRPr>
          </a:p>
          <a:p>
            <a:r>
              <a:rPr lang="de-DE" sz="2000" dirty="0" smtClean="0">
                <a:solidFill>
                  <a:schemeClr val="tx1"/>
                </a:solidFill>
                <a:latin typeface="Arial" panose="020B0604020202020204" pitchFamily="34" charset="0"/>
                <a:cs typeface="Arial" panose="020B0604020202020204" pitchFamily="34" charset="0"/>
              </a:rPr>
              <a:t>Create </a:t>
            </a:r>
            <a:r>
              <a:rPr lang="de-DE" sz="2000" dirty="0" err="1" smtClean="0">
                <a:solidFill>
                  <a:schemeClr val="tx1"/>
                </a:solidFill>
                <a:latin typeface="Arial" panose="020B0604020202020204" pitchFamily="34" charset="0"/>
                <a:cs typeface="Arial" panose="020B0604020202020204" pitchFamily="34" charset="0"/>
              </a:rPr>
              <a:t>combo</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boxes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and</a:t>
            </a:r>
            <a:r>
              <a:rPr lang="de-DE" sz="2000" dirty="0" smtClean="0">
                <a:solidFill>
                  <a:schemeClr val="tx1"/>
                </a:solidFill>
                <a:latin typeface="Arial" panose="020B0604020202020204" pitchFamily="34" charset="0"/>
                <a:cs typeface="Arial" panose="020B0604020202020204" pitchFamily="34" charset="0"/>
              </a:rPr>
              <a:t>/</a:t>
            </a:r>
            <a:r>
              <a:rPr lang="de-DE" sz="2000" dirty="0" err="1" smtClean="0">
                <a:solidFill>
                  <a:schemeClr val="tx1"/>
                </a:solidFill>
                <a:latin typeface="Arial" panose="020B0604020202020204" pitchFamily="34" charset="0"/>
                <a:cs typeface="Arial" panose="020B0604020202020204" pitchFamily="34" charset="0"/>
              </a:rPr>
              <a:t>or</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hyperlinks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you</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want</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within</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the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formats</a:t>
            </a:r>
            <a:r>
              <a:rPr lang="de-DE" sz="2000" dirty="0" smtClean="0">
                <a:latin typeface="Arial" panose="020B0604020202020204" pitchFamily="34" charset="0"/>
                <a:cs typeface="Arial" panose="020B0604020202020204" pitchFamily="34" charset="0"/>
              </a:rPr>
              <a:t>.</a:t>
            </a:r>
            <a:endParaRPr lang="de-DE" sz="2000" dirty="0" smtClean="0">
              <a:solidFill>
                <a:schemeClr val="tx1"/>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38499"/>
            <a:ext cx="6701922" cy="543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23823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5" name="Titel 1"/>
          <p:cNvSpPr>
            <a:spLocks/>
          </p:cNvSpPr>
          <p:nvPr/>
        </p:nvSpPr>
        <p:spPr bwMode="black">
          <a:xfrm>
            <a:off x="566044" y="333375"/>
            <a:ext cx="6880225" cy="385763"/>
          </a:xfrm>
          <a:prstGeom prst="rect">
            <a:avLst/>
          </a:prstGeom>
          <a:noFill/>
          <a:ln w="9525">
            <a:noFill/>
            <a:miter lim="800000"/>
            <a:headEnd/>
            <a:tailEnd/>
          </a:ln>
        </p:spPr>
        <p:txBody>
          <a:bodyPr lIns="0" tIns="0" rIns="0" bIns="0"/>
          <a:lstStyle/>
          <a:p>
            <a:pPr defTabSz="457200">
              <a:lnSpc>
                <a:spcPct val="90000"/>
              </a:lnSpc>
            </a:pPr>
            <a:r>
              <a:rPr lang="de-DE" sz="2600" dirty="0">
                <a:solidFill>
                  <a:schemeClr val="bg1"/>
                </a:solidFill>
                <a:latin typeface="Calibri" pitchFamily="34" charset="0"/>
                <a:ea typeface="FS Joey"/>
                <a:cs typeface="FS Joey"/>
              </a:rPr>
              <a:t>Different </a:t>
            </a:r>
            <a:r>
              <a:rPr lang="de-DE" sz="2600" dirty="0" err="1" smtClean="0">
                <a:solidFill>
                  <a:schemeClr val="bg1"/>
                </a:solidFill>
                <a:latin typeface="Calibri" pitchFamily="34" charset="0"/>
                <a:ea typeface="FS Joey"/>
                <a:cs typeface="FS Joey"/>
              </a:rPr>
              <a:t>aspects</a:t>
            </a:r>
            <a:r>
              <a:rPr lang="de-DE" sz="2600" dirty="0" smtClean="0">
                <a:solidFill>
                  <a:schemeClr val="bg1"/>
                </a:solidFill>
                <a:latin typeface="Calibri" pitchFamily="34" charset="0"/>
                <a:ea typeface="FS Joey"/>
                <a:cs typeface="FS Joey"/>
              </a:rPr>
              <a:t> </a:t>
            </a:r>
            <a:r>
              <a:rPr lang="de-DE" sz="2600" dirty="0" err="1">
                <a:solidFill>
                  <a:schemeClr val="bg1"/>
                </a:solidFill>
                <a:latin typeface="Calibri" pitchFamily="34" charset="0"/>
                <a:ea typeface="FS Joey"/>
                <a:cs typeface="FS Joey"/>
              </a:rPr>
              <a:t>of</a:t>
            </a:r>
            <a:r>
              <a:rPr lang="de-DE" sz="2600" dirty="0">
                <a:solidFill>
                  <a:schemeClr val="bg1"/>
                </a:solidFill>
                <a:latin typeface="Calibri" pitchFamily="34" charset="0"/>
                <a:ea typeface="FS Joey"/>
                <a:cs typeface="FS Joey"/>
              </a:rPr>
              <a:t> Tools4Plex</a:t>
            </a:r>
          </a:p>
        </p:txBody>
      </p:sp>
      <p:sp>
        <p:nvSpPr>
          <p:cNvPr id="6" name="Titel 1"/>
          <p:cNvSpPr txBox="1">
            <a:spLocks/>
          </p:cNvSpPr>
          <p:nvPr/>
        </p:nvSpPr>
        <p:spPr bwMode="black">
          <a:xfrm>
            <a:off x="566043" y="1052736"/>
            <a:ext cx="8353425" cy="385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z="2400" b="0" dirty="0" smtClean="0">
                <a:solidFill>
                  <a:schemeClr val="tx1"/>
                </a:solidFill>
                <a:latin typeface="Arial" charset="0"/>
                <a:cs typeface="Arial" charset="0"/>
              </a:rPr>
              <a:t>Main </a:t>
            </a:r>
            <a:r>
              <a:rPr lang="de-DE" altLang="de-DE" sz="2400" b="0" dirty="0" err="1" smtClean="0">
                <a:solidFill>
                  <a:schemeClr val="tx1"/>
                </a:solidFill>
                <a:latin typeface="Arial" charset="0"/>
                <a:cs typeface="Arial" charset="0"/>
              </a:rPr>
              <a:t>processes</a:t>
            </a:r>
            <a:r>
              <a:rPr lang="de-DE" altLang="de-DE" sz="2400" b="0" dirty="0" smtClean="0">
                <a:solidFill>
                  <a:schemeClr val="tx1"/>
                </a:solidFill>
                <a:latin typeface="Arial" charset="0"/>
                <a:cs typeface="Arial" charset="0"/>
              </a:rPr>
              <a:t> </a:t>
            </a:r>
            <a:r>
              <a:rPr lang="de-DE" altLang="de-DE" sz="2400" b="0" dirty="0" smtClean="0">
                <a:solidFill>
                  <a:schemeClr val="tx1"/>
                </a:solidFill>
                <a:latin typeface="Arial" charset="0"/>
                <a:cs typeface="Arial" charset="0"/>
                <a:sym typeface="Wingdings" pitchFamily="2" charset="2"/>
              </a:rPr>
              <a:t> </a:t>
            </a:r>
            <a:r>
              <a:rPr lang="de-DE" altLang="de-DE" sz="2400" b="0" dirty="0" smtClean="0">
                <a:solidFill>
                  <a:schemeClr val="tx1"/>
                </a:solidFill>
                <a:latin typeface="Arial" charset="0"/>
                <a:cs typeface="Arial" charset="0"/>
              </a:rPr>
              <a:t>Menu PlexXML </a:t>
            </a:r>
            <a:r>
              <a:rPr lang="de-DE" altLang="de-DE" sz="2400" b="0" dirty="0" smtClean="0">
                <a:solidFill>
                  <a:schemeClr val="tx1"/>
                </a:solidFill>
                <a:latin typeface="Arial" charset="0"/>
                <a:cs typeface="Arial" charset="0"/>
                <a:sym typeface="Wingdings" pitchFamily="2" charset="2"/>
              </a:rPr>
              <a:t> </a:t>
            </a:r>
            <a:r>
              <a:rPr lang="de-DE" altLang="de-DE" sz="2400" b="0" i="1" dirty="0" err="1" smtClean="0">
                <a:solidFill>
                  <a:schemeClr val="tx1"/>
                </a:solidFill>
                <a:latin typeface="Arial" charset="0"/>
                <a:cs typeface="Arial" charset="0"/>
                <a:sym typeface="Wingdings" pitchFamily="2" charset="2"/>
              </a:rPr>
              <a:t>XMLAllabout</a:t>
            </a:r>
            <a:endParaRPr lang="de-DE" altLang="de-DE" sz="2400" b="0" i="1" dirty="0" smtClean="0">
              <a:solidFill>
                <a:schemeClr val="tx1"/>
              </a:solidFill>
              <a:latin typeface="Arial" charset="0"/>
              <a:cs typeface="Arial" charset="0"/>
            </a:endParaRPr>
          </a:p>
        </p:txBody>
      </p:sp>
      <p:sp>
        <p:nvSpPr>
          <p:cNvPr id="2" name="Textfeld 1"/>
          <p:cNvSpPr txBox="1"/>
          <p:nvPr/>
        </p:nvSpPr>
        <p:spPr>
          <a:xfrm>
            <a:off x="6012160" y="2204864"/>
            <a:ext cx="3024335" cy="3477875"/>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Central </a:t>
            </a:r>
            <a:r>
              <a:rPr lang="de-DE" sz="2000" dirty="0" err="1" smtClean="0">
                <a:latin typeface="Arial" panose="020B0604020202020204" pitchFamily="34" charset="0"/>
                <a:cs typeface="Arial" panose="020B0604020202020204" pitchFamily="34" charset="0"/>
              </a:rPr>
              <a:t>v</a:t>
            </a:r>
            <a:r>
              <a:rPr lang="de-DE" sz="2000" dirty="0" err="1" smtClean="0">
                <a:solidFill>
                  <a:schemeClr val="tx1"/>
                </a:solidFill>
                <a:latin typeface="Arial" panose="020B0604020202020204" pitchFamily="34" charset="0"/>
                <a:cs typeface="Arial" panose="020B0604020202020204" pitchFamily="34" charset="0"/>
              </a:rPr>
              <a:t>iew</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of</a:t>
            </a:r>
            <a:r>
              <a:rPr lang="de-DE" sz="2000" dirty="0" smtClean="0">
                <a:solidFill>
                  <a:schemeClr val="tx1"/>
                </a:solidFill>
                <a:latin typeface="Arial" panose="020B0604020202020204" pitchFamily="34" charset="0"/>
                <a:cs typeface="Arial" panose="020B0604020202020204" pitchFamily="34" charset="0"/>
              </a:rPr>
              <a:t> PlexXML </a:t>
            </a:r>
            <a:r>
              <a:rPr lang="de-DE" sz="2000" dirty="0" err="1" smtClean="0">
                <a:solidFill>
                  <a:schemeClr val="tx1"/>
                </a:solidFill>
                <a:latin typeface="Arial" panose="020B0604020202020204" pitchFamily="34" charset="0"/>
                <a:cs typeface="Arial" panose="020B0604020202020204" pitchFamily="34" charset="0"/>
              </a:rPr>
              <a:t>tables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that</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define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your</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menus</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functions</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formats</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and</a:t>
            </a:r>
            <a:r>
              <a:rPr lang="de-DE" sz="2000" dirty="0" smtClean="0">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translations</a:t>
            </a:r>
            <a:r>
              <a:rPr lang="de-DE" sz="2000" dirty="0" smtClean="0">
                <a:solidFill>
                  <a:schemeClr val="tx1"/>
                </a:solidFill>
                <a:latin typeface="Arial" panose="020B0604020202020204" pitchFamily="34" charset="0"/>
                <a:cs typeface="Arial" panose="020B0604020202020204" pitchFamily="34" charset="0"/>
              </a:rPr>
              <a:t>.</a:t>
            </a:r>
          </a:p>
          <a:p>
            <a:endParaRPr lang="de-DE" sz="2000" dirty="0">
              <a:latin typeface="Arial" panose="020B0604020202020204" pitchFamily="34" charset="0"/>
              <a:cs typeface="Arial" panose="020B0604020202020204" pitchFamily="34" charset="0"/>
            </a:endParaRPr>
          </a:p>
          <a:p>
            <a:r>
              <a:rPr lang="de-DE" sz="2000" dirty="0" err="1" smtClean="0">
                <a:solidFill>
                  <a:schemeClr val="tx1"/>
                </a:solidFill>
                <a:latin typeface="Arial" panose="020B0604020202020204" pitchFamily="34" charset="0"/>
                <a:cs typeface="Arial" panose="020B0604020202020204" pitchFamily="34" charset="0"/>
              </a:rPr>
              <a:t>For</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example</a:t>
            </a:r>
            <a:r>
              <a:rPr lang="de-DE" sz="2000" dirty="0" smtClean="0">
                <a:solidFill>
                  <a:schemeClr val="tx1"/>
                </a:solidFill>
                <a:latin typeface="Arial" panose="020B0604020202020204" pitchFamily="34" charset="0"/>
                <a:cs typeface="Arial" panose="020B0604020202020204" pitchFamily="34" charset="0"/>
              </a:rPr>
              <a:t>:</a:t>
            </a:r>
          </a:p>
          <a:p>
            <a:r>
              <a:rPr lang="de-DE" sz="2000" dirty="0" err="1" smtClean="0">
                <a:solidFill>
                  <a:schemeClr val="tx1"/>
                </a:solidFill>
                <a:latin typeface="Arial" panose="020B0604020202020204" pitchFamily="34" charset="0"/>
                <a:cs typeface="Arial" panose="020B0604020202020204" pitchFamily="34" charset="0"/>
              </a:rPr>
              <a:t>Here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menu</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tab</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is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active</a:t>
            </a:r>
            <a:r>
              <a:rPr lang="de-DE" sz="2000" dirty="0" smtClean="0">
                <a:solidFill>
                  <a:schemeClr val="tx1"/>
                </a:solidFill>
                <a:latin typeface="Arial" panose="020B0604020202020204" pitchFamily="34" charset="0"/>
                <a:cs typeface="Arial" panose="020B0604020202020204" pitchFamily="34" charset="0"/>
              </a:rPr>
              <a:t>, so </a:t>
            </a:r>
            <a:r>
              <a:rPr lang="de-DE" sz="2000" dirty="0" err="1" smtClean="0">
                <a:solidFill>
                  <a:schemeClr val="tx1"/>
                </a:solidFill>
                <a:latin typeface="Arial" panose="020B0604020202020204" pitchFamily="34" charset="0"/>
                <a:cs typeface="Arial" panose="020B0604020202020204" pitchFamily="34" charset="0"/>
              </a:rPr>
              <a:t>the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menu</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items</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created</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by</a:t>
            </a:r>
            <a:r>
              <a:rPr lang="de-DE" sz="2000" dirty="0" smtClean="0">
                <a:solidFill>
                  <a:schemeClr val="tx1"/>
                </a:solidFill>
                <a:latin typeface="Arial" panose="020B0604020202020204" pitchFamily="34" charset="0"/>
                <a:cs typeface="Arial" panose="020B0604020202020204" pitchFamily="34" charset="0"/>
              </a:rPr>
              <a:t> </a:t>
            </a:r>
            <a:r>
              <a:rPr lang="en-US" sz="2000" b="1" i="1" dirty="0" smtClean="0"/>
              <a:t>Tools</a:t>
            </a:r>
            <a:r>
              <a:rPr lang="en-US" sz="2000" b="1" i="1" dirty="0" smtClean="0">
                <a:solidFill>
                  <a:srgbClr val="800000"/>
                </a:solidFill>
              </a:rPr>
              <a:t>4</a:t>
            </a:r>
            <a:r>
              <a:rPr lang="en-US" sz="2000" b="1" i="1" dirty="0" smtClean="0"/>
              <a:t>Plex </a:t>
            </a:r>
            <a:r>
              <a:rPr lang="en-US" sz="2000" dirty="0" smtClean="0"/>
              <a:t>c</a:t>
            </a:r>
            <a:r>
              <a:rPr lang="en-US" sz="2000" dirty="0" smtClean="0">
                <a:latin typeface="Arial" panose="020B0604020202020204" pitchFamily="34" charset="0"/>
                <a:cs typeface="Arial" panose="020B0604020202020204" pitchFamily="34" charset="0"/>
              </a:rPr>
              <a:t>an be seen</a:t>
            </a:r>
            <a:endParaRPr lang="de-DE" sz="2000" dirty="0">
              <a:latin typeface="Arial" panose="020B0604020202020204" pitchFamily="34" charset="0"/>
              <a:cs typeface="Arial" panose="020B0604020202020204" pitchFamily="34" charset="0"/>
            </a:endParaRPr>
          </a:p>
          <a:p>
            <a:endParaRPr lang="de-DE" sz="2000" dirty="0" smtClean="0">
              <a:solidFill>
                <a:schemeClr val="tx1"/>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 y="1438498"/>
            <a:ext cx="5793813" cy="5507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84049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539750" y="511175"/>
            <a:ext cx="5562600" cy="261938"/>
          </a:xfrm>
        </p:spPr>
        <p:txBody>
          <a:bodyPr/>
          <a:lstStyle/>
          <a:p>
            <a:pPr eaLnBrk="1" hangingPunct="1"/>
            <a:r>
              <a:rPr lang="de-DE" altLang="de-DE" dirty="0" err="1" smtClean="0">
                <a:cs typeface="Arial" charset="0"/>
              </a:rPr>
              <a:t>About</a:t>
            </a:r>
            <a:r>
              <a:rPr lang="de-DE" altLang="de-DE" dirty="0" smtClean="0">
                <a:cs typeface="Arial" charset="0"/>
              </a:rPr>
              <a:t> Tools4Plex…</a:t>
            </a:r>
          </a:p>
        </p:txBody>
      </p:sp>
      <p:sp>
        <p:nvSpPr>
          <p:cNvPr id="18434" name="Text Box 3"/>
          <p:cNvSpPr txBox="1">
            <a:spLocks noChangeArrowheads="1"/>
          </p:cNvSpPr>
          <p:nvPr/>
        </p:nvSpPr>
        <p:spPr bwMode="auto">
          <a:xfrm>
            <a:off x="425450" y="1916832"/>
            <a:ext cx="4362574" cy="2554545"/>
          </a:xfrm>
          <a:prstGeom prst="rect">
            <a:avLst/>
          </a:prstGeom>
          <a:noFill/>
          <a:ln w="9525">
            <a:noFill/>
            <a:miter lim="800000"/>
            <a:headEnd/>
            <a:tailEnd/>
          </a:ln>
        </p:spPr>
        <p:txBody>
          <a:bodyPr wrap="square">
            <a:spAutoFit/>
          </a:bodyPr>
          <a:lstStyle/>
          <a:p>
            <a:pPr marL="179388" indent="-179388" eaLnBrk="0" hangingPunct="0">
              <a:spcAft>
                <a:spcPts val="1200"/>
              </a:spcAft>
              <a:buFont typeface="Arial" charset="0"/>
              <a:buChar char="•"/>
            </a:pPr>
            <a:r>
              <a:rPr lang="en-US" sz="2400" dirty="0" smtClean="0"/>
              <a:t>A productivity </a:t>
            </a:r>
            <a:r>
              <a:rPr lang="en-US" sz="2400" dirty="0"/>
              <a:t>tool for </a:t>
            </a:r>
            <a:r>
              <a:rPr lang="en-US" sz="2400" dirty="0" smtClean="0"/>
              <a:t>CA </a:t>
            </a:r>
            <a:r>
              <a:rPr lang="en-US" sz="2400" dirty="0" err="1"/>
              <a:t>Plex</a:t>
            </a:r>
            <a:endParaRPr lang="en-US" sz="2400" dirty="0"/>
          </a:p>
          <a:p>
            <a:pPr marL="179388" indent="-179388" eaLnBrk="0" hangingPunct="0">
              <a:spcAft>
                <a:spcPts val="1200"/>
              </a:spcAft>
              <a:buFont typeface="Arial" charset="0"/>
              <a:buChar char="•"/>
            </a:pPr>
            <a:r>
              <a:rPr lang="en-US" sz="2400" dirty="0"/>
              <a:t>The story behind the </a:t>
            </a:r>
            <a:r>
              <a:rPr lang="en-US" sz="2400" dirty="0" smtClean="0"/>
              <a:t>tool</a:t>
            </a:r>
          </a:p>
          <a:p>
            <a:pPr marL="179388" indent="-179388" eaLnBrk="0" hangingPunct="0">
              <a:spcAft>
                <a:spcPts val="1200"/>
              </a:spcAft>
              <a:buFont typeface="Arial" charset="0"/>
              <a:buChar char="•"/>
            </a:pPr>
            <a:r>
              <a:rPr lang="en-US" sz="2400" dirty="0"/>
              <a:t>An example in </a:t>
            </a:r>
            <a:r>
              <a:rPr lang="en-US" sz="2400" dirty="0" smtClean="0"/>
              <a:t>numbers</a:t>
            </a:r>
            <a:endParaRPr lang="en-US" sz="2400" dirty="0"/>
          </a:p>
          <a:p>
            <a:pPr marL="179388" indent="-179388" eaLnBrk="0" hangingPunct="0">
              <a:spcAft>
                <a:spcPts val="1200"/>
              </a:spcAft>
              <a:buFont typeface="Arial" charset="0"/>
              <a:buChar char="•"/>
            </a:pPr>
            <a:r>
              <a:rPr lang="en-US" sz="2400" dirty="0"/>
              <a:t>What do we have right now</a:t>
            </a:r>
          </a:p>
          <a:p>
            <a:pPr marL="179388" indent="-179388" eaLnBrk="0" hangingPunct="0">
              <a:spcAft>
                <a:spcPts val="1200"/>
              </a:spcAft>
              <a:buFont typeface="Arial" charset="0"/>
              <a:buChar char="•"/>
            </a:pPr>
            <a:r>
              <a:rPr lang="en-US" sz="2400" dirty="0">
                <a:solidFill>
                  <a:srgbClr val="A50021"/>
                </a:solidFill>
              </a:rPr>
              <a:t>Where do we want to go</a:t>
            </a:r>
          </a:p>
        </p:txBody>
      </p:sp>
      <p:pic>
        <p:nvPicPr>
          <p:cNvPr id="1027" name="Picture 3"/>
          <p:cNvPicPr>
            <a:picLocks noChangeAspect="1" noChangeArrowheads="1"/>
          </p:cNvPicPr>
          <p:nvPr/>
        </p:nvPicPr>
        <p:blipFill>
          <a:blip r:embed="rId2">
            <a:extLst/>
          </a:blip>
          <a:srcRect/>
          <a:stretch>
            <a:fillRect/>
          </a:stretch>
        </p:blipFill>
        <p:spPr bwMode="auto">
          <a:xfrm>
            <a:off x="4872930" y="1852855"/>
            <a:ext cx="4019550" cy="2847975"/>
          </a:xfrm>
          <a:prstGeom prst="rect">
            <a:avLst/>
          </a:prstGeom>
          <a:noFill/>
          <a:ln>
            <a:noFill/>
          </a:ln>
          <a:effectLst>
            <a:outerShdw blurRad="50800" dist="38100" dir="8100000" algn="tr" rotWithShape="0">
              <a:prstClr val="black">
                <a:alpha val="40000"/>
              </a:prstClr>
            </a:outerShdw>
          </a:effectLst>
          <a:scene3d>
            <a:camera prst="obliqueTopRight"/>
            <a:lightRig rig="threePt" dir="t"/>
          </a:scene3d>
          <a:sp3d>
            <a:bevelT/>
          </a:sp3d>
          <a:extLst/>
        </p:spPr>
      </p:pic>
    </p:spTree>
    <p:extLst>
      <p:ext uri="{BB962C8B-B14F-4D97-AF65-F5344CB8AC3E}">
        <p14:creationId xmlns:p14="http://schemas.microsoft.com/office/powerpoint/2010/main" val="87320750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4"/>
          <p:cNvSpPr txBox="1">
            <a:spLocks noChangeArrowheads="1"/>
          </p:cNvSpPr>
          <p:nvPr/>
        </p:nvSpPr>
        <p:spPr bwMode="auto">
          <a:xfrm>
            <a:off x="539750" y="2235199"/>
            <a:ext cx="7992690" cy="1569660"/>
          </a:xfrm>
          <a:prstGeom prst="rect">
            <a:avLst/>
          </a:prstGeom>
          <a:noFill/>
          <a:ln w="9525">
            <a:noFill/>
            <a:miter lim="800000"/>
            <a:headEnd/>
            <a:tailEnd/>
          </a:ln>
        </p:spPr>
        <p:txBody>
          <a:bodyPr wrap="square">
            <a:spAutoFit/>
          </a:bodyPr>
          <a:lstStyle/>
          <a:p>
            <a:pPr>
              <a:buClr>
                <a:srgbClr val="800000"/>
              </a:buClr>
            </a:pPr>
            <a:r>
              <a:rPr lang="de-DE" altLang="de-DE" sz="2400" dirty="0" err="1" smtClean="0"/>
              <a:t>Continued</a:t>
            </a:r>
            <a:r>
              <a:rPr lang="de-DE" altLang="de-DE" sz="2400" dirty="0" smtClean="0"/>
              <a:t> </a:t>
            </a:r>
            <a:r>
              <a:rPr lang="de-DE" altLang="de-DE" sz="2400" dirty="0" err="1" smtClean="0"/>
              <a:t>integration</a:t>
            </a:r>
            <a:r>
              <a:rPr lang="de-DE" altLang="de-DE" sz="2400" dirty="0" smtClean="0"/>
              <a:t> </a:t>
            </a:r>
            <a:r>
              <a:rPr lang="de-DE" altLang="de-DE" sz="2400" dirty="0" err="1" smtClean="0"/>
              <a:t>of</a:t>
            </a:r>
            <a:r>
              <a:rPr lang="de-DE" altLang="de-DE" sz="2400" dirty="0" smtClean="0"/>
              <a:t> </a:t>
            </a:r>
            <a:r>
              <a:rPr lang="de-DE" altLang="de-DE" sz="2400" dirty="0" err="1" smtClean="0"/>
              <a:t>further</a:t>
            </a:r>
            <a:r>
              <a:rPr lang="de-DE" altLang="de-DE" sz="2400" dirty="0" smtClean="0"/>
              <a:t> </a:t>
            </a:r>
            <a:r>
              <a:rPr lang="de-DE" altLang="de-DE" sz="2400" dirty="0" err="1" smtClean="0"/>
              <a:t>presentation</a:t>
            </a:r>
            <a:r>
              <a:rPr lang="de-DE" altLang="de-DE" sz="2400" dirty="0" smtClean="0"/>
              <a:t> </a:t>
            </a:r>
            <a:r>
              <a:rPr lang="de-DE" altLang="de-DE" sz="2400" dirty="0" err="1" smtClean="0"/>
              <a:t>layers</a:t>
            </a:r>
            <a:r>
              <a:rPr lang="de-DE" altLang="de-DE" sz="2400" dirty="0" smtClean="0"/>
              <a:t>.</a:t>
            </a:r>
          </a:p>
          <a:p>
            <a:pPr>
              <a:buClr>
                <a:srgbClr val="800000"/>
              </a:buClr>
            </a:pPr>
            <a:endParaRPr lang="de-DE" altLang="de-DE" sz="2400" dirty="0"/>
          </a:p>
          <a:p>
            <a:pPr>
              <a:buClr>
                <a:srgbClr val="800000"/>
              </a:buClr>
            </a:pPr>
            <a:r>
              <a:rPr lang="de-DE" altLang="de-DE" sz="2400" dirty="0" smtClean="0"/>
              <a:t>Who </a:t>
            </a:r>
            <a:r>
              <a:rPr lang="de-DE" altLang="de-DE" sz="2400" dirty="0" err="1" smtClean="0"/>
              <a:t>wants</a:t>
            </a:r>
            <a:r>
              <a:rPr lang="de-DE" altLang="de-DE" sz="2400" dirty="0" smtClean="0"/>
              <a:t> </a:t>
            </a:r>
            <a:r>
              <a:rPr lang="de-DE" altLang="de-DE" sz="2400" dirty="0" err="1" smtClean="0"/>
              <a:t>to</a:t>
            </a:r>
            <a:r>
              <a:rPr lang="de-DE" altLang="de-DE" sz="2400" dirty="0" smtClean="0"/>
              <a:t> </a:t>
            </a:r>
            <a:r>
              <a:rPr lang="de-DE" altLang="de-DE" sz="2400" dirty="0" err="1" smtClean="0"/>
              <a:t>be</a:t>
            </a:r>
            <a:r>
              <a:rPr lang="de-DE" altLang="de-DE" sz="2400" dirty="0" smtClean="0"/>
              <a:t> </a:t>
            </a:r>
            <a:r>
              <a:rPr lang="de-DE" altLang="de-DE" sz="2400" dirty="0" err="1" smtClean="0"/>
              <a:t>first</a:t>
            </a:r>
            <a:r>
              <a:rPr lang="de-DE" altLang="de-DE" sz="2400" dirty="0" smtClean="0"/>
              <a:t>?</a:t>
            </a:r>
            <a:r>
              <a:rPr lang="de-DE" altLang="de-DE" sz="2400" dirty="0"/>
              <a:t/>
            </a:r>
            <a:br>
              <a:rPr lang="de-DE" altLang="de-DE" sz="2400" dirty="0"/>
            </a:br>
            <a:endParaRPr lang="de-DE" altLang="de-DE" sz="2400" dirty="0"/>
          </a:p>
        </p:txBody>
      </p:sp>
      <p:sp>
        <p:nvSpPr>
          <p:cNvPr id="74754" name="Titel 1"/>
          <p:cNvSpPr>
            <a:spLocks noGrp="1"/>
          </p:cNvSpPr>
          <p:nvPr>
            <p:ph type="title" idx="4294967295"/>
          </p:nvPr>
        </p:nvSpPr>
        <p:spPr>
          <a:xfrm>
            <a:off x="611312" y="1171030"/>
            <a:ext cx="7201048" cy="385762"/>
          </a:xfrm>
        </p:spPr>
        <p:txBody>
          <a:bodyPr/>
          <a:lstStyle/>
          <a:p>
            <a:pPr eaLnBrk="1" hangingPunct="1"/>
            <a:r>
              <a:rPr lang="de-DE" altLang="de-DE" sz="2400" dirty="0" err="1" smtClean="0">
                <a:solidFill>
                  <a:schemeClr val="tx1"/>
                </a:solidFill>
                <a:latin typeface="Arial" charset="0"/>
                <a:cs typeface="Arial" charset="0"/>
              </a:rPr>
              <a:t>Where</a:t>
            </a:r>
            <a:r>
              <a:rPr lang="de-DE" altLang="de-DE" sz="2400" dirty="0" smtClean="0">
                <a:solidFill>
                  <a:schemeClr val="tx1"/>
                </a:solidFill>
                <a:latin typeface="Arial" charset="0"/>
                <a:cs typeface="Arial" charset="0"/>
              </a:rPr>
              <a:t> do </a:t>
            </a:r>
            <a:r>
              <a:rPr lang="de-DE" altLang="de-DE" sz="2400" dirty="0" err="1" smtClean="0">
                <a:solidFill>
                  <a:schemeClr val="tx1"/>
                </a:solidFill>
                <a:latin typeface="Arial" charset="0"/>
                <a:cs typeface="Arial" charset="0"/>
              </a:rPr>
              <a:t>we</a:t>
            </a:r>
            <a:r>
              <a:rPr lang="de-DE" altLang="de-DE" sz="2400" dirty="0" smtClean="0">
                <a:solidFill>
                  <a:schemeClr val="tx1"/>
                </a:solidFill>
                <a:latin typeface="Arial" charset="0"/>
                <a:cs typeface="Arial" charset="0"/>
              </a:rPr>
              <a:t> </a:t>
            </a:r>
            <a:r>
              <a:rPr lang="de-DE" altLang="de-DE" sz="2400" dirty="0" err="1" smtClean="0">
                <a:solidFill>
                  <a:schemeClr val="tx1"/>
                </a:solidFill>
                <a:latin typeface="Arial" charset="0"/>
                <a:cs typeface="Arial" charset="0"/>
              </a:rPr>
              <a:t>want</a:t>
            </a:r>
            <a:r>
              <a:rPr lang="de-DE" altLang="de-DE" sz="2400" dirty="0" smtClean="0">
                <a:solidFill>
                  <a:schemeClr val="tx1"/>
                </a:solidFill>
                <a:latin typeface="Arial" charset="0"/>
                <a:cs typeface="Arial" charset="0"/>
              </a:rPr>
              <a:t> </a:t>
            </a:r>
            <a:r>
              <a:rPr lang="de-DE" altLang="de-DE" sz="2400" dirty="0" err="1" smtClean="0">
                <a:solidFill>
                  <a:schemeClr val="tx1"/>
                </a:solidFill>
                <a:latin typeface="Arial" charset="0"/>
                <a:cs typeface="Arial" charset="0"/>
              </a:rPr>
              <a:t>to</a:t>
            </a:r>
            <a:r>
              <a:rPr lang="de-DE" altLang="de-DE" sz="2400" dirty="0" smtClean="0">
                <a:solidFill>
                  <a:schemeClr val="tx1"/>
                </a:solidFill>
                <a:latin typeface="Arial" charset="0"/>
                <a:cs typeface="Arial" charset="0"/>
              </a:rPr>
              <a:t> </a:t>
            </a:r>
            <a:r>
              <a:rPr lang="de-DE" altLang="de-DE" sz="2400" dirty="0" err="1" smtClean="0">
                <a:solidFill>
                  <a:schemeClr val="tx1"/>
                </a:solidFill>
                <a:latin typeface="Arial" charset="0"/>
                <a:cs typeface="Arial" charset="0"/>
              </a:rPr>
              <a:t>go</a:t>
            </a:r>
            <a:r>
              <a:rPr lang="de-DE" altLang="de-DE" sz="2400" dirty="0" smtClean="0">
                <a:solidFill>
                  <a:schemeClr val="tx1"/>
                </a:solidFill>
                <a:latin typeface="Arial" charset="0"/>
                <a:cs typeface="Arial" charset="0"/>
              </a:rPr>
              <a:t>?</a:t>
            </a:r>
          </a:p>
        </p:txBody>
      </p:sp>
      <p:sp>
        <p:nvSpPr>
          <p:cNvPr id="4" name="Titel 1"/>
          <p:cNvSpPr txBox="1">
            <a:spLocks/>
          </p:cNvSpPr>
          <p:nvPr/>
        </p:nvSpPr>
        <p:spPr>
          <a:xfrm>
            <a:off x="539750" y="511175"/>
            <a:ext cx="5562600" cy="261938"/>
          </a:xfrm>
          <a:prstGeom prst="rect">
            <a:avLst/>
          </a:prstGeom>
        </p:spPr>
        <p:txBody>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mtClean="0">
                <a:cs typeface="Arial" charset="0"/>
              </a:rPr>
              <a:t>About Tools4Plex…</a:t>
            </a:r>
            <a:endParaRPr lang="de-DE" altLang="de-DE" dirty="0" smtClean="0">
              <a:cs typeface="Arial" charset="0"/>
            </a:endParaRPr>
          </a:p>
        </p:txBody>
      </p:sp>
    </p:spTree>
    <p:extLst>
      <p:ext uri="{BB962C8B-B14F-4D97-AF65-F5344CB8AC3E}">
        <p14:creationId xmlns:p14="http://schemas.microsoft.com/office/powerpoint/2010/main" val="116722756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Text Box 4"/>
          <p:cNvSpPr txBox="1">
            <a:spLocks noChangeArrowheads="1"/>
          </p:cNvSpPr>
          <p:nvPr/>
        </p:nvSpPr>
        <p:spPr bwMode="auto">
          <a:xfrm>
            <a:off x="463402" y="2235199"/>
            <a:ext cx="8213054" cy="1938992"/>
          </a:xfrm>
          <a:prstGeom prst="rect">
            <a:avLst/>
          </a:prstGeom>
          <a:noFill/>
          <a:ln w="9525">
            <a:noFill/>
            <a:miter lim="800000"/>
            <a:headEnd/>
            <a:tailEnd/>
          </a:ln>
        </p:spPr>
        <p:txBody>
          <a:bodyPr wrap="square">
            <a:spAutoFit/>
          </a:bodyPr>
          <a:lstStyle/>
          <a:p>
            <a:pPr algn="ctr">
              <a:buClr>
                <a:srgbClr val="800000"/>
              </a:buClr>
            </a:pPr>
            <a:r>
              <a:rPr lang="de-DE" altLang="de-DE" sz="2400" dirty="0" err="1" smtClean="0"/>
              <a:t>Thank</a:t>
            </a:r>
            <a:r>
              <a:rPr lang="de-DE" altLang="de-DE" sz="2400" dirty="0" smtClean="0"/>
              <a:t> </a:t>
            </a:r>
            <a:r>
              <a:rPr lang="de-DE" altLang="de-DE" sz="2400" dirty="0" err="1" smtClean="0"/>
              <a:t>you</a:t>
            </a:r>
            <a:r>
              <a:rPr lang="de-DE" altLang="de-DE" sz="2400" dirty="0" smtClean="0"/>
              <a:t> </a:t>
            </a:r>
            <a:r>
              <a:rPr lang="de-DE" altLang="de-DE" sz="2400" dirty="0" err="1" smtClean="0"/>
              <a:t>for</a:t>
            </a:r>
            <a:r>
              <a:rPr lang="de-DE" altLang="de-DE" sz="2400" dirty="0" smtClean="0"/>
              <a:t> </a:t>
            </a:r>
            <a:r>
              <a:rPr lang="de-DE" altLang="de-DE" sz="2400" dirty="0" err="1" smtClean="0"/>
              <a:t>your</a:t>
            </a:r>
            <a:r>
              <a:rPr lang="de-DE" altLang="de-DE" sz="2400" dirty="0" smtClean="0"/>
              <a:t> </a:t>
            </a:r>
            <a:r>
              <a:rPr lang="de-DE" altLang="de-DE" sz="2400" dirty="0" err="1" smtClean="0"/>
              <a:t>interest</a:t>
            </a:r>
            <a:r>
              <a:rPr lang="de-DE" altLang="de-DE" sz="2400" dirty="0" smtClean="0"/>
              <a:t>.</a:t>
            </a:r>
          </a:p>
          <a:p>
            <a:pPr algn="ctr">
              <a:buClr>
                <a:srgbClr val="800000"/>
              </a:buClr>
            </a:pPr>
            <a:endParaRPr lang="de-DE" altLang="de-DE" sz="2400" dirty="0"/>
          </a:p>
          <a:p>
            <a:pPr algn="ctr">
              <a:buClr>
                <a:srgbClr val="800000"/>
              </a:buClr>
            </a:pPr>
            <a:endParaRPr lang="de-DE" altLang="de-DE" sz="2400" dirty="0" smtClean="0"/>
          </a:p>
          <a:p>
            <a:pPr algn="ctr">
              <a:buClr>
                <a:srgbClr val="800000"/>
              </a:buClr>
            </a:pPr>
            <a:r>
              <a:rPr lang="de-DE" altLang="de-DE" sz="2400" dirty="0" err="1" smtClean="0"/>
              <a:t>Any</a:t>
            </a:r>
            <a:r>
              <a:rPr lang="de-DE" altLang="de-DE" sz="2400" dirty="0" smtClean="0"/>
              <a:t> </a:t>
            </a:r>
            <a:r>
              <a:rPr lang="de-DE" altLang="de-DE" sz="2400" dirty="0" err="1" smtClean="0"/>
              <a:t>questions</a:t>
            </a:r>
            <a:r>
              <a:rPr lang="de-DE" altLang="de-DE" sz="2400" dirty="0" smtClean="0"/>
              <a:t>? </a:t>
            </a:r>
            <a:r>
              <a:rPr lang="de-DE" altLang="de-DE" sz="2400" dirty="0" err="1" smtClean="0"/>
              <a:t>Anytime</a:t>
            </a:r>
            <a:r>
              <a:rPr lang="de-DE" altLang="de-DE" sz="2400" dirty="0" smtClean="0"/>
              <a:t>!</a:t>
            </a:r>
            <a:r>
              <a:rPr lang="de-DE" altLang="de-DE" sz="2400" dirty="0"/>
              <a:t/>
            </a:r>
            <a:br>
              <a:rPr lang="de-DE" altLang="de-DE" sz="2400" dirty="0"/>
            </a:br>
            <a:endParaRPr lang="de-DE" altLang="de-DE" sz="2400" dirty="0"/>
          </a:p>
        </p:txBody>
      </p:sp>
      <p:sp>
        <p:nvSpPr>
          <p:cNvPr id="74754"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Vorschau nächstes Release </a:t>
            </a:r>
          </a:p>
        </p:txBody>
      </p:sp>
      <p:sp>
        <p:nvSpPr>
          <p:cNvPr id="4" name="Titel 1"/>
          <p:cNvSpPr txBox="1">
            <a:spLocks/>
          </p:cNvSpPr>
          <p:nvPr/>
        </p:nvSpPr>
        <p:spPr>
          <a:xfrm>
            <a:off x="539750" y="511175"/>
            <a:ext cx="5562600" cy="261938"/>
          </a:xfrm>
          <a:prstGeom prst="rect">
            <a:avLst/>
          </a:prstGeom>
        </p:spPr>
        <p:txBody>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mtClean="0">
                <a:cs typeface="Arial" charset="0"/>
              </a:rPr>
              <a:t>About Tools4Plex…</a:t>
            </a:r>
            <a:endParaRPr lang="de-DE" altLang="de-DE" dirty="0" smtClean="0">
              <a:cs typeface="Arial" charset="0"/>
            </a:endParaRPr>
          </a:p>
        </p:txBody>
      </p:sp>
      <p:pic>
        <p:nvPicPr>
          <p:cNvPr id="5" name="Picture 2"/>
          <p:cNvPicPr>
            <a:picLocks noChangeAspect="1" noChangeArrowheads="1"/>
          </p:cNvPicPr>
          <p:nvPr/>
        </p:nvPicPr>
        <p:blipFill>
          <a:blip r:embed="rId3" cstate="print"/>
          <a:srcRect/>
          <a:stretch>
            <a:fillRect/>
          </a:stretch>
        </p:blipFill>
        <p:spPr bwMode="auto">
          <a:xfrm>
            <a:off x="-9272" y="379199"/>
            <a:ext cx="9153271" cy="6478801"/>
          </a:xfrm>
          <a:prstGeom prst="rect">
            <a:avLst/>
          </a:prstGeom>
          <a:noFill/>
          <a:ln w="9525">
            <a:noFill/>
            <a:miter lim="800000"/>
            <a:headEnd/>
            <a:tailEnd/>
          </a:ln>
        </p:spPr>
      </p:pic>
    </p:spTree>
    <p:extLst>
      <p:ext uri="{BB962C8B-B14F-4D97-AF65-F5344CB8AC3E}">
        <p14:creationId xmlns:p14="http://schemas.microsoft.com/office/powerpoint/2010/main" val="107296327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llipse 3"/>
          <p:cNvSpPr/>
          <p:nvPr/>
        </p:nvSpPr>
        <p:spPr>
          <a:xfrm>
            <a:off x="5389563" y="3063875"/>
            <a:ext cx="1127125" cy="1701800"/>
          </a:xfrm>
          <a:prstGeom prst="ellipse">
            <a:avLst/>
          </a:prstGeom>
          <a:noFill/>
          <a:ln w="666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0898" name="Line 2"/>
          <p:cNvSpPr>
            <a:spLocks noChangeShapeType="1"/>
          </p:cNvSpPr>
          <p:nvPr/>
        </p:nvSpPr>
        <p:spPr bwMode="auto">
          <a:xfrm>
            <a:off x="6588125" y="3914775"/>
            <a:ext cx="965200" cy="6350"/>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80899" name="Line 3"/>
          <p:cNvSpPr>
            <a:spLocks noChangeShapeType="1"/>
          </p:cNvSpPr>
          <p:nvPr/>
        </p:nvSpPr>
        <p:spPr bwMode="auto">
          <a:xfrm>
            <a:off x="6488113" y="4521200"/>
            <a:ext cx="1065212" cy="825500"/>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80900" name="Line 4"/>
          <p:cNvSpPr>
            <a:spLocks noChangeShapeType="1"/>
          </p:cNvSpPr>
          <p:nvPr/>
        </p:nvSpPr>
        <p:spPr bwMode="auto">
          <a:xfrm flipV="1">
            <a:off x="6415088" y="2606675"/>
            <a:ext cx="1117600" cy="703263"/>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pic>
        <p:nvPicPr>
          <p:cNvPr id="80901" name="Picture 39" descr="Welcome to the .NET Framework Developer Center"/>
          <p:cNvPicPr>
            <a:picLocks noChangeAspect="1" noChangeArrowheads="1"/>
          </p:cNvPicPr>
          <p:nvPr/>
        </p:nvPicPr>
        <p:blipFill>
          <a:blip r:embed="rId2"/>
          <a:srcRect/>
          <a:stretch>
            <a:fillRect/>
          </a:stretch>
        </p:blipFill>
        <p:spPr bwMode="auto">
          <a:xfrm>
            <a:off x="1393825" y="2552700"/>
            <a:ext cx="720725" cy="539750"/>
          </a:xfrm>
          <a:prstGeom prst="rect">
            <a:avLst/>
          </a:prstGeom>
          <a:noFill/>
          <a:ln w="9525">
            <a:noFill/>
            <a:miter lim="800000"/>
            <a:headEnd/>
            <a:tailEnd/>
          </a:ln>
        </p:spPr>
      </p:pic>
      <p:pic>
        <p:nvPicPr>
          <p:cNvPr id="80902" name="Picture 41"/>
          <p:cNvPicPr>
            <a:picLocks noChangeAspect="1" noChangeArrowheads="1"/>
          </p:cNvPicPr>
          <p:nvPr/>
        </p:nvPicPr>
        <p:blipFill>
          <a:blip r:embed="rId3"/>
          <a:srcRect/>
          <a:stretch>
            <a:fillRect/>
          </a:stretch>
        </p:blipFill>
        <p:spPr bwMode="auto">
          <a:xfrm>
            <a:off x="7645400" y="5876925"/>
            <a:ext cx="1174750" cy="188913"/>
          </a:xfrm>
          <a:prstGeom prst="rect">
            <a:avLst/>
          </a:prstGeom>
          <a:noFill/>
          <a:ln w="9525">
            <a:noFill/>
            <a:miter lim="800000"/>
            <a:headEnd/>
            <a:tailEnd/>
          </a:ln>
        </p:spPr>
      </p:pic>
      <p:pic>
        <p:nvPicPr>
          <p:cNvPr id="80903" name="Picture 42"/>
          <p:cNvPicPr>
            <a:picLocks noChangeAspect="1" noChangeArrowheads="1"/>
          </p:cNvPicPr>
          <p:nvPr/>
        </p:nvPicPr>
        <p:blipFill>
          <a:blip r:embed="rId4"/>
          <a:srcRect/>
          <a:stretch>
            <a:fillRect/>
          </a:stretch>
        </p:blipFill>
        <p:spPr bwMode="auto">
          <a:xfrm>
            <a:off x="7670800" y="4221163"/>
            <a:ext cx="1106488" cy="438150"/>
          </a:xfrm>
          <a:prstGeom prst="rect">
            <a:avLst/>
          </a:prstGeom>
          <a:noFill/>
          <a:ln w="9525">
            <a:noFill/>
            <a:miter lim="800000"/>
            <a:headEnd/>
            <a:tailEnd/>
          </a:ln>
        </p:spPr>
      </p:pic>
      <p:pic>
        <p:nvPicPr>
          <p:cNvPr id="80904" name="Picture 43"/>
          <p:cNvPicPr>
            <a:picLocks noChangeAspect="1" noChangeArrowheads="1"/>
          </p:cNvPicPr>
          <p:nvPr/>
        </p:nvPicPr>
        <p:blipFill>
          <a:blip r:embed="rId5"/>
          <a:srcRect/>
          <a:stretch>
            <a:fillRect/>
          </a:stretch>
        </p:blipFill>
        <p:spPr bwMode="auto">
          <a:xfrm>
            <a:off x="7673975" y="2841625"/>
            <a:ext cx="1036638" cy="271463"/>
          </a:xfrm>
          <a:prstGeom prst="rect">
            <a:avLst/>
          </a:prstGeom>
          <a:noFill/>
          <a:ln w="9525">
            <a:noFill/>
            <a:miter lim="800000"/>
            <a:headEnd/>
            <a:tailEnd/>
          </a:ln>
        </p:spPr>
      </p:pic>
      <p:sp>
        <p:nvSpPr>
          <p:cNvPr id="80905" name="Text Box 44"/>
          <p:cNvSpPr txBox="1">
            <a:spLocks noChangeArrowheads="1"/>
          </p:cNvSpPr>
          <p:nvPr/>
        </p:nvSpPr>
        <p:spPr bwMode="auto">
          <a:xfrm>
            <a:off x="5581650" y="3771900"/>
            <a:ext cx="735013" cy="233363"/>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OLE DB</a:t>
            </a:r>
          </a:p>
        </p:txBody>
      </p:sp>
      <p:pic>
        <p:nvPicPr>
          <p:cNvPr id="80906" name="Picture 45" descr="database_short"/>
          <p:cNvPicPr>
            <a:picLocks noChangeAspect="1" noChangeArrowheads="1"/>
          </p:cNvPicPr>
          <p:nvPr/>
        </p:nvPicPr>
        <p:blipFill>
          <a:blip r:embed="rId6"/>
          <a:srcRect/>
          <a:stretch>
            <a:fillRect/>
          </a:stretch>
        </p:blipFill>
        <p:spPr bwMode="auto">
          <a:xfrm>
            <a:off x="7524750" y="3500438"/>
            <a:ext cx="995363" cy="663575"/>
          </a:xfrm>
          <a:prstGeom prst="rect">
            <a:avLst/>
          </a:prstGeom>
          <a:noFill/>
          <a:ln w="9525">
            <a:noFill/>
            <a:miter lim="800000"/>
            <a:headEnd/>
            <a:tailEnd/>
          </a:ln>
        </p:spPr>
      </p:pic>
      <p:sp>
        <p:nvSpPr>
          <p:cNvPr id="80907" name="Text Box 48"/>
          <p:cNvSpPr txBox="1">
            <a:spLocks noChangeArrowheads="1"/>
          </p:cNvSpPr>
          <p:nvPr/>
        </p:nvSpPr>
        <p:spPr bwMode="auto">
          <a:xfrm>
            <a:off x="1028700" y="2070100"/>
            <a:ext cx="1450975" cy="449263"/>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900" b="1">
                <a:latin typeface="Verdana" pitchFamily="34" charset="0"/>
              </a:rPr>
              <a:t>Web Services</a:t>
            </a:r>
          </a:p>
          <a:p>
            <a:pPr algn="ctr" defTabSz="828675" eaLnBrk="0" hangingPunct="0">
              <a:lnSpc>
                <a:spcPct val="90000"/>
              </a:lnSpc>
            </a:pPr>
            <a:r>
              <a:rPr lang="en-GB" altLang="de-DE" sz="900" b="1">
                <a:latin typeface="Verdana" pitchFamily="34" charset="0"/>
              </a:rPr>
              <a:t>ASP .NET</a:t>
            </a:r>
          </a:p>
          <a:p>
            <a:pPr algn="ctr" defTabSz="828675" eaLnBrk="0" hangingPunct="0">
              <a:lnSpc>
                <a:spcPct val="90000"/>
              </a:lnSpc>
            </a:pPr>
            <a:r>
              <a:rPr lang="en-GB" altLang="de-DE" sz="900" b="1">
                <a:latin typeface="Verdana" pitchFamily="34" charset="0"/>
              </a:rPr>
              <a:t>WPF clients</a:t>
            </a:r>
          </a:p>
        </p:txBody>
      </p:sp>
      <p:pic>
        <p:nvPicPr>
          <p:cNvPr id="80908" name="Picture 50" descr="monitor%20and%20keyboard_side"/>
          <p:cNvPicPr>
            <a:picLocks noChangeAspect="1" noChangeArrowheads="1"/>
          </p:cNvPicPr>
          <p:nvPr/>
        </p:nvPicPr>
        <p:blipFill>
          <a:blip r:embed="rId7"/>
          <a:srcRect/>
          <a:stretch>
            <a:fillRect/>
          </a:stretch>
        </p:blipFill>
        <p:spPr bwMode="auto">
          <a:xfrm>
            <a:off x="296863" y="1590675"/>
            <a:ext cx="830262" cy="830263"/>
          </a:xfrm>
          <a:prstGeom prst="rect">
            <a:avLst/>
          </a:prstGeom>
          <a:noFill/>
          <a:ln w="9525">
            <a:noFill/>
            <a:miter lim="800000"/>
            <a:headEnd/>
            <a:tailEnd/>
          </a:ln>
        </p:spPr>
      </p:pic>
      <p:sp>
        <p:nvSpPr>
          <p:cNvPr id="80909" name="Text Box 75"/>
          <p:cNvSpPr txBox="1">
            <a:spLocks noChangeArrowheads="1"/>
          </p:cNvSpPr>
          <p:nvPr/>
        </p:nvSpPr>
        <p:spPr bwMode="auto">
          <a:xfrm>
            <a:off x="1079500" y="3357563"/>
            <a:ext cx="1404938" cy="534987"/>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200" b="1">
                <a:latin typeface="Verdana" pitchFamily="34" charset="0"/>
              </a:rPr>
              <a:t>Plex Desktop Clients</a:t>
            </a:r>
            <a:r>
              <a:rPr lang="en-GB" altLang="de-DE" sz="900" b="1">
                <a:latin typeface="Verdana" pitchFamily="34" charset="0"/>
              </a:rPr>
              <a:t> </a:t>
            </a:r>
          </a:p>
          <a:p>
            <a:pPr algn="ctr" defTabSz="828675" eaLnBrk="0" hangingPunct="0">
              <a:lnSpc>
                <a:spcPct val="90000"/>
              </a:lnSpc>
            </a:pPr>
            <a:r>
              <a:rPr lang="en-GB" altLang="de-DE" sz="900" b="1">
                <a:latin typeface="Verdana" pitchFamily="34" charset="0"/>
              </a:rPr>
              <a:t>Java, MFC</a:t>
            </a:r>
          </a:p>
        </p:txBody>
      </p:sp>
      <p:pic>
        <p:nvPicPr>
          <p:cNvPr id="80910" name="Picture 76" descr="monitor%20and%20keyboard_side"/>
          <p:cNvPicPr>
            <a:picLocks noChangeAspect="1" noChangeArrowheads="1"/>
          </p:cNvPicPr>
          <p:nvPr/>
        </p:nvPicPr>
        <p:blipFill>
          <a:blip r:embed="rId8"/>
          <a:srcRect/>
          <a:stretch>
            <a:fillRect/>
          </a:stretch>
        </p:blipFill>
        <p:spPr bwMode="auto">
          <a:xfrm>
            <a:off x="296863" y="2997200"/>
            <a:ext cx="874712" cy="828675"/>
          </a:xfrm>
          <a:prstGeom prst="rect">
            <a:avLst/>
          </a:prstGeom>
          <a:noFill/>
          <a:ln w="9525">
            <a:noFill/>
            <a:miter lim="800000"/>
            <a:headEnd/>
            <a:tailEnd/>
          </a:ln>
        </p:spPr>
      </p:pic>
      <p:pic>
        <p:nvPicPr>
          <p:cNvPr id="80911" name="Picture 78" descr="database_short"/>
          <p:cNvPicPr>
            <a:picLocks noChangeAspect="1" noChangeArrowheads="1"/>
          </p:cNvPicPr>
          <p:nvPr/>
        </p:nvPicPr>
        <p:blipFill>
          <a:blip r:embed="rId6"/>
          <a:srcRect/>
          <a:stretch>
            <a:fillRect/>
          </a:stretch>
        </p:blipFill>
        <p:spPr bwMode="auto">
          <a:xfrm>
            <a:off x="7543800" y="2151063"/>
            <a:ext cx="995363" cy="663575"/>
          </a:xfrm>
          <a:prstGeom prst="rect">
            <a:avLst/>
          </a:prstGeom>
          <a:noFill/>
          <a:ln w="9525">
            <a:noFill/>
            <a:miter lim="800000"/>
            <a:headEnd/>
            <a:tailEnd/>
          </a:ln>
        </p:spPr>
      </p:pic>
      <p:pic>
        <p:nvPicPr>
          <p:cNvPr id="80912" name="Picture 79" descr="database_short"/>
          <p:cNvPicPr>
            <a:picLocks noChangeAspect="1" noChangeArrowheads="1"/>
          </p:cNvPicPr>
          <p:nvPr/>
        </p:nvPicPr>
        <p:blipFill>
          <a:blip r:embed="rId9"/>
          <a:srcRect/>
          <a:stretch>
            <a:fillRect/>
          </a:stretch>
        </p:blipFill>
        <p:spPr bwMode="auto">
          <a:xfrm>
            <a:off x="7524750" y="5157788"/>
            <a:ext cx="995363" cy="665162"/>
          </a:xfrm>
          <a:prstGeom prst="rect">
            <a:avLst/>
          </a:prstGeom>
          <a:noFill/>
          <a:ln w="9525">
            <a:noFill/>
            <a:miter lim="800000"/>
            <a:headEnd/>
            <a:tailEnd/>
          </a:ln>
        </p:spPr>
      </p:pic>
      <p:sp>
        <p:nvSpPr>
          <p:cNvPr id="80913" name="Text Box 82"/>
          <p:cNvSpPr txBox="1">
            <a:spLocks noChangeArrowheads="1"/>
          </p:cNvSpPr>
          <p:nvPr/>
        </p:nvSpPr>
        <p:spPr bwMode="auto">
          <a:xfrm>
            <a:off x="7170738" y="2827338"/>
            <a:ext cx="496887" cy="233362"/>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DDS</a:t>
            </a:r>
          </a:p>
        </p:txBody>
      </p:sp>
      <p:pic>
        <p:nvPicPr>
          <p:cNvPr id="80914" name="Picture 83" descr="server_side"/>
          <p:cNvPicPr>
            <a:picLocks noChangeAspect="1" noChangeArrowheads="1"/>
          </p:cNvPicPr>
          <p:nvPr/>
        </p:nvPicPr>
        <p:blipFill>
          <a:blip r:embed="rId10"/>
          <a:srcRect/>
          <a:stretch>
            <a:fillRect/>
          </a:stretch>
        </p:blipFill>
        <p:spPr bwMode="auto">
          <a:xfrm>
            <a:off x="3708400" y="3079750"/>
            <a:ext cx="954088" cy="1501775"/>
          </a:xfrm>
          <a:prstGeom prst="rect">
            <a:avLst/>
          </a:prstGeom>
          <a:noFill/>
          <a:ln w="9525">
            <a:noFill/>
            <a:miter lim="800000"/>
            <a:headEnd/>
            <a:tailEnd/>
          </a:ln>
        </p:spPr>
      </p:pic>
      <p:sp>
        <p:nvSpPr>
          <p:cNvPr id="80915" name="Text Box 87"/>
          <p:cNvSpPr txBox="1">
            <a:spLocks noChangeArrowheads="1"/>
          </p:cNvSpPr>
          <p:nvPr/>
        </p:nvSpPr>
        <p:spPr bwMode="auto">
          <a:xfrm>
            <a:off x="3173413" y="1649413"/>
            <a:ext cx="2297112" cy="879475"/>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spcBef>
                <a:spcPct val="50000"/>
              </a:spcBef>
            </a:pPr>
            <a:r>
              <a:rPr lang="en-GB" altLang="de-DE" sz="1400" b="1">
                <a:latin typeface="Verdana" pitchFamily="34" charset="0"/>
              </a:rPr>
              <a:t>Web Server</a:t>
            </a:r>
          </a:p>
          <a:p>
            <a:pPr algn="ctr" defTabSz="828675" eaLnBrk="0" hangingPunct="0">
              <a:lnSpc>
                <a:spcPct val="90000"/>
              </a:lnSpc>
              <a:spcBef>
                <a:spcPct val="50000"/>
              </a:spcBef>
            </a:pPr>
            <a:r>
              <a:rPr lang="en-GB" altLang="de-DE" sz="1400" b="1">
                <a:latin typeface="Verdana" pitchFamily="34" charset="0"/>
              </a:rPr>
              <a:t>Application Server</a:t>
            </a:r>
          </a:p>
          <a:p>
            <a:pPr algn="ctr" defTabSz="828675" eaLnBrk="0" hangingPunct="0">
              <a:lnSpc>
                <a:spcPct val="90000"/>
              </a:lnSpc>
              <a:spcBef>
                <a:spcPct val="50000"/>
              </a:spcBef>
            </a:pPr>
            <a:r>
              <a:rPr lang="en-GB" altLang="de-DE" sz="1400" b="1">
                <a:latin typeface="Verdana" pitchFamily="34" charset="0"/>
              </a:rPr>
              <a:t>DB Server</a:t>
            </a:r>
          </a:p>
        </p:txBody>
      </p:sp>
      <p:sp>
        <p:nvSpPr>
          <p:cNvPr id="80916" name="Text Box 88"/>
          <p:cNvSpPr txBox="1">
            <a:spLocks noChangeArrowheads="1"/>
          </p:cNvSpPr>
          <p:nvPr/>
        </p:nvSpPr>
        <p:spPr bwMode="auto">
          <a:xfrm>
            <a:off x="7115175" y="1657350"/>
            <a:ext cx="1920875" cy="277813"/>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spcBef>
                <a:spcPct val="50000"/>
              </a:spcBef>
            </a:pPr>
            <a:r>
              <a:rPr lang="en-GB" altLang="de-DE" sz="1400" b="1">
                <a:latin typeface="Verdana" pitchFamily="34" charset="0"/>
              </a:rPr>
              <a:t>Datenbanken</a:t>
            </a:r>
          </a:p>
        </p:txBody>
      </p:sp>
      <p:sp>
        <p:nvSpPr>
          <p:cNvPr id="80917" name="Line 47"/>
          <p:cNvSpPr>
            <a:spLocks noChangeShapeType="1"/>
          </p:cNvSpPr>
          <p:nvPr/>
        </p:nvSpPr>
        <p:spPr bwMode="auto">
          <a:xfrm>
            <a:off x="2343150" y="3684588"/>
            <a:ext cx="1365250" cy="254000"/>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80918" name="Line 48"/>
          <p:cNvSpPr>
            <a:spLocks noChangeShapeType="1"/>
          </p:cNvSpPr>
          <p:nvPr/>
        </p:nvSpPr>
        <p:spPr bwMode="auto">
          <a:xfrm>
            <a:off x="2473325" y="2606675"/>
            <a:ext cx="1219200" cy="569913"/>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80919" name="Line 49"/>
          <p:cNvSpPr>
            <a:spLocks noChangeShapeType="1"/>
          </p:cNvSpPr>
          <p:nvPr/>
        </p:nvSpPr>
        <p:spPr bwMode="auto">
          <a:xfrm flipV="1">
            <a:off x="2555875" y="4521200"/>
            <a:ext cx="1262063" cy="60325"/>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pic>
        <p:nvPicPr>
          <p:cNvPr id="80920" name="Picture 54" descr="monitor%20and%20keyboard_side"/>
          <p:cNvPicPr>
            <a:picLocks noChangeAspect="1" noChangeArrowheads="1"/>
          </p:cNvPicPr>
          <p:nvPr/>
        </p:nvPicPr>
        <p:blipFill>
          <a:blip r:embed="rId11"/>
          <a:srcRect/>
          <a:stretch>
            <a:fillRect/>
          </a:stretch>
        </p:blipFill>
        <p:spPr bwMode="auto">
          <a:xfrm>
            <a:off x="287338" y="4076700"/>
            <a:ext cx="828675" cy="828675"/>
          </a:xfrm>
          <a:prstGeom prst="rect">
            <a:avLst/>
          </a:prstGeom>
          <a:noFill/>
          <a:ln w="9525">
            <a:noFill/>
            <a:miter lim="800000"/>
            <a:headEnd/>
            <a:tailEnd/>
          </a:ln>
        </p:spPr>
      </p:pic>
      <p:sp>
        <p:nvSpPr>
          <p:cNvPr id="80921" name="Text Box 89"/>
          <p:cNvSpPr txBox="1">
            <a:spLocks noChangeArrowheads="1"/>
          </p:cNvSpPr>
          <p:nvPr/>
        </p:nvSpPr>
        <p:spPr bwMode="auto">
          <a:xfrm>
            <a:off x="1094185" y="5085184"/>
            <a:ext cx="2325687" cy="997842"/>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spcBef>
                <a:spcPct val="50000"/>
              </a:spcBef>
            </a:pPr>
            <a:r>
              <a:rPr lang="en-GB" altLang="de-DE" sz="1200" b="1" dirty="0">
                <a:latin typeface="Verdana" pitchFamily="34" charset="0"/>
              </a:rPr>
              <a:t>PlexXML Framework</a:t>
            </a:r>
            <a:r>
              <a:rPr lang="en-GB" altLang="de-DE" sz="1100" b="1" dirty="0">
                <a:latin typeface="Verdana" pitchFamily="34" charset="0"/>
              </a:rPr>
              <a:t> </a:t>
            </a:r>
            <a:r>
              <a:rPr lang="en-GB" altLang="de-DE" sz="900" b="1" dirty="0" err="1">
                <a:latin typeface="Verdana" pitchFamily="34" charset="0"/>
              </a:rPr>
              <a:t>WebClient</a:t>
            </a:r>
            <a:r>
              <a:rPr lang="en-GB" altLang="de-DE" sz="900" b="1" dirty="0">
                <a:latin typeface="Verdana" pitchFamily="34" charset="0"/>
              </a:rPr>
              <a:t>, </a:t>
            </a:r>
            <a:r>
              <a:rPr lang="en-GB" altLang="de-DE" sz="900" b="1" dirty="0" err="1">
                <a:latin typeface="Verdana" pitchFamily="34" charset="0"/>
              </a:rPr>
              <a:t>WebServices</a:t>
            </a:r>
            <a:r>
              <a:rPr lang="en-GB" altLang="de-DE" sz="900" b="1" dirty="0">
                <a:latin typeface="Verdana" pitchFamily="34" charset="0"/>
              </a:rPr>
              <a:t>, SOA, Ajax, Web 2.0, Html5, Mobile…</a:t>
            </a:r>
            <a:br>
              <a:rPr lang="en-GB" altLang="de-DE" sz="900" b="1" dirty="0">
                <a:latin typeface="Verdana" pitchFamily="34" charset="0"/>
              </a:rPr>
            </a:br>
            <a:r>
              <a:rPr lang="en-GB" altLang="de-DE" sz="900" b="1" dirty="0">
                <a:latin typeface="Verdana" pitchFamily="34" charset="0"/>
              </a:rPr>
              <a:t>Socks4-SecurityLayer, </a:t>
            </a:r>
            <a:r>
              <a:rPr lang="en-GB" altLang="de-DE" sz="900" b="1" dirty="0">
                <a:latin typeface="Verdana" pitchFamily="34" charset="0"/>
              </a:rPr>
              <a:t>User-Administration and </a:t>
            </a:r>
            <a:r>
              <a:rPr lang="en-GB" altLang="de-DE" sz="900" b="1" dirty="0" smtClean="0">
                <a:latin typeface="Verdana" pitchFamily="34" charset="0"/>
              </a:rPr>
              <a:t>authorisation on menus, functions, fields and data</a:t>
            </a:r>
            <a:endParaRPr lang="en-GB" altLang="de-DE" sz="900" b="1" dirty="0">
              <a:latin typeface="Verdana" pitchFamily="34" charset="0"/>
            </a:endParaRPr>
          </a:p>
        </p:txBody>
      </p:sp>
      <p:sp>
        <p:nvSpPr>
          <p:cNvPr id="80922" name="Text Box 82"/>
          <p:cNvSpPr txBox="1">
            <a:spLocks noChangeArrowheads="1"/>
          </p:cNvSpPr>
          <p:nvPr/>
        </p:nvSpPr>
        <p:spPr bwMode="auto">
          <a:xfrm>
            <a:off x="7194550" y="3060700"/>
            <a:ext cx="473075" cy="233363"/>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SQL</a:t>
            </a:r>
          </a:p>
        </p:txBody>
      </p:sp>
      <p:sp>
        <p:nvSpPr>
          <p:cNvPr id="80923" name="Text Box 82"/>
          <p:cNvSpPr txBox="1">
            <a:spLocks noChangeArrowheads="1"/>
          </p:cNvSpPr>
          <p:nvPr/>
        </p:nvSpPr>
        <p:spPr bwMode="auto">
          <a:xfrm>
            <a:off x="7235825" y="5500688"/>
            <a:ext cx="473075" cy="233362"/>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SQL</a:t>
            </a:r>
          </a:p>
        </p:txBody>
      </p:sp>
      <p:sp>
        <p:nvSpPr>
          <p:cNvPr id="80924" name="Text Box 82"/>
          <p:cNvSpPr txBox="1">
            <a:spLocks noChangeArrowheads="1"/>
          </p:cNvSpPr>
          <p:nvPr/>
        </p:nvSpPr>
        <p:spPr bwMode="auto">
          <a:xfrm>
            <a:off x="7200900" y="4071938"/>
            <a:ext cx="473075" cy="233362"/>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SQL</a:t>
            </a:r>
          </a:p>
        </p:txBody>
      </p:sp>
      <p:sp>
        <p:nvSpPr>
          <p:cNvPr id="80925" name="Text Box 66"/>
          <p:cNvSpPr txBox="1">
            <a:spLocks noChangeArrowheads="1"/>
          </p:cNvSpPr>
          <p:nvPr/>
        </p:nvSpPr>
        <p:spPr bwMode="auto">
          <a:xfrm>
            <a:off x="5608638" y="3284538"/>
            <a:ext cx="692150" cy="236537"/>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100" b="1">
                <a:latin typeface="Verdana" pitchFamily="34" charset="0"/>
              </a:rPr>
              <a:t>JDBC</a:t>
            </a:r>
          </a:p>
        </p:txBody>
      </p:sp>
      <p:pic>
        <p:nvPicPr>
          <p:cNvPr id="80926" name="Picture 64" descr="java2">
            <a:hlinkClick r:id="rId12"/>
          </p:cNvPr>
          <p:cNvPicPr>
            <a:picLocks noChangeAspect="1" noChangeArrowheads="1"/>
          </p:cNvPicPr>
          <p:nvPr/>
        </p:nvPicPr>
        <p:blipFill>
          <a:blip r:embed="rId13"/>
          <a:srcRect/>
          <a:stretch>
            <a:fillRect/>
          </a:stretch>
        </p:blipFill>
        <p:spPr bwMode="auto">
          <a:xfrm>
            <a:off x="4949825" y="3684588"/>
            <a:ext cx="388938" cy="576262"/>
          </a:xfrm>
          <a:prstGeom prst="rect">
            <a:avLst/>
          </a:prstGeom>
          <a:noFill/>
          <a:ln w="9525">
            <a:noFill/>
            <a:miter lim="800000"/>
            <a:headEnd/>
            <a:tailEnd/>
          </a:ln>
        </p:spPr>
      </p:pic>
      <p:pic>
        <p:nvPicPr>
          <p:cNvPr id="80927" name="Picture 83" descr="server_side"/>
          <p:cNvPicPr>
            <a:picLocks noChangeAspect="1" noChangeArrowheads="1"/>
          </p:cNvPicPr>
          <p:nvPr/>
        </p:nvPicPr>
        <p:blipFill>
          <a:blip r:embed="rId10"/>
          <a:srcRect/>
          <a:stretch>
            <a:fillRect/>
          </a:stretch>
        </p:blipFill>
        <p:spPr bwMode="auto">
          <a:xfrm>
            <a:off x="3817938" y="3224213"/>
            <a:ext cx="954087" cy="1501775"/>
          </a:xfrm>
          <a:prstGeom prst="rect">
            <a:avLst/>
          </a:prstGeom>
          <a:noFill/>
          <a:ln w="9525">
            <a:noFill/>
            <a:miter lim="800000"/>
            <a:headEnd/>
            <a:tailEnd/>
          </a:ln>
        </p:spPr>
      </p:pic>
      <p:pic>
        <p:nvPicPr>
          <p:cNvPr id="80928" name="Picture 83" descr="server_side"/>
          <p:cNvPicPr>
            <a:picLocks noChangeAspect="1" noChangeArrowheads="1"/>
          </p:cNvPicPr>
          <p:nvPr/>
        </p:nvPicPr>
        <p:blipFill>
          <a:blip r:embed="rId10"/>
          <a:srcRect/>
          <a:stretch>
            <a:fillRect/>
          </a:stretch>
        </p:blipFill>
        <p:spPr bwMode="auto">
          <a:xfrm>
            <a:off x="3954463" y="3429000"/>
            <a:ext cx="954087" cy="1501775"/>
          </a:xfrm>
          <a:prstGeom prst="rect">
            <a:avLst/>
          </a:prstGeom>
          <a:noFill/>
          <a:ln w="9525">
            <a:noFill/>
            <a:miter lim="800000"/>
            <a:headEnd/>
            <a:tailEnd/>
          </a:ln>
        </p:spPr>
      </p:pic>
      <p:sp>
        <p:nvSpPr>
          <p:cNvPr id="80929" name="Textfeld 46"/>
          <p:cNvSpPr txBox="1">
            <a:spLocks noChangeArrowheads="1"/>
          </p:cNvSpPr>
          <p:nvPr/>
        </p:nvSpPr>
        <p:spPr bwMode="auto">
          <a:xfrm>
            <a:off x="3889375" y="4987925"/>
            <a:ext cx="1403350" cy="307975"/>
          </a:xfrm>
          <a:prstGeom prst="rect">
            <a:avLst/>
          </a:prstGeom>
          <a:noFill/>
          <a:ln w="9525">
            <a:noFill/>
            <a:miter lim="800000"/>
            <a:headEnd/>
            <a:tailEnd/>
          </a:ln>
        </p:spPr>
        <p:txBody>
          <a:bodyPr>
            <a:spAutoFit/>
          </a:bodyPr>
          <a:lstStyle/>
          <a:p>
            <a:r>
              <a:rPr lang="de-DE" altLang="de-DE" sz="1400" b="1"/>
              <a:t>IBM System i</a:t>
            </a:r>
          </a:p>
        </p:txBody>
      </p:sp>
      <p:sp>
        <p:nvSpPr>
          <p:cNvPr id="80930" name="Textfeld 2"/>
          <p:cNvSpPr txBox="1">
            <a:spLocks noChangeArrowheads="1"/>
          </p:cNvSpPr>
          <p:nvPr/>
        </p:nvSpPr>
        <p:spPr bwMode="auto">
          <a:xfrm>
            <a:off x="3603625" y="5240338"/>
            <a:ext cx="2005013" cy="307975"/>
          </a:xfrm>
          <a:prstGeom prst="rect">
            <a:avLst/>
          </a:prstGeom>
          <a:noFill/>
          <a:ln w="9525">
            <a:noFill/>
            <a:miter lim="800000"/>
            <a:headEnd/>
            <a:tailEnd/>
          </a:ln>
        </p:spPr>
        <p:txBody>
          <a:bodyPr>
            <a:spAutoFit/>
          </a:bodyPr>
          <a:lstStyle/>
          <a:p>
            <a:r>
              <a:rPr lang="de-DE" altLang="de-DE" sz="1400" b="1"/>
              <a:t>WinServer 2008 R2</a:t>
            </a:r>
          </a:p>
        </p:txBody>
      </p:sp>
      <p:sp>
        <p:nvSpPr>
          <p:cNvPr id="80931" name="Textfeld 43"/>
          <p:cNvSpPr txBox="1">
            <a:spLocks noChangeArrowheads="1"/>
          </p:cNvSpPr>
          <p:nvPr/>
        </p:nvSpPr>
        <p:spPr bwMode="auto">
          <a:xfrm>
            <a:off x="3817938" y="5511800"/>
            <a:ext cx="1454150" cy="307975"/>
          </a:xfrm>
          <a:prstGeom prst="rect">
            <a:avLst/>
          </a:prstGeom>
          <a:noFill/>
          <a:ln w="9525">
            <a:noFill/>
            <a:miter lim="800000"/>
            <a:headEnd/>
            <a:tailEnd/>
          </a:ln>
        </p:spPr>
        <p:txBody>
          <a:bodyPr>
            <a:spAutoFit/>
          </a:bodyPr>
          <a:lstStyle/>
          <a:p>
            <a:r>
              <a:rPr lang="de-DE" altLang="de-DE" sz="1400" b="1"/>
              <a:t>Sun OS, Linux</a:t>
            </a:r>
          </a:p>
        </p:txBody>
      </p:sp>
      <p:sp>
        <p:nvSpPr>
          <p:cNvPr id="80932" name="Line 49"/>
          <p:cNvSpPr>
            <a:spLocks noChangeShapeType="1"/>
          </p:cNvSpPr>
          <p:nvPr/>
        </p:nvSpPr>
        <p:spPr bwMode="auto">
          <a:xfrm>
            <a:off x="4708525" y="3403600"/>
            <a:ext cx="762000" cy="115888"/>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80933" name="Line 49"/>
          <p:cNvSpPr>
            <a:spLocks noChangeShapeType="1"/>
          </p:cNvSpPr>
          <p:nvPr/>
        </p:nvSpPr>
        <p:spPr bwMode="auto">
          <a:xfrm flipV="1">
            <a:off x="4908550" y="3914775"/>
            <a:ext cx="481013" cy="0"/>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80934" name="Line 49"/>
          <p:cNvSpPr>
            <a:spLocks noChangeShapeType="1"/>
          </p:cNvSpPr>
          <p:nvPr/>
        </p:nvSpPr>
        <p:spPr bwMode="auto">
          <a:xfrm flipV="1">
            <a:off x="4908550" y="4305300"/>
            <a:ext cx="481013" cy="157163"/>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pic>
        <p:nvPicPr>
          <p:cNvPr id="80935" name="Picture 2"/>
          <p:cNvPicPr>
            <a:picLocks noChangeAspect="1" noChangeArrowheads="1"/>
          </p:cNvPicPr>
          <p:nvPr/>
        </p:nvPicPr>
        <p:blipFill>
          <a:blip r:embed="rId14"/>
          <a:srcRect/>
          <a:stretch>
            <a:fillRect/>
          </a:stretch>
        </p:blipFill>
        <p:spPr bwMode="auto">
          <a:xfrm rot="173969">
            <a:off x="1139825" y="1512888"/>
            <a:ext cx="1114425" cy="590550"/>
          </a:xfrm>
          <a:prstGeom prst="rect">
            <a:avLst/>
          </a:prstGeom>
          <a:noFill/>
          <a:ln w="9525">
            <a:noFill/>
            <a:miter lim="800000"/>
            <a:headEnd/>
            <a:tailEnd/>
          </a:ln>
        </p:spPr>
      </p:pic>
      <p:sp>
        <p:nvSpPr>
          <p:cNvPr id="80936" name="Text Box 66"/>
          <p:cNvSpPr txBox="1">
            <a:spLocks noChangeArrowheads="1"/>
          </p:cNvSpPr>
          <p:nvPr/>
        </p:nvSpPr>
        <p:spPr bwMode="auto">
          <a:xfrm>
            <a:off x="4743450" y="3224213"/>
            <a:ext cx="692150" cy="234950"/>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100" b="1">
                <a:latin typeface="Verdana" pitchFamily="34" charset="0"/>
              </a:rPr>
              <a:t>RPG</a:t>
            </a:r>
          </a:p>
        </p:txBody>
      </p:sp>
      <p:sp>
        <p:nvSpPr>
          <p:cNvPr id="80937" name="Text Box 66"/>
          <p:cNvSpPr txBox="1">
            <a:spLocks noChangeArrowheads="1"/>
          </p:cNvSpPr>
          <p:nvPr/>
        </p:nvSpPr>
        <p:spPr bwMode="auto">
          <a:xfrm>
            <a:off x="4840288" y="3444875"/>
            <a:ext cx="498475" cy="236538"/>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100" b="1">
                <a:latin typeface="Verdana" pitchFamily="34" charset="0"/>
              </a:rPr>
              <a:t>C#</a:t>
            </a:r>
          </a:p>
        </p:txBody>
      </p:sp>
      <p:sp>
        <p:nvSpPr>
          <p:cNvPr id="80938" name="Text Box 66"/>
          <p:cNvSpPr txBox="1">
            <a:spLocks noChangeArrowheads="1"/>
          </p:cNvSpPr>
          <p:nvPr/>
        </p:nvSpPr>
        <p:spPr bwMode="auto">
          <a:xfrm>
            <a:off x="4840288" y="4430713"/>
            <a:ext cx="692150" cy="236537"/>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100" b="1">
                <a:latin typeface="Verdana" pitchFamily="34" charset="0"/>
              </a:rPr>
              <a:t>.Net</a:t>
            </a:r>
          </a:p>
        </p:txBody>
      </p:sp>
      <p:sp>
        <p:nvSpPr>
          <p:cNvPr id="80939" name="Text Box 44"/>
          <p:cNvSpPr txBox="1">
            <a:spLocks noChangeArrowheads="1"/>
          </p:cNvSpPr>
          <p:nvPr/>
        </p:nvSpPr>
        <p:spPr bwMode="auto">
          <a:xfrm>
            <a:off x="5614988" y="4287838"/>
            <a:ext cx="679450" cy="236537"/>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Native</a:t>
            </a:r>
          </a:p>
        </p:txBody>
      </p:sp>
      <p:sp>
        <p:nvSpPr>
          <p:cNvPr id="80940" name="Titel 1"/>
          <p:cNvSpPr>
            <a:spLocks noGrp="1"/>
          </p:cNvSpPr>
          <p:nvPr>
            <p:ph type="title" idx="4294967295"/>
          </p:nvPr>
        </p:nvSpPr>
        <p:spPr>
          <a:xfrm>
            <a:off x="395288" y="476250"/>
            <a:ext cx="8353425" cy="385763"/>
          </a:xfrm>
        </p:spPr>
        <p:txBody>
          <a:bodyPr/>
          <a:lstStyle/>
          <a:p>
            <a:pPr eaLnBrk="1" hangingPunct="1"/>
            <a:r>
              <a:rPr lang="de-DE" altLang="de-DE" sz="2000" smtClean="0">
                <a:latin typeface="Arial" charset="0"/>
                <a:cs typeface="Arial" charset="0"/>
              </a:rPr>
              <a:t>Possible platforms</a:t>
            </a:r>
            <a:endParaRPr lang="de-DE" altLang="de-DE" smtClean="0">
              <a:latin typeface="Arial" charset="0"/>
              <a:cs typeface="Arial" charset="0"/>
            </a:endParaRPr>
          </a:p>
        </p:txBody>
      </p:sp>
      <p:sp>
        <p:nvSpPr>
          <p:cNvPr id="80941" name="Line 49"/>
          <p:cNvSpPr>
            <a:spLocks noChangeShapeType="1"/>
          </p:cNvSpPr>
          <p:nvPr/>
        </p:nvSpPr>
        <p:spPr bwMode="auto">
          <a:xfrm flipV="1">
            <a:off x="3225800" y="4746625"/>
            <a:ext cx="744538" cy="549275"/>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pic>
        <p:nvPicPr>
          <p:cNvPr id="80942" name="Picture 54" descr="monitor%20and%20keyboard_side"/>
          <p:cNvPicPr>
            <a:picLocks noChangeAspect="1" noChangeArrowheads="1"/>
          </p:cNvPicPr>
          <p:nvPr/>
        </p:nvPicPr>
        <p:blipFill>
          <a:blip r:embed="rId11"/>
          <a:srcRect/>
          <a:stretch>
            <a:fillRect/>
          </a:stretch>
        </p:blipFill>
        <p:spPr bwMode="auto">
          <a:xfrm>
            <a:off x="296863" y="5133975"/>
            <a:ext cx="828675" cy="828675"/>
          </a:xfrm>
          <a:prstGeom prst="rect">
            <a:avLst/>
          </a:prstGeom>
          <a:noFill/>
          <a:ln w="9525">
            <a:noFill/>
            <a:miter lim="800000"/>
            <a:headEnd/>
            <a:tailEnd/>
          </a:ln>
        </p:spPr>
      </p:pic>
      <p:sp>
        <p:nvSpPr>
          <p:cNvPr id="80943" name="Text Box 75"/>
          <p:cNvSpPr txBox="1">
            <a:spLocks noChangeArrowheads="1"/>
          </p:cNvSpPr>
          <p:nvPr/>
        </p:nvSpPr>
        <p:spPr bwMode="auto">
          <a:xfrm>
            <a:off x="1042988" y="4221163"/>
            <a:ext cx="1646237" cy="500062"/>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200" b="1">
                <a:latin typeface="Verdana" pitchFamily="34" charset="0"/>
              </a:rPr>
              <a:t>WebClient i+ </a:t>
            </a:r>
            <a:r>
              <a:rPr lang="en-GB" altLang="de-DE" sz="900" b="1">
                <a:latin typeface="Verdana" pitchFamily="34" charset="0"/>
              </a:rPr>
              <a:t>Java, Ajax, Web 2.0, Html5, Mobile…</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i="1" dirty="0" smtClean="0"/>
              <a:t>TE</a:t>
            </a:r>
            <a:r>
              <a:rPr lang="de-DE" b="0" i="1" dirty="0" smtClean="0">
                <a:solidFill>
                  <a:srgbClr val="640000"/>
                </a:solidFill>
              </a:rPr>
              <a:t>@</a:t>
            </a:r>
            <a:r>
              <a:rPr lang="de-DE" b="0" i="1" dirty="0" smtClean="0"/>
              <a:t>MCONSULT</a:t>
            </a:r>
            <a:r>
              <a:rPr lang="de-DE" b="0" dirty="0" smtClean="0"/>
              <a:t> Group</a:t>
            </a:r>
            <a:endParaRPr lang="de-DE" b="0" dirty="0"/>
          </a:p>
        </p:txBody>
      </p:sp>
      <p:sp>
        <p:nvSpPr>
          <p:cNvPr id="6" name="Rectangle 4"/>
          <p:cNvSpPr>
            <a:spLocks/>
          </p:cNvSpPr>
          <p:nvPr/>
        </p:nvSpPr>
        <p:spPr bwMode="auto">
          <a:xfrm>
            <a:off x="5614789" y="1628801"/>
            <a:ext cx="3132138" cy="2952750"/>
          </a:xfrm>
          <a:prstGeom prst="rect">
            <a:avLst/>
          </a:prstGeom>
          <a:solidFill>
            <a:srgbClr val="FFFFFF">
              <a:alpha val="0"/>
            </a:srgbClr>
          </a:solidFill>
          <a:ln w="9525">
            <a:solidFill>
              <a:srgbClr val="C0C0C0"/>
            </a:solidFill>
            <a:miter lim="800000"/>
            <a:headEnd/>
            <a:tailEnd/>
          </a:ln>
        </p:spPr>
        <p:txBody>
          <a:bodyPr lIns="0" tIns="0" rIns="40639" bIns="0" anchor="ctr"/>
          <a:lstStyle/>
          <a:p>
            <a:pPr marL="39688"/>
            <a:r>
              <a:rPr lang="en-US" dirty="0" smtClean="0">
                <a:sym typeface="Trebuchet MS" pitchFamily="34" charset="0"/>
              </a:rPr>
              <a:t>Company</a:t>
            </a:r>
            <a:endParaRPr lang="en-US" sz="1500" dirty="0">
              <a:sym typeface="Trebuchet MS" pitchFamily="34" charset="0"/>
            </a:endParaRPr>
          </a:p>
          <a:p>
            <a:pPr marL="39688"/>
            <a:endParaRPr lang="en-US" sz="1500" dirty="0">
              <a:sym typeface="Trebuchet MS" pitchFamily="34" charset="0"/>
            </a:endParaRPr>
          </a:p>
          <a:p>
            <a:pPr marL="39688"/>
            <a:r>
              <a:rPr lang="en-US" sz="1200" dirty="0" smtClean="0">
                <a:sym typeface="Trebuchet MS" pitchFamily="34" charset="0"/>
              </a:rPr>
              <a:t>TE@MCONSULT </a:t>
            </a:r>
            <a:r>
              <a:rPr lang="en-US" sz="1200" dirty="0">
                <a:sym typeface="Trebuchet MS" pitchFamily="34" charset="0"/>
              </a:rPr>
              <a:t>Ltd.</a:t>
            </a:r>
            <a:br>
              <a:rPr lang="en-US" sz="1200" dirty="0">
                <a:sym typeface="Trebuchet MS" pitchFamily="34" charset="0"/>
              </a:rPr>
            </a:br>
            <a:r>
              <a:rPr lang="en-US" sz="1200" dirty="0">
                <a:sym typeface="Trebuchet MS" pitchFamily="34" charset="0"/>
              </a:rPr>
              <a:t>Solutions </a:t>
            </a:r>
            <a:r>
              <a:rPr lang="en-US" sz="1200" dirty="0" smtClean="0">
                <a:sym typeface="Trebuchet MS" pitchFamily="34" charset="0"/>
              </a:rPr>
              <a:t>&amp; </a:t>
            </a:r>
            <a:r>
              <a:rPr lang="en-US" sz="1200" dirty="0">
                <a:sym typeface="Trebuchet MS" pitchFamily="34" charset="0"/>
              </a:rPr>
              <a:t>Development</a:t>
            </a:r>
            <a:endParaRPr lang="en-US" sz="1200" b="0" dirty="0">
              <a:sym typeface="Trebuchet MS" pitchFamily="34" charset="0"/>
            </a:endParaRPr>
          </a:p>
          <a:p>
            <a:pPr marL="39688"/>
            <a:r>
              <a:rPr lang="en-US" sz="1200" b="0" dirty="0" err="1">
                <a:sym typeface="Trebuchet MS" pitchFamily="34" charset="0"/>
              </a:rPr>
              <a:t>Hohe</a:t>
            </a:r>
            <a:r>
              <a:rPr lang="en-US" sz="1200" b="0" dirty="0">
                <a:sym typeface="Trebuchet MS" pitchFamily="34" charset="0"/>
              </a:rPr>
              <a:t> </a:t>
            </a:r>
            <a:r>
              <a:rPr lang="en-US" sz="1200" b="0" dirty="0" err="1">
                <a:sym typeface="Trebuchet MS" pitchFamily="34" charset="0"/>
              </a:rPr>
              <a:t>Brück</a:t>
            </a:r>
            <a:r>
              <a:rPr lang="en-US" sz="1200" b="0" dirty="0">
                <a:sym typeface="Trebuchet MS" pitchFamily="34" charset="0"/>
              </a:rPr>
              <a:t> 7</a:t>
            </a:r>
          </a:p>
          <a:p>
            <a:pPr marL="39688"/>
            <a:r>
              <a:rPr lang="en-US" sz="1200" b="0" dirty="0">
                <a:sym typeface="Trebuchet MS" pitchFamily="34" charset="0"/>
              </a:rPr>
              <a:t>60437 Frankfurt am Main</a:t>
            </a:r>
          </a:p>
          <a:p>
            <a:pPr marL="39688"/>
            <a:endParaRPr lang="en-US" sz="1200" b="0" dirty="0">
              <a:sym typeface="Trebuchet MS" pitchFamily="34" charset="0"/>
            </a:endParaRPr>
          </a:p>
          <a:p>
            <a:pPr marL="39688"/>
            <a:r>
              <a:rPr lang="en-US" sz="1200" dirty="0" smtClean="0">
                <a:sym typeface="Trebuchet MS" pitchFamily="34" charset="0"/>
              </a:rPr>
              <a:t>TE@MCONSULT </a:t>
            </a:r>
            <a:r>
              <a:rPr lang="en-US" sz="1200" dirty="0">
                <a:sym typeface="Trebuchet MS" pitchFamily="34" charset="0"/>
              </a:rPr>
              <a:t>Solutions &amp; </a:t>
            </a:r>
            <a:r>
              <a:rPr lang="en-US" sz="1200" dirty="0" smtClean="0">
                <a:sym typeface="Trebuchet MS" pitchFamily="34" charset="0"/>
              </a:rPr>
              <a:t>People Ltd.</a:t>
            </a:r>
            <a:endParaRPr lang="en-US" sz="1200" dirty="0">
              <a:sym typeface="Trebuchet MS" pitchFamily="34" charset="0"/>
            </a:endParaRPr>
          </a:p>
          <a:p>
            <a:pPr marL="39688"/>
            <a:r>
              <a:rPr lang="en-US" sz="1200" b="0" dirty="0" err="1">
                <a:sym typeface="Trebuchet MS" pitchFamily="34" charset="0"/>
              </a:rPr>
              <a:t>Steinhauserstrasse</a:t>
            </a:r>
            <a:r>
              <a:rPr lang="en-US" sz="1200" b="0" dirty="0">
                <a:sym typeface="Trebuchet MS" pitchFamily="34" charset="0"/>
              </a:rPr>
              <a:t> 160</a:t>
            </a:r>
            <a:br>
              <a:rPr lang="en-US" sz="1200" b="0" dirty="0">
                <a:sym typeface="Trebuchet MS" pitchFamily="34" charset="0"/>
              </a:rPr>
            </a:br>
            <a:r>
              <a:rPr lang="en-US" sz="1200" b="0" dirty="0">
                <a:sym typeface="Trebuchet MS" pitchFamily="34" charset="0"/>
              </a:rPr>
              <a:t>42399 Wuppertal</a:t>
            </a:r>
          </a:p>
          <a:p>
            <a:pPr marL="39688"/>
            <a:endParaRPr lang="en-US" sz="1200" b="0" dirty="0">
              <a:sym typeface="Trebuchet MS" pitchFamily="34" charset="0"/>
            </a:endParaRPr>
          </a:p>
          <a:p>
            <a:pPr marL="39688"/>
            <a:r>
              <a:rPr lang="en-US" sz="1200" dirty="0" smtClean="0">
                <a:sym typeface="Trebuchet MS" pitchFamily="34" charset="0"/>
              </a:rPr>
              <a:t>TE@MCONSULT </a:t>
            </a:r>
            <a:r>
              <a:rPr lang="en-US" sz="1200" dirty="0">
                <a:sym typeface="Trebuchet MS" pitchFamily="34" charset="0"/>
              </a:rPr>
              <a:t>Sales </a:t>
            </a:r>
            <a:r>
              <a:rPr lang="en-US" sz="1200" dirty="0" smtClean="0">
                <a:sym typeface="Trebuchet MS" pitchFamily="34" charset="0"/>
              </a:rPr>
              <a:t>Force Ltd.</a:t>
            </a:r>
            <a:r>
              <a:rPr lang="en-US" sz="1200" dirty="0">
                <a:sym typeface="Trebuchet MS" pitchFamily="34" charset="0"/>
              </a:rPr>
              <a:t/>
            </a:r>
            <a:br>
              <a:rPr lang="en-US" sz="1200" dirty="0">
                <a:sym typeface="Trebuchet MS" pitchFamily="34" charset="0"/>
              </a:rPr>
            </a:br>
            <a:r>
              <a:rPr lang="en-US" sz="1200" b="0" dirty="0" err="1">
                <a:sym typeface="Trebuchet MS" pitchFamily="34" charset="0"/>
              </a:rPr>
              <a:t>Steinhauserstrasse</a:t>
            </a:r>
            <a:r>
              <a:rPr lang="en-US" sz="1200" b="0" dirty="0">
                <a:sym typeface="Trebuchet MS" pitchFamily="34" charset="0"/>
              </a:rPr>
              <a:t> 160A</a:t>
            </a:r>
            <a:br>
              <a:rPr lang="en-US" sz="1200" b="0" dirty="0">
                <a:sym typeface="Trebuchet MS" pitchFamily="34" charset="0"/>
              </a:rPr>
            </a:br>
            <a:r>
              <a:rPr lang="en-US" sz="1200" b="0" dirty="0">
                <a:sym typeface="Trebuchet MS" pitchFamily="34" charset="0"/>
              </a:rPr>
              <a:t>42399 Wuppertal</a:t>
            </a:r>
          </a:p>
          <a:p>
            <a:pPr marL="39688"/>
            <a:endParaRPr lang="en-US" sz="1200" b="0" dirty="0">
              <a:sym typeface="Trebuchet MS" pitchFamily="34" charset="0"/>
            </a:endParaRPr>
          </a:p>
        </p:txBody>
      </p:sp>
      <p:sp>
        <p:nvSpPr>
          <p:cNvPr id="7" name="Rectangle 5"/>
          <p:cNvSpPr>
            <a:spLocks/>
          </p:cNvSpPr>
          <p:nvPr/>
        </p:nvSpPr>
        <p:spPr bwMode="auto">
          <a:xfrm>
            <a:off x="553839" y="1655999"/>
            <a:ext cx="3063875" cy="4216189"/>
          </a:xfrm>
          <a:prstGeom prst="rect">
            <a:avLst/>
          </a:prstGeom>
          <a:solidFill>
            <a:srgbClr val="FFFFFF">
              <a:alpha val="0"/>
            </a:srgbClr>
          </a:solidFill>
          <a:ln w="9525">
            <a:solidFill>
              <a:srgbClr val="C0C0C0"/>
            </a:solidFill>
            <a:miter lim="800000"/>
            <a:headEnd/>
            <a:tailEnd/>
          </a:ln>
        </p:spPr>
        <p:txBody>
          <a:bodyPr lIns="0" tIns="0" rIns="40639" bIns="0" anchor="t" anchorCtr="0"/>
          <a:lstStyle/>
          <a:p>
            <a:pPr marL="39688"/>
            <a:r>
              <a:rPr lang="en-US" sz="1800" dirty="0" smtClean="0">
                <a:sym typeface="Trebuchet MS" pitchFamily="34" charset="0"/>
              </a:rPr>
              <a:t>Speakers Bio</a:t>
            </a:r>
            <a:endParaRPr lang="en-US" sz="1800" dirty="0">
              <a:sym typeface="Trebuchet MS" pitchFamily="34" charset="0"/>
            </a:endParaRPr>
          </a:p>
          <a:p>
            <a:pPr marL="39688"/>
            <a:endParaRPr lang="en-US" sz="1200" b="0" dirty="0">
              <a:sym typeface="Trebuchet MS" pitchFamily="34" charset="0"/>
            </a:endParaRPr>
          </a:p>
          <a:p>
            <a:pPr marL="39688"/>
            <a:r>
              <a:rPr lang="en-US" sz="1200" b="0" dirty="0" smtClean="0">
                <a:sym typeface="Trebuchet MS" pitchFamily="34" charset="0"/>
              </a:rPr>
              <a:t>Name:	Axel Oberländer</a:t>
            </a:r>
          </a:p>
          <a:p>
            <a:pPr marL="39688"/>
            <a:r>
              <a:rPr lang="en-US" sz="1200" dirty="0" smtClean="0">
                <a:sym typeface="Trebuchet MS" pitchFamily="34" charset="0"/>
              </a:rPr>
              <a:t>Developer:	since 1983</a:t>
            </a:r>
          </a:p>
          <a:p>
            <a:pPr marL="39688"/>
            <a:r>
              <a:rPr lang="en-US" sz="1200" b="0" dirty="0" smtClean="0">
                <a:sym typeface="Trebuchet MS" pitchFamily="34" charset="0"/>
              </a:rPr>
              <a:t>CA 2E:	since 1988</a:t>
            </a:r>
          </a:p>
          <a:p>
            <a:pPr marL="39688"/>
            <a:r>
              <a:rPr lang="en-US" sz="1200" dirty="0" smtClean="0">
                <a:sym typeface="Trebuchet MS" pitchFamily="34" charset="0"/>
              </a:rPr>
              <a:t>CA </a:t>
            </a:r>
            <a:r>
              <a:rPr lang="en-US" sz="1200" dirty="0" err="1" smtClean="0">
                <a:sym typeface="Trebuchet MS" pitchFamily="34" charset="0"/>
              </a:rPr>
              <a:t>Plex</a:t>
            </a:r>
            <a:r>
              <a:rPr lang="en-US" sz="1200" dirty="0" smtClean="0">
                <a:sym typeface="Trebuchet MS" pitchFamily="34" charset="0"/>
              </a:rPr>
              <a:t>:	since 1995 (</a:t>
            </a:r>
            <a:r>
              <a:rPr lang="en-US" sz="1200" dirty="0" err="1" smtClean="0">
                <a:sym typeface="Trebuchet MS" pitchFamily="34" charset="0"/>
              </a:rPr>
              <a:t>Obsydian</a:t>
            </a:r>
            <a:r>
              <a:rPr lang="en-US" sz="1200" dirty="0" smtClean="0">
                <a:sym typeface="Trebuchet MS" pitchFamily="34" charset="0"/>
              </a:rPr>
              <a:t> r1.02)</a:t>
            </a:r>
          </a:p>
          <a:p>
            <a:pPr marL="39688"/>
            <a:r>
              <a:rPr lang="en-US" sz="1200" b="0" dirty="0" smtClean="0">
                <a:sym typeface="Trebuchet MS" pitchFamily="34" charset="0"/>
              </a:rPr>
              <a:t>Club Lava </a:t>
            </a:r>
          </a:p>
          <a:p>
            <a:pPr marL="39688"/>
            <a:r>
              <a:rPr lang="en-US" sz="1200" dirty="0" smtClean="0">
                <a:sym typeface="Trebuchet MS" pitchFamily="34" charset="0"/>
              </a:rPr>
              <a:t>Member </a:t>
            </a:r>
            <a:r>
              <a:rPr lang="en-US" sz="1200" b="0" dirty="0" smtClean="0">
                <a:sym typeface="Trebuchet MS" pitchFamily="34" charset="0"/>
              </a:rPr>
              <a:t>#: 	32</a:t>
            </a:r>
          </a:p>
          <a:p>
            <a:pPr marL="39688"/>
            <a:endParaRPr lang="en-US" sz="1200" dirty="0">
              <a:sym typeface="Trebuchet MS" pitchFamily="34" charset="0"/>
            </a:endParaRPr>
          </a:p>
          <a:p>
            <a:pPr marL="39688"/>
            <a:r>
              <a:rPr lang="en-US" sz="1200" dirty="0" smtClean="0">
                <a:sym typeface="Trebuchet MS" pitchFamily="34" charset="0"/>
              </a:rPr>
              <a:t>Mail: axel.oberlaender@teamconsult.de</a:t>
            </a:r>
            <a:endParaRPr lang="en-US" sz="1200" b="0" dirty="0">
              <a:sym typeface="Trebuchet MS" pitchFamily="34" charset="0"/>
            </a:endParaRPr>
          </a:p>
          <a:p>
            <a:pPr marL="39688">
              <a:buSzPct val="125000"/>
              <a:buFont typeface="Arial" charset="0"/>
              <a:buNone/>
            </a:pPr>
            <a:r>
              <a:rPr lang="en-US" sz="1200" dirty="0" smtClean="0">
                <a:sym typeface="Trebuchet MS" pitchFamily="34" charset="0"/>
              </a:rPr>
              <a:t>URL: </a:t>
            </a:r>
            <a:r>
              <a:rPr lang="en-US" sz="1200" dirty="0" smtClean="0">
                <a:sym typeface="Trebuchet MS" pitchFamily="34" charset="0"/>
                <a:hlinkClick r:id="rId2"/>
              </a:rPr>
              <a:t>www.teamconsult.de</a:t>
            </a:r>
            <a:endParaRPr lang="en-US" sz="1200" dirty="0" smtClean="0">
              <a:sym typeface="Trebuchet MS" pitchFamily="34" charset="0"/>
            </a:endParaRPr>
          </a:p>
          <a:p>
            <a:pPr marL="39688">
              <a:buSzPct val="125000"/>
              <a:buFont typeface="Arial" charset="0"/>
              <a:buNone/>
            </a:pPr>
            <a:endParaRPr lang="en-US" sz="1200" b="0" dirty="0">
              <a:sym typeface="Trebuchet MS" pitchFamily="34" charset="0"/>
            </a:endParaRPr>
          </a:p>
          <a:p>
            <a:pPr marL="39688">
              <a:buSzPct val="125000"/>
              <a:buFont typeface="Arial" charset="0"/>
              <a:buNone/>
            </a:pPr>
            <a:endParaRPr lang="en-US" sz="1200" dirty="0" smtClean="0">
              <a:sym typeface="Trebuchet MS" pitchFamily="34" charset="0"/>
            </a:endParaRPr>
          </a:p>
          <a:p>
            <a:pPr marL="39688">
              <a:buSzPct val="125000"/>
              <a:buFont typeface="Arial" charset="0"/>
              <a:buNone/>
            </a:pPr>
            <a:r>
              <a:rPr lang="en-US" sz="1200" b="0" dirty="0" smtClean="0">
                <a:sym typeface="Trebuchet MS" pitchFamily="34" charset="0"/>
              </a:rPr>
              <a:t>Name:	James D. Ryan</a:t>
            </a:r>
          </a:p>
          <a:p>
            <a:pPr marL="39688">
              <a:buSzPct val="125000"/>
              <a:buFont typeface="Arial" charset="0"/>
              <a:buNone/>
            </a:pPr>
            <a:r>
              <a:rPr lang="en-US" sz="1200" dirty="0" smtClean="0">
                <a:sym typeface="Trebuchet MS" pitchFamily="34" charset="0"/>
              </a:rPr>
              <a:t>Developer</a:t>
            </a:r>
            <a:r>
              <a:rPr lang="en-US" sz="1200" dirty="0" smtClean="0">
                <a:sym typeface="Trebuchet MS" pitchFamily="34" charset="0"/>
              </a:rPr>
              <a:t>:	since 1981</a:t>
            </a:r>
          </a:p>
          <a:p>
            <a:pPr marL="39688">
              <a:buSzPct val="125000"/>
              <a:buFont typeface="Arial" charset="0"/>
              <a:buNone/>
            </a:pPr>
            <a:r>
              <a:rPr lang="en-US" sz="1200" b="0" dirty="0" smtClean="0">
                <a:sym typeface="Trebuchet MS" pitchFamily="34" charset="0"/>
              </a:rPr>
              <a:t>CA 2E:	since 1987</a:t>
            </a:r>
          </a:p>
          <a:p>
            <a:pPr marL="39688">
              <a:buSzPct val="125000"/>
            </a:pPr>
            <a:r>
              <a:rPr lang="en-US" sz="1200" dirty="0" smtClean="0">
                <a:sym typeface="Trebuchet MS" pitchFamily="34" charset="0"/>
              </a:rPr>
              <a:t>CA </a:t>
            </a:r>
            <a:r>
              <a:rPr lang="en-US" sz="1200" dirty="0" err="1" smtClean="0">
                <a:sym typeface="Trebuchet MS" pitchFamily="34" charset="0"/>
              </a:rPr>
              <a:t>Plex</a:t>
            </a:r>
            <a:r>
              <a:rPr lang="en-US" sz="1200" dirty="0" smtClean="0">
                <a:sym typeface="Trebuchet MS" pitchFamily="34" charset="0"/>
              </a:rPr>
              <a:t>:	since 1995 </a:t>
            </a:r>
            <a:r>
              <a:rPr lang="en-US" sz="1200" dirty="0">
                <a:sym typeface="Trebuchet MS" pitchFamily="34" charset="0"/>
              </a:rPr>
              <a:t>(</a:t>
            </a:r>
            <a:r>
              <a:rPr lang="en-US" sz="1200" dirty="0" err="1">
                <a:sym typeface="Trebuchet MS" pitchFamily="34" charset="0"/>
              </a:rPr>
              <a:t>Obsydian</a:t>
            </a:r>
            <a:r>
              <a:rPr lang="en-US" sz="1200" dirty="0">
                <a:sym typeface="Trebuchet MS" pitchFamily="34" charset="0"/>
              </a:rPr>
              <a:t> r1.02</a:t>
            </a:r>
            <a:r>
              <a:rPr lang="en-US" sz="1200" dirty="0" smtClean="0">
                <a:sym typeface="Trebuchet MS" pitchFamily="34" charset="0"/>
              </a:rPr>
              <a:t>)</a:t>
            </a:r>
            <a:endParaRPr lang="en-US" sz="1200" dirty="0">
              <a:sym typeface="Trebuchet MS" pitchFamily="34" charset="0"/>
            </a:endParaRPr>
          </a:p>
        </p:txBody>
      </p:sp>
      <p:sp>
        <p:nvSpPr>
          <p:cNvPr id="8" name="Rectangle 6"/>
          <p:cNvSpPr>
            <a:spLocks/>
          </p:cNvSpPr>
          <p:nvPr/>
        </p:nvSpPr>
        <p:spPr bwMode="auto">
          <a:xfrm>
            <a:off x="5608439" y="4797451"/>
            <a:ext cx="3138488" cy="1074737"/>
          </a:xfrm>
          <a:prstGeom prst="rect">
            <a:avLst/>
          </a:prstGeom>
          <a:solidFill>
            <a:srgbClr val="FFFFFF">
              <a:alpha val="0"/>
            </a:srgbClr>
          </a:solidFill>
          <a:ln w="9525">
            <a:solidFill>
              <a:srgbClr val="C0C0C0"/>
            </a:solidFill>
            <a:miter lim="800000"/>
            <a:headEnd/>
            <a:tailEnd/>
          </a:ln>
        </p:spPr>
        <p:txBody>
          <a:bodyPr lIns="0" tIns="180000" rIns="40639" bIns="0" anchor="ctr"/>
          <a:lstStyle/>
          <a:p>
            <a:pPr marL="39688"/>
            <a:r>
              <a:rPr lang="en-US" sz="1800" dirty="0" smtClean="0">
                <a:cs typeface="Arial" charset="0"/>
                <a:sym typeface="Arial" charset="0"/>
              </a:rPr>
              <a:t>Customers</a:t>
            </a:r>
            <a:endParaRPr lang="en-US" sz="1800" dirty="0">
              <a:cs typeface="Arial" charset="0"/>
              <a:sym typeface="Arial" charset="0"/>
            </a:endParaRPr>
          </a:p>
          <a:p>
            <a:pPr marL="39688"/>
            <a:endParaRPr lang="en-US" sz="1200" dirty="0">
              <a:cs typeface="Arial" charset="0"/>
              <a:sym typeface="Arial" charset="0"/>
            </a:endParaRPr>
          </a:p>
          <a:p>
            <a:pPr marL="39688"/>
            <a:r>
              <a:rPr lang="en-US" sz="1200" b="0" dirty="0" smtClean="0">
                <a:cs typeface="Arial" charset="0"/>
                <a:sym typeface="Arial" charset="0"/>
              </a:rPr>
              <a:t>&gt; 70 companies and </a:t>
            </a:r>
            <a:r>
              <a:rPr lang="en-US" sz="1200" b="0" dirty="0" err="1" smtClean="0">
                <a:cs typeface="Arial" charset="0"/>
                <a:sym typeface="Arial" charset="0"/>
              </a:rPr>
              <a:t>organisations</a:t>
            </a:r>
            <a:r>
              <a:rPr lang="en-US" sz="1200" b="0" dirty="0" smtClean="0">
                <a:cs typeface="Arial" charset="0"/>
                <a:sym typeface="Arial" charset="0"/>
              </a:rPr>
              <a:t>, in D-I-CH</a:t>
            </a:r>
            <a:r>
              <a:rPr lang="en-US" sz="1200" b="0" dirty="0">
                <a:cs typeface="Arial" charset="0"/>
                <a:sym typeface="Arial" charset="0"/>
              </a:rPr>
              <a:t/>
            </a:r>
            <a:br>
              <a:rPr lang="en-US" sz="1200" b="0" dirty="0">
                <a:cs typeface="Arial" charset="0"/>
                <a:sym typeface="Arial" charset="0"/>
              </a:rPr>
            </a:br>
            <a:endParaRPr lang="en-US" sz="1200" b="0" dirty="0">
              <a:cs typeface="Arial" charset="0"/>
              <a:sym typeface="Arial" charset="0"/>
            </a:endParaRPr>
          </a:p>
        </p:txBody>
      </p:sp>
      <p:sp>
        <p:nvSpPr>
          <p:cNvPr id="10" name="Rectangle 8"/>
          <p:cNvSpPr>
            <a:spLocks/>
          </p:cNvSpPr>
          <p:nvPr/>
        </p:nvSpPr>
        <p:spPr bwMode="auto">
          <a:xfrm>
            <a:off x="3762177" y="1628800"/>
            <a:ext cx="1744662" cy="2952751"/>
          </a:xfrm>
          <a:prstGeom prst="rect">
            <a:avLst/>
          </a:prstGeom>
          <a:solidFill>
            <a:srgbClr val="FFFFFF">
              <a:alpha val="0"/>
            </a:srgbClr>
          </a:solidFill>
          <a:ln w="9525">
            <a:solidFill>
              <a:srgbClr val="C0C0C0"/>
            </a:solidFill>
            <a:miter lim="800000"/>
            <a:headEnd/>
            <a:tailEnd/>
          </a:ln>
        </p:spPr>
        <p:txBody>
          <a:bodyPr lIns="0" tIns="180000" rIns="40639" bIns="0" anchor="ctr"/>
          <a:lstStyle/>
          <a:p>
            <a:pPr marL="39688"/>
            <a:r>
              <a:rPr lang="en-US" sz="1800" dirty="0" smtClean="0">
                <a:cs typeface="Arial" charset="0"/>
                <a:sym typeface="Arial" charset="0"/>
              </a:rPr>
              <a:t>Employees TSD(Group)</a:t>
            </a:r>
            <a:endParaRPr lang="en-US" sz="1800" dirty="0">
              <a:cs typeface="Arial" charset="0"/>
              <a:sym typeface="Arial" charset="0"/>
            </a:endParaRPr>
          </a:p>
          <a:p>
            <a:pPr marL="39688"/>
            <a:endParaRPr lang="en-US" sz="1200" dirty="0">
              <a:cs typeface="Arial" charset="0"/>
              <a:sym typeface="Arial" charset="0"/>
            </a:endParaRPr>
          </a:p>
          <a:p>
            <a:pPr marL="39688"/>
            <a:r>
              <a:rPr lang="en-US" sz="1200" b="0" dirty="0">
                <a:cs typeface="Arial" charset="0"/>
                <a:sym typeface="Arial" charset="0"/>
              </a:rPr>
              <a:t>  </a:t>
            </a:r>
            <a:r>
              <a:rPr lang="en-US" sz="1200" dirty="0" smtClean="0">
                <a:sym typeface="Arial" charset="0"/>
              </a:rPr>
              <a:t>6+</a:t>
            </a:r>
            <a:r>
              <a:rPr lang="en-US" sz="1200" b="0" dirty="0" smtClean="0">
                <a:cs typeface="Arial" charset="0"/>
                <a:sym typeface="Arial" charset="0"/>
              </a:rPr>
              <a:t>(30) </a:t>
            </a:r>
            <a:r>
              <a:rPr lang="en-US" sz="1200" b="0" dirty="0">
                <a:cs typeface="Arial" charset="0"/>
                <a:sym typeface="Arial" charset="0"/>
              </a:rPr>
              <a:t/>
            </a:r>
            <a:br>
              <a:rPr lang="en-US" sz="1200" b="0" dirty="0">
                <a:cs typeface="Arial" charset="0"/>
                <a:sym typeface="Arial" charset="0"/>
              </a:rPr>
            </a:br>
            <a:endParaRPr lang="en-US" sz="1200" b="0" dirty="0">
              <a:cs typeface="Arial" charset="0"/>
              <a:sym typeface="Arial" charset="0"/>
            </a:endParaRPr>
          </a:p>
          <a:p>
            <a:pPr marL="39688">
              <a:buFontTx/>
              <a:buChar char="•"/>
            </a:pPr>
            <a:r>
              <a:rPr lang="en-US" sz="1200" b="0" dirty="0" smtClean="0">
                <a:cs typeface="Arial" charset="0"/>
                <a:sym typeface="Arial" charset="0"/>
              </a:rPr>
              <a:t>3(12) Development</a:t>
            </a:r>
            <a:endParaRPr lang="en-US" sz="1200" b="0" dirty="0">
              <a:cs typeface="Arial" charset="0"/>
              <a:sym typeface="Arial" charset="0"/>
            </a:endParaRPr>
          </a:p>
          <a:p>
            <a:pPr marL="39688">
              <a:buFontTx/>
              <a:buChar char="•"/>
            </a:pPr>
            <a:r>
              <a:rPr lang="en-US" sz="1200" dirty="0" smtClean="0">
                <a:sym typeface="Arial" charset="0"/>
              </a:rPr>
              <a:t>2(4)</a:t>
            </a:r>
            <a:r>
              <a:rPr lang="en-US" sz="1200" b="0" dirty="0" smtClean="0">
                <a:cs typeface="Arial" charset="0"/>
                <a:sym typeface="Arial" charset="0"/>
              </a:rPr>
              <a:t> </a:t>
            </a:r>
            <a:r>
              <a:rPr lang="en-US" sz="1200" dirty="0" smtClean="0">
                <a:sym typeface="Arial" charset="0"/>
              </a:rPr>
              <a:t>Consulting</a:t>
            </a:r>
            <a:r>
              <a:rPr lang="en-US" sz="1200" b="0" dirty="0" smtClean="0">
                <a:cs typeface="Arial" charset="0"/>
                <a:sym typeface="Arial" charset="0"/>
              </a:rPr>
              <a:t>, Services and </a:t>
            </a:r>
            <a:r>
              <a:rPr lang="en-US" sz="1200" b="0" dirty="0">
                <a:cs typeface="Arial" charset="0"/>
                <a:sym typeface="Arial" charset="0"/>
              </a:rPr>
              <a:t>Support</a:t>
            </a:r>
          </a:p>
          <a:p>
            <a:pPr marL="39688">
              <a:buFontTx/>
              <a:buChar char="•"/>
            </a:pPr>
            <a:r>
              <a:rPr lang="en-US" sz="1200" b="0" dirty="0">
                <a:cs typeface="Arial" charset="0"/>
                <a:sym typeface="Arial" charset="0"/>
              </a:rPr>
              <a:t>  </a:t>
            </a:r>
            <a:r>
              <a:rPr lang="en-US" sz="1200" b="0" dirty="0" smtClean="0">
                <a:cs typeface="Arial" charset="0"/>
                <a:sym typeface="Arial" charset="0"/>
              </a:rPr>
              <a:t>1(3) Marketing  and Sales</a:t>
            </a:r>
            <a:endParaRPr lang="en-US" sz="1200" b="0" dirty="0">
              <a:cs typeface="Arial" charset="0"/>
              <a:sym typeface="Arial" charset="0"/>
            </a:endParaRPr>
          </a:p>
          <a:p>
            <a:pPr marL="39688">
              <a:buFontTx/>
              <a:buChar char="•"/>
            </a:pPr>
            <a:r>
              <a:rPr lang="en-US" sz="1200" b="0" dirty="0">
                <a:cs typeface="Arial" charset="0"/>
                <a:sym typeface="Arial" charset="0"/>
              </a:rPr>
              <a:t>  </a:t>
            </a:r>
            <a:r>
              <a:rPr lang="en-US" sz="1200" b="0" dirty="0" smtClean="0">
                <a:cs typeface="Arial" charset="0"/>
                <a:sym typeface="Arial" charset="0"/>
              </a:rPr>
              <a:t>1(3) </a:t>
            </a:r>
            <a:r>
              <a:rPr lang="en-US" sz="1200" b="0" dirty="0" err="1" smtClean="0">
                <a:cs typeface="Arial" charset="0"/>
                <a:sym typeface="Arial" charset="0"/>
              </a:rPr>
              <a:t>Backoffice</a:t>
            </a:r>
            <a:endParaRPr lang="en-US" sz="1200" b="0" dirty="0" smtClean="0">
              <a:cs typeface="Arial" charset="0"/>
              <a:sym typeface="Arial" charset="0"/>
            </a:endParaRPr>
          </a:p>
          <a:p>
            <a:pPr marL="39688">
              <a:buFontTx/>
              <a:buChar char="•"/>
            </a:pPr>
            <a:endParaRPr lang="en-US" sz="1200" dirty="0" smtClean="0">
              <a:sym typeface="Arial" charset="0"/>
            </a:endParaRPr>
          </a:p>
          <a:p>
            <a:pPr marL="39688"/>
            <a:r>
              <a:rPr lang="en-US" sz="1200" dirty="0" smtClean="0">
                <a:sym typeface="Arial" charset="0"/>
              </a:rPr>
              <a:t>External Contractors</a:t>
            </a:r>
          </a:p>
          <a:p>
            <a:pPr marL="39688">
              <a:buFontTx/>
              <a:buChar char="•"/>
            </a:pPr>
            <a:r>
              <a:rPr lang="en-US" sz="1200" dirty="0" smtClean="0">
                <a:sym typeface="Arial" charset="0"/>
              </a:rPr>
              <a:t>5(8)</a:t>
            </a:r>
            <a:endParaRPr lang="en-US" sz="1200" dirty="0">
              <a:sym typeface="Arial" charset="0"/>
            </a:endParaRPr>
          </a:p>
          <a:p>
            <a:pPr marL="39688">
              <a:buFontTx/>
              <a:buChar char="•"/>
            </a:pPr>
            <a:endParaRPr lang="en-US" sz="1200" b="0" dirty="0">
              <a:cs typeface="Arial" charset="0"/>
              <a:sym typeface="Arial" charset="0"/>
            </a:endParaRPr>
          </a:p>
          <a:p>
            <a:pPr marL="39688">
              <a:buFontTx/>
              <a:buChar char="•"/>
            </a:pPr>
            <a:endParaRPr lang="en-US" sz="1500" b="0" dirty="0">
              <a:cs typeface="Arial" charset="0"/>
              <a:sym typeface="Arial" charset="0"/>
            </a:endParaRPr>
          </a:p>
        </p:txBody>
      </p:sp>
      <p:sp>
        <p:nvSpPr>
          <p:cNvPr id="11" name="Rectangle 9"/>
          <p:cNvSpPr>
            <a:spLocks/>
          </p:cNvSpPr>
          <p:nvPr/>
        </p:nvSpPr>
        <p:spPr bwMode="auto">
          <a:xfrm>
            <a:off x="3762177" y="4797451"/>
            <a:ext cx="1744662" cy="1071562"/>
          </a:xfrm>
          <a:prstGeom prst="rect">
            <a:avLst/>
          </a:prstGeom>
          <a:solidFill>
            <a:srgbClr val="FFFFFF">
              <a:alpha val="0"/>
            </a:srgbClr>
          </a:solidFill>
          <a:ln w="9525">
            <a:solidFill>
              <a:srgbClr val="C0C0C0"/>
            </a:solidFill>
            <a:miter lim="800000"/>
            <a:headEnd/>
            <a:tailEnd/>
          </a:ln>
        </p:spPr>
        <p:txBody>
          <a:bodyPr lIns="0" tIns="36000" rIns="40639" bIns="0" anchor="ctr"/>
          <a:lstStyle/>
          <a:p>
            <a:pPr marL="39688"/>
            <a:r>
              <a:rPr lang="en-US" sz="1800" dirty="0" smtClean="0">
                <a:cs typeface="Arial" charset="0"/>
                <a:sym typeface="Arial" charset="0"/>
              </a:rPr>
              <a:t>Partners</a:t>
            </a:r>
            <a:endParaRPr lang="en-US" sz="1800" dirty="0">
              <a:cs typeface="Arial" charset="0"/>
              <a:sym typeface="Arial" charset="0"/>
            </a:endParaRPr>
          </a:p>
          <a:p>
            <a:pPr marL="39688"/>
            <a:endParaRPr lang="en-US" sz="1200" dirty="0">
              <a:cs typeface="Arial" charset="0"/>
              <a:sym typeface="Arial" charset="0"/>
            </a:endParaRPr>
          </a:p>
          <a:p>
            <a:pPr marL="39688"/>
            <a:r>
              <a:rPr lang="en-US" sz="1200" dirty="0" smtClean="0">
                <a:sym typeface="Arial" charset="0"/>
              </a:rPr>
              <a:t>5</a:t>
            </a:r>
            <a:r>
              <a:rPr lang="en-US" sz="1200" b="0" dirty="0" smtClean="0">
                <a:cs typeface="Arial" charset="0"/>
                <a:sym typeface="Arial" charset="0"/>
              </a:rPr>
              <a:t> </a:t>
            </a:r>
            <a:r>
              <a:rPr lang="en-US" sz="1200" b="0" dirty="0">
                <a:cs typeface="Arial" charset="0"/>
                <a:sym typeface="Arial" charset="0"/>
              </a:rPr>
              <a:t>in </a:t>
            </a:r>
            <a:r>
              <a:rPr lang="en-US" sz="1200" b="0" dirty="0" smtClean="0">
                <a:cs typeface="Arial" charset="0"/>
                <a:sym typeface="Arial" charset="0"/>
              </a:rPr>
              <a:t>D, CH and I</a:t>
            </a:r>
            <a:endParaRPr lang="en-US" sz="1500" b="0" dirty="0">
              <a:cs typeface="Arial" charset="0"/>
              <a:sym typeface="Arial"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About Tools4Plex…</a:t>
            </a:r>
          </a:p>
        </p:txBody>
      </p:sp>
      <p:sp>
        <p:nvSpPr>
          <p:cNvPr id="19458" name="Text Box 3"/>
          <p:cNvSpPr txBox="1">
            <a:spLocks noChangeArrowheads="1"/>
          </p:cNvSpPr>
          <p:nvPr/>
        </p:nvSpPr>
        <p:spPr bwMode="auto">
          <a:xfrm>
            <a:off x="395288" y="1372706"/>
            <a:ext cx="8424862" cy="400110"/>
          </a:xfrm>
          <a:prstGeom prst="rect">
            <a:avLst/>
          </a:prstGeom>
          <a:noFill/>
          <a:ln w="9525">
            <a:noFill/>
            <a:miter lim="800000"/>
            <a:headEnd/>
            <a:tailEnd/>
          </a:ln>
        </p:spPr>
        <p:txBody>
          <a:bodyPr>
            <a:spAutoFit/>
          </a:bodyPr>
          <a:lstStyle/>
          <a:p>
            <a:pPr eaLnBrk="0" hangingPunct="0">
              <a:spcAft>
                <a:spcPts val="1200"/>
              </a:spcAft>
            </a:pPr>
            <a:r>
              <a:rPr lang="de-DE" sz="2000" dirty="0"/>
              <a:t>Menu </a:t>
            </a:r>
            <a:r>
              <a:rPr lang="de-DE" sz="2000" dirty="0" err="1"/>
              <a:t>option</a:t>
            </a:r>
            <a:r>
              <a:rPr lang="de-DE" sz="2000" dirty="0"/>
              <a:t>: </a:t>
            </a:r>
            <a:r>
              <a:rPr lang="en-US" sz="2000" dirty="0" smtClean="0"/>
              <a:t>PlexXML</a:t>
            </a:r>
            <a:endParaRPr lang="en-US" sz="2000" dirty="0"/>
          </a:p>
        </p:txBody>
      </p:sp>
      <p:sp>
        <p:nvSpPr>
          <p:cNvPr id="2" name="Textfeld 1"/>
          <p:cNvSpPr txBox="1"/>
          <p:nvPr/>
        </p:nvSpPr>
        <p:spPr>
          <a:xfrm>
            <a:off x="6084168" y="1628800"/>
            <a:ext cx="2952328" cy="4093428"/>
          </a:xfrm>
          <a:prstGeom prst="rect">
            <a:avLst/>
          </a:prstGeom>
          <a:noFill/>
        </p:spPr>
        <p:txBody>
          <a:bodyPr wrap="square">
            <a:spAutoFit/>
          </a:bodyPr>
          <a:lstStyle/>
          <a:p>
            <a:pPr>
              <a:defRPr/>
            </a:pPr>
            <a:r>
              <a:rPr lang="de-DE" sz="2000" dirty="0" smtClean="0">
                <a:latin typeface="Arial" panose="020B0604020202020204" pitchFamily="34" charset="0"/>
                <a:cs typeface="Arial" panose="020B0604020202020204" pitchFamily="34" charset="0"/>
              </a:rPr>
              <a:t>PlexXML </a:t>
            </a:r>
            <a:r>
              <a:rPr lang="de-DE" sz="2000" dirty="0" err="1" smtClean="0">
                <a:latin typeface="Arial" panose="020B0604020202020204" pitchFamily="34" charset="0"/>
                <a:cs typeface="Arial" panose="020B0604020202020204" pitchFamily="34" charset="0"/>
              </a:rPr>
              <a:t>is</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one</a:t>
            </a:r>
            <a:r>
              <a:rPr lang="de-DE" sz="2000" dirty="0" smtClean="0">
                <a:latin typeface="Arial" panose="020B0604020202020204" pitchFamily="34" charset="0"/>
                <a:cs typeface="Arial" panose="020B0604020202020204" pitchFamily="34" charset="0"/>
              </a:rPr>
              <a:t> View </a:t>
            </a:r>
            <a:r>
              <a:rPr lang="de-DE" sz="2000" dirty="0" err="1" smtClean="0">
                <a:latin typeface="Arial" panose="020B0604020202020204" pitchFamily="34" charset="0"/>
                <a:cs typeface="Arial" panose="020B0604020202020204" pitchFamily="34" charset="0"/>
              </a:rPr>
              <a:t>framework</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that</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we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use</a:t>
            </a:r>
            <a:r>
              <a:rPr lang="de-DE" sz="2000" dirty="0" smtClean="0">
                <a:latin typeface="Arial" panose="020B0604020202020204" pitchFamily="34" charset="0"/>
                <a:cs typeface="Arial" panose="020B0604020202020204" pitchFamily="34" charset="0"/>
              </a:rPr>
              <a:t>.</a:t>
            </a:r>
          </a:p>
          <a:p>
            <a:pPr>
              <a:defRPr/>
            </a:pPr>
            <a:endParaRPr lang="de-DE" sz="2000" dirty="0" smtClean="0">
              <a:latin typeface="Arial" panose="020B0604020202020204" pitchFamily="34" charset="0"/>
              <a:cs typeface="Arial" panose="020B0604020202020204" pitchFamily="34" charset="0"/>
            </a:endParaRPr>
          </a:p>
          <a:p>
            <a:pPr marL="0" lvl="1">
              <a:defRPr/>
            </a:pPr>
            <a:r>
              <a:rPr lang="en-US" sz="2000" b="1" i="1" dirty="0" smtClean="0"/>
              <a:t>Tools</a:t>
            </a:r>
            <a:r>
              <a:rPr lang="en-US" sz="2000" b="1" i="1" dirty="0" smtClean="0">
                <a:solidFill>
                  <a:srgbClr val="800000"/>
                </a:solidFill>
              </a:rPr>
              <a:t>4</a:t>
            </a:r>
            <a:r>
              <a:rPr lang="en-US" sz="2000" b="1" i="1" dirty="0" smtClean="0"/>
              <a:t>Plex </a:t>
            </a:r>
            <a:r>
              <a:rPr lang="de-DE" sz="2000" dirty="0" err="1" smtClean="0">
                <a:latin typeface="Arial" panose="020B0604020202020204" pitchFamily="34" charset="0"/>
                <a:cs typeface="Arial" panose="020B0604020202020204" pitchFamily="34" charset="0"/>
              </a:rPr>
              <a:t>assists</a:t>
            </a:r>
            <a:r>
              <a:rPr lang="de-DE" sz="2000" dirty="0" smtClean="0">
                <a:latin typeface="Arial" panose="020B0604020202020204" pitchFamily="34" charset="0"/>
                <a:cs typeface="Arial" panose="020B0604020202020204" pitchFamily="34" charset="0"/>
              </a:rPr>
              <a:t> in </a:t>
            </a:r>
            <a:r>
              <a:rPr lang="de-DE" sz="2000" dirty="0" err="1">
                <a:latin typeface="Arial" panose="020B0604020202020204" pitchFamily="34" charset="0"/>
                <a:cs typeface="Arial" panose="020B0604020202020204" pitchFamily="34" charset="0"/>
              </a:rPr>
              <a:t>creating</a:t>
            </a:r>
            <a:r>
              <a:rPr lang="de-DE" sz="2000" dirty="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the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files</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necessary</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to</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generate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the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possible</a:t>
            </a:r>
            <a:r>
              <a:rPr lang="de-DE" sz="2000" dirty="0" smtClean="0">
                <a:latin typeface="Arial" panose="020B0604020202020204" pitchFamily="34" charset="0"/>
                <a:cs typeface="Arial" panose="020B0604020202020204" pitchFamily="34" charset="0"/>
              </a:rPr>
              <a:t> PlexXML </a:t>
            </a:r>
            <a:r>
              <a:rPr lang="de-DE" sz="2000" dirty="0" err="1" smtClean="0">
                <a:latin typeface="Arial" panose="020B0604020202020204" pitchFamily="34" charset="0"/>
                <a:cs typeface="Arial" panose="020B0604020202020204" pitchFamily="34" charset="0"/>
              </a:rPr>
              <a:t>dialogs</a:t>
            </a:r>
            <a:r>
              <a:rPr lang="de-DE" sz="2000" dirty="0" smtClean="0">
                <a:latin typeface="Arial" panose="020B0604020202020204" pitchFamily="34" charset="0"/>
                <a:cs typeface="Arial" panose="020B0604020202020204" pitchFamily="34" charset="0"/>
              </a:rPr>
              <a:t> </a:t>
            </a:r>
          </a:p>
          <a:p>
            <a:pPr>
              <a:defRPr/>
            </a:pPr>
            <a:r>
              <a:rPr lang="de-DE" sz="20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de-DE" sz="2000" dirty="0" err="1" smtClean="0">
                <a:latin typeface="Arial" panose="020B0604020202020204" pitchFamily="34" charset="0"/>
                <a:cs typeface="Arial" panose="020B0604020202020204" pitchFamily="34" charset="0"/>
              </a:rPr>
              <a:t>the</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user</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interface</a:t>
            </a:r>
            <a:r>
              <a:rPr lang="de-DE" sz="20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de-DE" sz="2000" dirty="0" smtClean="0">
                <a:latin typeface="Arial" panose="020B0604020202020204" pitchFamily="34" charset="0"/>
                <a:cs typeface="Arial" panose="020B0604020202020204" pitchFamily="34" charset="0"/>
              </a:rPr>
              <a:t>diverse </a:t>
            </a:r>
            <a:r>
              <a:rPr lang="de-DE" sz="2000" dirty="0" err="1" smtClean="0">
                <a:latin typeface="Arial" panose="020B0604020202020204" pitchFamily="34" charset="0"/>
                <a:cs typeface="Arial" panose="020B0604020202020204" pitchFamily="34" charset="0"/>
              </a:rPr>
              <a:t>functionality</a:t>
            </a:r>
            <a:r>
              <a:rPr lang="de-DE" sz="2000" dirty="0" smtClean="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de-DE" sz="2000" dirty="0" smtClean="0">
                <a:latin typeface="Arial" panose="020B0604020202020204" pitchFamily="34" charset="0"/>
                <a:cs typeface="Arial" panose="020B0604020202020204" pitchFamily="34" charset="0"/>
              </a:rPr>
              <a:t>View </a:t>
            </a:r>
            <a:r>
              <a:rPr lang="de-DE" sz="2000" dirty="0" err="1" smtClean="0">
                <a:latin typeface="Arial" panose="020B0604020202020204" pitchFamily="34" charset="0"/>
                <a:cs typeface="Arial" panose="020B0604020202020204" pitchFamily="34" charset="0"/>
              </a:rPr>
              <a:t>controls</a:t>
            </a:r>
            <a:r>
              <a:rPr lang="de-DE" sz="2000" dirty="0" smtClean="0">
                <a:latin typeface="Arial" panose="020B0604020202020204" pitchFamily="34" charset="0"/>
                <a:cs typeface="Arial" panose="020B0604020202020204" pitchFamily="34" charset="0"/>
              </a:rPr>
              <a:t> </a:t>
            </a:r>
            <a:br>
              <a:rPr lang="de-DE" sz="2000" dirty="0" smtClean="0">
                <a:latin typeface="Arial" panose="020B0604020202020204" pitchFamily="34" charset="0"/>
                <a:cs typeface="Arial" panose="020B0604020202020204" pitchFamily="34" charset="0"/>
              </a:rPr>
            </a:br>
            <a:r>
              <a:rPr lang="de-DE" sz="2000" dirty="0" smtClean="0">
                <a:latin typeface="Arial" panose="020B0604020202020204" pitchFamily="34" charset="0"/>
                <a:cs typeface="Arial" panose="020B0604020202020204" pitchFamily="34" charset="0"/>
              </a:rPr>
              <a:t>(</a:t>
            </a:r>
            <a:r>
              <a:rPr lang="de-DE" sz="2000" dirty="0" err="1" smtClean="0">
                <a:latin typeface="Arial" panose="020B0604020202020204" pitchFamily="34" charset="0"/>
                <a:cs typeface="Arial" panose="020B0604020202020204" pitchFamily="34" charset="0"/>
              </a:rPr>
              <a:t>buttons</a:t>
            </a:r>
            <a:r>
              <a:rPr lang="de-DE" sz="2000" dirty="0" smtClean="0">
                <a:latin typeface="Arial" panose="020B0604020202020204" pitchFamily="34" charset="0"/>
                <a:cs typeface="Arial" panose="020B0604020202020204" pitchFamily="34" charset="0"/>
              </a:rPr>
              <a:t>, links, …)</a:t>
            </a:r>
            <a:endParaRPr lang="de-DE" sz="2000" dirty="0">
              <a:latin typeface="Arial" panose="020B0604020202020204" pitchFamily="34" charset="0"/>
              <a:cs typeface="Arial" panose="020B0604020202020204" pitchFamily="34" charset="0"/>
            </a:endParaRPr>
          </a:p>
        </p:txBody>
      </p:sp>
      <p:pic>
        <p:nvPicPr>
          <p:cNvPr id="1026" name="Picture 2" descr="E:\CA Plex Toolbox\ScreenShots\Tools4Plex_Me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810636"/>
            <a:ext cx="5184576" cy="41386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CA Plex Toolbox\ScreenShots\Tools4Plex_PlexXM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84" y="2085273"/>
            <a:ext cx="3521968" cy="304650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395288" y="908720"/>
            <a:ext cx="8424862" cy="461962"/>
          </a:xfrm>
          <a:prstGeom prst="rect">
            <a:avLst/>
          </a:prstGeom>
          <a:noFill/>
          <a:ln w="9525">
            <a:noFill/>
            <a:miter lim="800000"/>
            <a:headEnd/>
            <a:tailEnd/>
          </a:ln>
        </p:spPr>
        <p:txBody>
          <a:bodyPr>
            <a:spAutoFit/>
          </a:bodyPr>
          <a:lstStyle/>
          <a:p>
            <a:pPr eaLnBrk="0" hangingPunct="0">
              <a:spcAft>
                <a:spcPts val="1200"/>
              </a:spcAft>
            </a:pPr>
            <a:r>
              <a:rPr lang="en-US" sz="2400" dirty="0"/>
              <a:t>A productivity tool for </a:t>
            </a:r>
            <a:r>
              <a:rPr lang="en-US" sz="2400" dirty="0" smtClean="0"/>
              <a:t>CA </a:t>
            </a:r>
            <a:r>
              <a:rPr lang="en-US" sz="2400" dirty="0" err="1"/>
              <a:t>Plex</a:t>
            </a:r>
            <a:endParaRPr lang="en-US" sz="2400" dirty="0"/>
          </a:p>
        </p:txBody>
      </p:sp>
    </p:spTree>
    <p:extLst>
      <p:ext uri="{BB962C8B-B14F-4D97-AF65-F5344CB8AC3E}">
        <p14:creationId xmlns:p14="http://schemas.microsoft.com/office/powerpoint/2010/main" val="148880203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About Tools4Plex…</a:t>
            </a:r>
          </a:p>
        </p:txBody>
      </p:sp>
      <p:sp>
        <p:nvSpPr>
          <p:cNvPr id="18434" name="Text Box 3"/>
          <p:cNvSpPr txBox="1">
            <a:spLocks noChangeArrowheads="1"/>
          </p:cNvSpPr>
          <p:nvPr/>
        </p:nvSpPr>
        <p:spPr bwMode="auto">
          <a:xfrm>
            <a:off x="425450" y="1916832"/>
            <a:ext cx="4362574" cy="2554545"/>
          </a:xfrm>
          <a:prstGeom prst="rect">
            <a:avLst/>
          </a:prstGeom>
          <a:noFill/>
          <a:ln w="9525">
            <a:noFill/>
            <a:miter lim="800000"/>
            <a:headEnd/>
            <a:tailEnd/>
          </a:ln>
        </p:spPr>
        <p:txBody>
          <a:bodyPr wrap="square">
            <a:spAutoFit/>
          </a:bodyPr>
          <a:lstStyle/>
          <a:p>
            <a:pPr marL="179388" indent="-179388" eaLnBrk="0" hangingPunct="0">
              <a:spcAft>
                <a:spcPts val="1200"/>
              </a:spcAft>
              <a:buFont typeface="Arial" charset="0"/>
              <a:buChar char="•"/>
            </a:pPr>
            <a:r>
              <a:rPr lang="en-US" sz="2400" dirty="0" smtClean="0"/>
              <a:t>A productivity </a:t>
            </a:r>
            <a:r>
              <a:rPr lang="en-US" sz="2400" dirty="0"/>
              <a:t>tool for </a:t>
            </a:r>
            <a:r>
              <a:rPr lang="en-US" sz="2400" dirty="0" smtClean="0"/>
              <a:t>CA </a:t>
            </a:r>
            <a:r>
              <a:rPr lang="en-US" sz="2400" dirty="0" err="1"/>
              <a:t>Plex</a:t>
            </a:r>
            <a:endParaRPr lang="en-US" sz="2400" dirty="0"/>
          </a:p>
          <a:p>
            <a:pPr marL="179388" indent="-179388" eaLnBrk="0" hangingPunct="0">
              <a:spcAft>
                <a:spcPts val="1200"/>
              </a:spcAft>
              <a:buFont typeface="Arial" charset="0"/>
              <a:buChar char="•"/>
            </a:pPr>
            <a:r>
              <a:rPr lang="en-US" sz="2400" dirty="0">
                <a:solidFill>
                  <a:srgbClr val="A50021"/>
                </a:solidFill>
              </a:rPr>
              <a:t>The story behind the </a:t>
            </a:r>
            <a:r>
              <a:rPr lang="en-US" sz="2400" dirty="0" smtClean="0">
                <a:solidFill>
                  <a:srgbClr val="A50021"/>
                </a:solidFill>
              </a:rPr>
              <a:t>tool</a:t>
            </a:r>
          </a:p>
          <a:p>
            <a:pPr marL="179388" indent="-179388" eaLnBrk="0" hangingPunct="0">
              <a:spcAft>
                <a:spcPts val="1200"/>
              </a:spcAft>
              <a:buFont typeface="Arial" charset="0"/>
              <a:buChar char="•"/>
            </a:pPr>
            <a:r>
              <a:rPr lang="en-US" sz="2400" dirty="0"/>
              <a:t>An example in </a:t>
            </a:r>
            <a:r>
              <a:rPr lang="en-US" sz="2400" dirty="0" smtClean="0"/>
              <a:t>numbers</a:t>
            </a:r>
            <a:endParaRPr lang="en-US" sz="2400" dirty="0">
              <a:solidFill>
                <a:srgbClr val="A50021"/>
              </a:solidFill>
            </a:endParaRPr>
          </a:p>
          <a:p>
            <a:pPr marL="179388" indent="-179388" eaLnBrk="0" hangingPunct="0">
              <a:spcAft>
                <a:spcPts val="1200"/>
              </a:spcAft>
              <a:buFont typeface="Arial" charset="0"/>
              <a:buChar char="•"/>
            </a:pPr>
            <a:r>
              <a:rPr lang="en-US" sz="2400" dirty="0"/>
              <a:t>What do we have right now</a:t>
            </a:r>
          </a:p>
          <a:p>
            <a:pPr marL="179388" indent="-179388" eaLnBrk="0" hangingPunct="0">
              <a:spcAft>
                <a:spcPts val="1200"/>
              </a:spcAft>
              <a:buFont typeface="Arial" charset="0"/>
              <a:buChar char="•"/>
            </a:pPr>
            <a:r>
              <a:rPr lang="en-US" sz="2400" dirty="0"/>
              <a:t>Where do we want to go</a:t>
            </a:r>
          </a:p>
        </p:txBody>
      </p:sp>
      <p:pic>
        <p:nvPicPr>
          <p:cNvPr id="1027" name="Picture 3"/>
          <p:cNvPicPr>
            <a:picLocks noChangeAspect="1" noChangeArrowheads="1"/>
          </p:cNvPicPr>
          <p:nvPr/>
        </p:nvPicPr>
        <p:blipFill>
          <a:blip r:embed="rId2">
            <a:extLst/>
          </a:blip>
          <a:srcRect/>
          <a:stretch>
            <a:fillRect/>
          </a:stretch>
        </p:blipFill>
        <p:spPr bwMode="auto">
          <a:xfrm>
            <a:off x="4872930" y="1852855"/>
            <a:ext cx="4019550" cy="2847975"/>
          </a:xfrm>
          <a:prstGeom prst="rect">
            <a:avLst/>
          </a:prstGeom>
          <a:noFill/>
          <a:ln>
            <a:noFill/>
          </a:ln>
          <a:effectLst>
            <a:outerShdw blurRad="50800" dist="38100" dir="8100000" algn="tr" rotWithShape="0">
              <a:prstClr val="black">
                <a:alpha val="40000"/>
              </a:prstClr>
            </a:outerShdw>
          </a:effectLst>
          <a:scene3d>
            <a:camera prst="obliqueTopRight"/>
            <a:lightRig rig="threePt" dir="t"/>
          </a:scene3d>
          <a:sp3d>
            <a:bevelT/>
          </a:sp3d>
          <a:extLst/>
        </p:spPr>
      </p:pic>
    </p:spTree>
    <p:extLst>
      <p:ext uri="{BB962C8B-B14F-4D97-AF65-F5344CB8AC3E}">
        <p14:creationId xmlns:p14="http://schemas.microsoft.com/office/powerpoint/2010/main" val="17148016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About Tools4Plex…</a:t>
            </a:r>
          </a:p>
        </p:txBody>
      </p:sp>
      <p:sp>
        <p:nvSpPr>
          <p:cNvPr id="20482" name="Text Box 3"/>
          <p:cNvSpPr txBox="1">
            <a:spLocks noChangeArrowheads="1"/>
          </p:cNvSpPr>
          <p:nvPr/>
        </p:nvSpPr>
        <p:spPr bwMode="auto">
          <a:xfrm>
            <a:off x="395288" y="1268413"/>
            <a:ext cx="8424862" cy="461962"/>
          </a:xfrm>
          <a:prstGeom prst="rect">
            <a:avLst/>
          </a:prstGeom>
          <a:noFill/>
          <a:ln w="9525">
            <a:noFill/>
            <a:miter lim="800000"/>
            <a:headEnd/>
            <a:tailEnd/>
          </a:ln>
        </p:spPr>
        <p:txBody>
          <a:bodyPr>
            <a:spAutoFit/>
          </a:bodyPr>
          <a:lstStyle/>
          <a:p>
            <a:pPr eaLnBrk="0" hangingPunct="0">
              <a:spcAft>
                <a:spcPts val="1200"/>
              </a:spcAft>
            </a:pPr>
            <a:r>
              <a:rPr lang="en-US" sz="2400"/>
              <a:t>The story behind the tool</a:t>
            </a:r>
          </a:p>
        </p:txBody>
      </p:sp>
      <p:sp>
        <p:nvSpPr>
          <p:cNvPr id="20483" name="Text Box 3"/>
          <p:cNvSpPr txBox="1">
            <a:spLocks noChangeArrowheads="1"/>
          </p:cNvSpPr>
          <p:nvPr/>
        </p:nvSpPr>
        <p:spPr bwMode="auto">
          <a:xfrm>
            <a:off x="395288" y="2227798"/>
            <a:ext cx="8424862" cy="2400657"/>
          </a:xfrm>
          <a:prstGeom prst="rect">
            <a:avLst/>
          </a:prstGeom>
          <a:noFill/>
          <a:ln w="9525">
            <a:noFill/>
            <a:miter lim="800000"/>
            <a:headEnd/>
            <a:tailEnd/>
          </a:ln>
        </p:spPr>
        <p:txBody>
          <a:bodyPr>
            <a:spAutoFit/>
          </a:bodyPr>
          <a:lstStyle/>
          <a:p>
            <a:pPr marL="342900" indent="-342900">
              <a:lnSpc>
                <a:spcPct val="125000"/>
              </a:lnSpc>
              <a:buClr>
                <a:srgbClr val="800000"/>
              </a:buClr>
              <a:buFont typeface="Arial" charset="0"/>
              <a:buChar char="•"/>
            </a:pPr>
            <a:r>
              <a:rPr lang="de-DE" altLang="de-DE" sz="2000" dirty="0"/>
              <a:t>Early 2011 Thomas </a:t>
            </a:r>
            <a:r>
              <a:rPr lang="de-DE" altLang="de-DE" sz="2000" dirty="0" err="1"/>
              <a:t>joined</a:t>
            </a:r>
            <a:r>
              <a:rPr lang="de-DE" altLang="de-DE" sz="2000" dirty="0"/>
              <a:t> </a:t>
            </a:r>
            <a:r>
              <a:rPr lang="de-DE" altLang="de-DE" sz="2000" dirty="0" err="1"/>
              <a:t>us</a:t>
            </a:r>
            <a:r>
              <a:rPr lang="de-DE" altLang="de-DE" sz="2000" dirty="0"/>
              <a:t> </a:t>
            </a:r>
            <a:r>
              <a:rPr lang="de-DE" altLang="de-DE" sz="2000" dirty="0" err="1"/>
              <a:t>as</a:t>
            </a:r>
            <a:r>
              <a:rPr lang="de-DE" altLang="de-DE" sz="2000" dirty="0"/>
              <a:t> a </a:t>
            </a:r>
            <a:r>
              <a:rPr lang="de-DE" altLang="de-DE" sz="2000" dirty="0" err="1" smtClean="0"/>
              <a:t>developer</a:t>
            </a:r>
            <a:r>
              <a:rPr lang="de-DE" altLang="de-DE" sz="2000" dirty="0"/>
              <a:t>. </a:t>
            </a:r>
          </a:p>
          <a:p>
            <a:pPr marL="342900" indent="-342900">
              <a:lnSpc>
                <a:spcPct val="125000"/>
              </a:lnSpc>
              <a:buClr>
                <a:srgbClr val="800000"/>
              </a:buClr>
              <a:buFont typeface="Arial" charset="0"/>
              <a:buChar char="•"/>
            </a:pPr>
            <a:r>
              <a:rPr lang="de-DE" altLang="de-DE" sz="2000" dirty="0"/>
              <a:t>Main </a:t>
            </a:r>
            <a:r>
              <a:rPr lang="de-DE" altLang="de-DE" sz="2000" dirty="0" err="1"/>
              <a:t>skills</a:t>
            </a:r>
            <a:r>
              <a:rPr lang="de-DE" altLang="de-DE" sz="2000" dirty="0"/>
              <a:t>: </a:t>
            </a:r>
            <a:r>
              <a:rPr lang="de-DE" altLang="de-DE" sz="2000" dirty="0" err="1"/>
              <a:t>software</a:t>
            </a:r>
            <a:r>
              <a:rPr lang="de-DE" altLang="de-DE" sz="2000" dirty="0"/>
              <a:t> </a:t>
            </a:r>
            <a:r>
              <a:rPr lang="de-DE" altLang="de-DE" sz="2000" dirty="0" err="1" smtClean="0"/>
              <a:t>architect</a:t>
            </a:r>
            <a:r>
              <a:rPr lang="de-DE" altLang="de-DE" sz="2000" dirty="0" smtClean="0"/>
              <a:t>, </a:t>
            </a:r>
            <a:r>
              <a:rPr lang="de-DE" altLang="de-DE" sz="2000" dirty="0" err="1" smtClean="0"/>
              <a:t>developer</a:t>
            </a:r>
            <a:r>
              <a:rPr lang="de-DE" altLang="de-DE" sz="2000" dirty="0" smtClean="0"/>
              <a:t>, DB-designer, </a:t>
            </a:r>
            <a:r>
              <a:rPr lang="de-DE" altLang="de-DE" sz="2000" dirty="0"/>
              <a:t>.</a:t>
            </a:r>
            <a:r>
              <a:rPr lang="de-DE" altLang="de-DE" sz="2000" dirty="0" smtClean="0"/>
              <a:t>Net, SQL, …</a:t>
            </a:r>
          </a:p>
          <a:p>
            <a:pPr marL="342900" indent="-342900">
              <a:lnSpc>
                <a:spcPct val="125000"/>
              </a:lnSpc>
              <a:buClr>
                <a:srgbClr val="800000"/>
              </a:buClr>
              <a:buFont typeface="Arial" charset="0"/>
              <a:buChar char="•"/>
            </a:pPr>
            <a:r>
              <a:rPr lang="de-DE" altLang="de-DE" sz="2000" dirty="0" smtClean="0"/>
              <a:t>Learning </a:t>
            </a:r>
            <a:r>
              <a:rPr lang="de-DE" altLang="de-DE" sz="2000" dirty="0"/>
              <a:t>CA </a:t>
            </a:r>
            <a:r>
              <a:rPr lang="de-DE" altLang="de-DE" sz="2000" dirty="0" err="1"/>
              <a:t>Plex</a:t>
            </a:r>
            <a:r>
              <a:rPr lang="de-DE" altLang="de-DE" sz="2000" dirty="0"/>
              <a:t> was </a:t>
            </a:r>
            <a:r>
              <a:rPr lang="de-DE" altLang="de-DE" sz="2000" dirty="0" err="1"/>
              <a:t>his</a:t>
            </a:r>
            <a:r>
              <a:rPr lang="de-DE" altLang="de-DE" sz="2000" dirty="0"/>
              <a:t> </a:t>
            </a:r>
            <a:r>
              <a:rPr lang="de-DE" altLang="de-DE" sz="2000" dirty="0" err="1"/>
              <a:t>first</a:t>
            </a:r>
            <a:r>
              <a:rPr lang="de-DE" altLang="de-DE" sz="2000" dirty="0"/>
              <a:t> </a:t>
            </a:r>
            <a:r>
              <a:rPr lang="de-DE" altLang="de-DE" sz="2000" dirty="0" err="1" smtClean="0"/>
              <a:t>task</a:t>
            </a:r>
            <a:r>
              <a:rPr lang="de-DE" altLang="de-DE" sz="2000" dirty="0" smtClean="0"/>
              <a:t>.</a:t>
            </a:r>
            <a:endParaRPr lang="de-DE" altLang="de-DE" sz="2000" dirty="0"/>
          </a:p>
          <a:p>
            <a:pPr marL="342900" indent="-342900">
              <a:lnSpc>
                <a:spcPct val="125000"/>
              </a:lnSpc>
              <a:buClr>
                <a:srgbClr val="800000"/>
              </a:buClr>
              <a:buFont typeface="Arial" charset="0"/>
              <a:buChar char="•"/>
            </a:pPr>
            <a:r>
              <a:rPr lang="de-DE" altLang="de-DE" sz="2000" dirty="0"/>
              <a:t>He </a:t>
            </a:r>
            <a:r>
              <a:rPr lang="de-DE" altLang="de-DE" sz="2000" dirty="0" err="1"/>
              <a:t>explored</a:t>
            </a:r>
            <a:r>
              <a:rPr lang="de-DE" altLang="de-DE" sz="2000" dirty="0"/>
              <a:t> </a:t>
            </a:r>
            <a:r>
              <a:rPr lang="de-DE" altLang="de-DE" sz="2000" dirty="0" err="1"/>
              <a:t>the</a:t>
            </a:r>
            <a:r>
              <a:rPr lang="de-DE" altLang="de-DE" sz="2000" dirty="0"/>
              <a:t> </a:t>
            </a:r>
            <a:r>
              <a:rPr lang="de-DE" altLang="de-DE" sz="2000" dirty="0" err="1"/>
              <a:t>Plex</a:t>
            </a:r>
            <a:r>
              <a:rPr lang="de-DE" altLang="de-DE" sz="2000" dirty="0"/>
              <a:t> </a:t>
            </a:r>
            <a:r>
              <a:rPr lang="de-DE" altLang="de-DE" sz="2000" dirty="0" err="1"/>
              <a:t>model</a:t>
            </a:r>
            <a:r>
              <a:rPr lang="de-DE" altLang="de-DE" sz="2000" dirty="0"/>
              <a:t> </a:t>
            </a:r>
            <a:r>
              <a:rPr lang="de-DE" altLang="de-DE" sz="2000" dirty="0" err="1"/>
              <a:t>api</a:t>
            </a:r>
            <a:r>
              <a:rPr lang="de-DE" altLang="de-DE" sz="2000" dirty="0"/>
              <a:t> </a:t>
            </a:r>
            <a:r>
              <a:rPr lang="de-DE" altLang="de-DE" sz="2000" dirty="0" err="1"/>
              <a:t>and</a:t>
            </a:r>
            <a:r>
              <a:rPr lang="de-DE" altLang="de-DE" sz="2000" dirty="0"/>
              <a:t> </a:t>
            </a:r>
            <a:r>
              <a:rPr lang="de-DE" altLang="de-DE" sz="2000" dirty="0" err="1" smtClean="0"/>
              <a:t>quickly</a:t>
            </a:r>
            <a:r>
              <a:rPr lang="de-DE" altLang="de-DE" sz="2000" dirty="0" smtClean="0"/>
              <a:t> </a:t>
            </a:r>
            <a:r>
              <a:rPr lang="de-DE" altLang="de-DE" sz="2000" dirty="0" err="1" smtClean="0"/>
              <a:t>began</a:t>
            </a:r>
            <a:r>
              <a:rPr lang="de-DE" altLang="de-DE" sz="2000" dirty="0" smtClean="0"/>
              <a:t> </a:t>
            </a:r>
            <a:r>
              <a:rPr lang="de-DE" altLang="de-DE" sz="2000" dirty="0" err="1"/>
              <a:t>to</a:t>
            </a:r>
            <a:r>
              <a:rPr lang="de-DE" altLang="de-DE" sz="2000" dirty="0"/>
              <a:t> </a:t>
            </a:r>
            <a:r>
              <a:rPr lang="de-DE" altLang="de-DE" sz="2000" dirty="0" err="1"/>
              <a:t>automate</a:t>
            </a:r>
            <a:r>
              <a:rPr lang="de-DE" altLang="de-DE" sz="2000" dirty="0"/>
              <a:t> </a:t>
            </a:r>
            <a:r>
              <a:rPr lang="de-DE" altLang="de-DE" sz="2000" dirty="0" err="1" smtClean="0"/>
              <a:t>tasks</a:t>
            </a:r>
            <a:r>
              <a:rPr lang="de-DE" altLang="de-DE" sz="2000" dirty="0" smtClean="0"/>
              <a:t> he </a:t>
            </a:r>
            <a:r>
              <a:rPr lang="de-DE" altLang="de-DE" sz="2000" dirty="0" err="1" smtClean="0"/>
              <a:t>considered</a:t>
            </a:r>
            <a:r>
              <a:rPr lang="de-DE" altLang="de-DE" sz="2000" dirty="0" smtClean="0"/>
              <a:t> </a:t>
            </a:r>
            <a:r>
              <a:rPr lang="de-DE" altLang="de-DE" sz="2000" dirty="0" err="1" smtClean="0"/>
              <a:t>manually</a:t>
            </a:r>
            <a:r>
              <a:rPr lang="de-DE" altLang="de-DE" sz="2000" dirty="0" smtClean="0"/>
              <a:t> repetitive … </a:t>
            </a:r>
            <a:r>
              <a:rPr lang="de-DE" altLang="de-DE" sz="2000" b="1" i="1" dirty="0" smtClean="0"/>
              <a:t>Tools</a:t>
            </a:r>
            <a:r>
              <a:rPr lang="de-DE" altLang="de-DE" sz="2000" b="1" dirty="0" smtClean="0">
                <a:solidFill>
                  <a:srgbClr val="A50021"/>
                </a:solidFill>
              </a:rPr>
              <a:t>4</a:t>
            </a:r>
            <a:r>
              <a:rPr lang="de-DE" altLang="de-DE" sz="2000" b="1" i="1" dirty="0" smtClean="0"/>
              <a:t>Plex</a:t>
            </a:r>
            <a:r>
              <a:rPr lang="de-DE" altLang="de-DE" sz="2000" dirty="0" smtClean="0"/>
              <a:t> </a:t>
            </a:r>
            <a:r>
              <a:rPr lang="de-DE" altLang="de-DE" sz="2000" dirty="0"/>
              <a:t>was </a:t>
            </a:r>
            <a:r>
              <a:rPr lang="de-DE" altLang="de-DE" sz="2000" dirty="0" err="1"/>
              <a:t>born</a:t>
            </a:r>
            <a:r>
              <a:rPr lang="de-DE" altLang="de-DE" sz="2000" dirty="0"/>
              <a:t>.</a:t>
            </a:r>
          </a:p>
          <a:p>
            <a:pPr marL="342900" indent="-342900">
              <a:lnSpc>
                <a:spcPct val="125000"/>
              </a:lnSpc>
              <a:buClr>
                <a:srgbClr val="800000"/>
              </a:buClr>
              <a:buFont typeface="Arial" charset="0"/>
              <a:buChar char="•"/>
            </a:pPr>
            <a:r>
              <a:rPr lang="de-DE" altLang="de-DE" sz="2000" dirty="0" err="1"/>
              <a:t>Since</a:t>
            </a:r>
            <a:r>
              <a:rPr lang="de-DE" altLang="de-DE" sz="2000" dirty="0"/>
              <a:t> </a:t>
            </a:r>
            <a:r>
              <a:rPr lang="de-DE" altLang="de-DE" sz="2000" dirty="0" err="1"/>
              <a:t>then</a:t>
            </a:r>
            <a:r>
              <a:rPr lang="de-DE" altLang="de-DE" sz="2000" dirty="0"/>
              <a:t>, </a:t>
            </a:r>
            <a:r>
              <a:rPr lang="de-DE" altLang="de-DE" sz="2000" dirty="0" err="1" smtClean="0"/>
              <a:t>we</a:t>
            </a:r>
            <a:r>
              <a:rPr lang="de-DE" altLang="de-DE" sz="2000" dirty="0" smtClean="0"/>
              <a:t> </a:t>
            </a:r>
            <a:r>
              <a:rPr lang="de-DE" altLang="de-DE" sz="2000" dirty="0" err="1" smtClean="0"/>
              <a:t>haven‘t</a:t>
            </a:r>
            <a:r>
              <a:rPr lang="de-DE" altLang="de-DE" sz="2000" dirty="0" smtClean="0"/>
              <a:t> </a:t>
            </a:r>
            <a:r>
              <a:rPr lang="de-DE" altLang="de-DE" sz="2000" dirty="0" err="1" smtClean="0"/>
              <a:t>look</a:t>
            </a:r>
            <a:r>
              <a:rPr lang="de-DE" altLang="de-DE" sz="2000" dirty="0" smtClean="0"/>
              <a:t> back</a:t>
            </a:r>
            <a:endParaRPr lang="de-DE" altLang="de-DE" sz="20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About Tools4Plex…</a:t>
            </a:r>
          </a:p>
        </p:txBody>
      </p:sp>
      <p:sp>
        <p:nvSpPr>
          <p:cNvPr id="18434" name="Text Box 3"/>
          <p:cNvSpPr txBox="1">
            <a:spLocks noChangeArrowheads="1"/>
          </p:cNvSpPr>
          <p:nvPr/>
        </p:nvSpPr>
        <p:spPr bwMode="auto">
          <a:xfrm>
            <a:off x="425450" y="1916832"/>
            <a:ext cx="4362574" cy="2554545"/>
          </a:xfrm>
          <a:prstGeom prst="rect">
            <a:avLst/>
          </a:prstGeom>
          <a:noFill/>
          <a:ln w="9525">
            <a:noFill/>
            <a:miter lim="800000"/>
            <a:headEnd/>
            <a:tailEnd/>
          </a:ln>
        </p:spPr>
        <p:txBody>
          <a:bodyPr wrap="square">
            <a:spAutoFit/>
          </a:bodyPr>
          <a:lstStyle/>
          <a:p>
            <a:pPr marL="179388" indent="-179388" eaLnBrk="0" hangingPunct="0">
              <a:spcAft>
                <a:spcPts val="1200"/>
              </a:spcAft>
              <a:buFont typeface="Arial" charset="0"/>
              <a:buChar char="•"/>
            </a:pPr>
            <a:r>
              <a:rPr lang="en-US" sz="2400" dirty="0" smtClean="0"/>
              <a:t>A productivity </a:t>
            </a:r>
            <a:r>
              <a:rPr lang="en-US" sz="2400" dirty="0"/>
              <a:t>tool for </a:t>
            </a:r>
            <a:r>
              <a:rPr lang="en-US" sz="2400" dirty="0" smtClean="0"/>
              <a:t>CA </a:t>
            </a:r>
            <a:r>
              <a:rPr lang="en-US" sz="2400" dirty="0" err="1"/>
              <a:t>Plex</a:t>
            </a:r>
            <a:endParaRPr lang="en-US" sz="2400" dirty="0"/>
          </a:p>
          <a:p>
            <a:pPr marL="179388" indent="-179388" eaLnBrk="0" hangingPunct="0">
              <a:spcAft>
                <a:spcPts val="1200"/>
              </a:spcAft>
              <a:buFont typeface="Arial" charset="0"/>
              <a:buChar char="•"/>
            </a:pPr>
            <a:r>
              <a:rPr lang="en-US" sz="2400" dirty="0"/>
              <a:t>The story behind the </a:t>
            </a:r>
            <a:r>
              <a:rPr lang="en-US" sz="2400" dirty="0" smtClean="0"/>
              <a:t>tool</a:t>
            </a:r>
          </a:p>
          <a:p>
            <a:pPr marL="179388" indent="-179388" eaLnBrk="0" hangingPunct="0">
              <a:spcAft>
                <a:spcPts val="1200"/>
              </a:spcAft>
              <a:buFont typeface="Arial" charset="0"/>
              <a:buChar char="•"/>
            </a:pPr>
            <a:r>
              <a:rPr lang="en-US" sz="2400" dirty="0" smtClean="0">
                <a:solidFill>
                  <a:srgbClr val="A50021"/>
                </a:solidFill>
              </a:rPr>
              <a:t>An example in numbers</a:t>
            </a:r>
            <a:endParaRPr lang="en-US" sz="2400" dirty="0">
              <a:solidFill>
                <a:srgbClr val="A50021"/>
              </a:solidFill>
            </a:endParaRPr>
          </a:p>
          <a:p>
            <a:pPr marL="179388" indent="-179388" eaLnBrk="0" hangingPunct="0">
              <a:spcAft>
                <a:spcPts val="1200"/>
              </a:spcAft>
              <a:buFont typeface="Arial" charset="0"/>
              <a:buChar char="•"/>
            </a:pPr>
            <a:r>
              <a:rPr lang="en-US" sz="2400" dirty="0"/>
              <a:t>What do we have right now</a:t>
            </a:r>
          </a:p>
          <a:p>
            <a:pPr marL="179388" indent="-179388" eaLnBrk="0" hangingPunct="0">
              <a:spcAft>
                <a:spcPts val="1200"/>
              </a:spcAft>
              <a:buFont typeface="Arial" charset="0"/>
              <a:buChar char="•"/>
            </a:pPr>
            <a:r>
              <a:rPr lang="en-US" sz="2400" dirty="0"/>
              <a:t>Where do we want to go</a:t>
            </a:r>
          </a:p>
        </p:txBody>
      </p:sp>
      <p:pic>
        <p:nvPicPr>
          <p:cNvPr id="1027" name="Picture 3"/>
          <p:cNvPicPr>
            <a:picLocks noChangeAspect="1" noChangeArrowheads="1"/>
          </p:cNvPicPr>
          <p:nvPr/>
        </p:nvPicPr>
        <p:blipFill>
          <a:blip r:embed="rId2">
            <a:extLst/>
          </a:blip>
          <a:srcRect/>
          <a:stretch>
            <a:fillRect/>
          </a:stretch>
        </p:blipFill>
        <p:spPr bwMode="auto">
          <a:xfrm>
            <a:off x="4872930" y="1852855"/>
            <a:ext cx="4019550" cy="2847975"/>
          </a:xfrm>
          <a:prstGeom prst="rect">
            <a:avLst/>
          </a:prstGeom>
          <a:noFill/>
          <a:ln>
            <a:noFill/>
          </a:ln>
          <a:effectLst>
            <a:outerShdw blurRad="50800" dist="38100" dir="8100000" algn="tr" rotWithShape="0">
              <a:prstClr val="black">
                <a:alpha val="40000"/>
              </a:prstClr>
            </a:outerShdw>
          </a:effectLst>
          <a:scene3d>
            <a:camera prst="obliqueTopRight"/>
            <a:lightRig rig="threePt" dir="t"/>
          </a:scene3d>
          <a:sp3d>
            <a:bevelT/>
          </a:sp3d>
          <a:extLst/>
        </p:spPr>
      </p:pic>
    </p:spTree>
    <p:extLst>
      <p:ext uri="{BB962C8B-B14F-4D97-AF65-F5344CB8AC3E}">
        <p14:creationId xmlns:p14="http://schemas.microsoft.com/office/powerpoint/2010/main" val="233549838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idx="4294967295"/>
          </p:nvPr>
        </p:nvSpPr>
        <p:spPr>
          <a:xfrm>
            <a:off x="539750" y="404664"/>
            <a:ext cx="6984578" cy="261938"/>
          </a:xfrm>
        </p:spPr>
        <p:txBody>
          <a:bodyPr/>
          <a:lstStyle/>
          <a:p>
            <a:pPr eaLnBrk="1" hangingPunct="1"/>
            <a:r>
              <a:rPr lang="de-DE" altLang="de-DE" sz="2400" dirty="0" err="1" smtClean="0">
                <a:latin typeface="Arial" panose="020B0604020202020204" pitchFamily="34" charset="0"/>
                <a:cs typeface="Arial" panose="020B0604020202020204" pitchFamily="34" charset="0"/>
              </a:rPr>
              <a:t>Positioning</a:t>
            </a:r>
            <a:r>
              <a:rPr lang="de-DE" altLang="de-DE" sz="2400" dirty="0" smtClean="0">
                <a:latin typeface="Arial" panose="020B0604020202020204" pitchFamily="34" charset="0"/>
                <a:cs typeface="Arial" panose="020B0604020202020204" pitchFamily="34" charset="0"/>
              </a:rPr>
              <a:t> Tools4Plex</a:t>
            </a:r>
          </a:p>
        </p:txBody>
      </p:sp>
      <p:sp>
        <p:nvSpPr>
          <p:cNvPr id="26626" name="Text Box 3"/>
          <p:cNvSpPr txBox="1">
            <a:spLocks noChangeArrowheads="1"/>
          </p:cNvSpPr>
          <p:nvPr/>
        </p:nvSpPr>
        <p:spPr bwMode="auto">
          <a:xfrm>
            <a:off x="683568" y="1764098"/>
            <a:ext cx="6264498" cy="4401205"/>
          </a:xfrm>
          <a:prstGeom prst="rect">
            <a:avLst/>
          </a:prstGeom>
          <a:noFill/>
          <a:ln w="9525">
            <a:noFill/>
            <a:miter lim="800000"/>
            <a:headEnd/>
            <a:tailEnd/>
          </a:ln>
        </p:spPr>
        <p:txBody>
          <a:bodyPr wrap="square">
            <a:spAutoFit/>
          </a:bodyPr>
          <a:lstStyle/>
          <a:p>
            <a:pPr eaLnBrk="0" hangingPunct="0"/>
            <a:r>
              <a:rPr lang="en-US" sz="2000" dirty="0" err="1" smtClean="0"/>
              <a:t>Datamodel</a:t>
            </a:r>
            <a:r>
              <a:rPr lang="en-US" sz="2000" dirty="0" smtClean="0"/>
              <a:t> design 			</a:t>
            </a:r>
            <a:r>
              <a:rPr lang="en-US" sz="2000" dirty="0"/>
              <a:t>	</a:t>
            </a:r>
            <a:r>
              <a:rPr lang="en-US" sz="2000" dirty="0" smtClean="0"/>
              <a:t>	</a:t>
            </a:r>
            <a:endParaRPr lang="en-US" sz="2000" dirty="0"/>
          </a:p>
          <a:p>
            <a:pPr eaLnBrk="0" hangingPunct="0">
              <a:buFontTx/>
              <a:buChar char="•"/>
            </a:pPr>
            <a:r>
              <a:rPr lang="en-US" sz="2000" dirty="0" smtClean="0"/>
              <a:t> Build </a:t>
            </a:r>
            <a:r>
              <a:rPr lang="en-US" sz="2000" dirty="0"/>
              <a:t>the </a:t>
            </a:r>
            <a:r>
              <a:rPr lang="en-US" sz="2000" dirty="0" err="1"/>
              <a:t>datamodel</a:t>
            </a:r>
            <a:r>
              <a:rPr lang="en-US" sz="2000" dirty="0"/>
              <a:t> </a:t>
            </a:r>
            <a:r>
              <a:rPr lang="en-US" sz="2000" dirty="0" smtClean="0"/>
              <a:t>(inside </a:t>
            </a:r>
            <a:r>
              <a:rPr lang="en-US" sz="2000" dirty="0"/>
              <a:t>CA </a:t>
            </a:r>
            <a:r>
              <a:rPr lang="en-US" sz="2000" dirty="0" err="1"/>
              <a:t>Plex</a:t>
            </a:r>
            <a:r>
              <a:rPr lang="en-US" sz="2000" dirty="0" smtClean="0"/>
              <a:t>)</a:t>
            </a:r>
          </a:p>
          <a:p>
            <a:pPr marL="742950" lvl="1" indent="-285750" eaLnBrk="0" hangingPunct="0">
              <a:buFontTx/>
              <a:buChar char="•"/>
            </a:pPr>
            <a:r>
              <a:rPr lang="en-US" sz="2000" dirty="0" smtClean="0"/>
              <a:t>Entities, Views &amp; Indexes	</a:t>
            </a:r>
          </a:p>
          <a:p>
            <a:pPr marL="742950" lvl="1" indent="-285750" eaLnBrk="0" hangingPunct="0">
              <a:buFontTx/>
              <a:buChar char="•"/>
            </a:pPr>
            <a:r>
              <a:rPr lang="en-US" sz="2000" dirty="0" smtClean="0"/>
              <a:t>Fields</a:t>
            </a:r>
            <a:r>
              <a:rPr lang="en-US" sz="2000" dirty="0"/>
              <a:t>, Labels &amp; Values	</a:t>
            </a:r>
          </a:p>
          <a:p>
            <a:pPr marL="742950" lvl="1" indent="-285750" eaLnBrk="0" hangingPunct="0">
              <a:buFontTx/>
              <a:buChar char="•"/>
            </a:pPr>
            <a:r>
              <a:rPr lang="en-US" sz="2000" dirty="0"/>
              <a:t>Relations	</a:t>
            </a:r>
            <a:endParaRPr lang="en-US" sz="2000" dirty="0" smtClean="0"/>
          </a:p>
          <a:p>
            <a:pPr marL="742950" lvl="1" indent="-285750" eaLnBrk="0" hangingPunct="0">
              <a:buFontTx/>
              <a:buChar char="•"/>
            </a:pPr>
            <a:r>
              <a:rPr lang="en-US" sz="2000" dirty="0" smtClean="0"/>
              <a:t>….</a:t>
            </a:r>
          </a:p>
          <a:p>
            <a:pPr eaLnBrk="0" hangingPunct="0">
              <a:buFontTx/>
              <a:buChar char="•"/>
            </a:pPr>
            <a:r>
              <a:rPr lang="en-US" sz="2000" dirty="0" smtClean="0"/>
              <a:t> </a:t>
            </a:r>
            <a:r>
              <a:rPr lang="en-US" sz="2000" dirty="0" err="1" smtClean="0"/>
              <a:t>Analyse</a:t>
            </a:r>
            <a:r>
              <a:rPr lang="en-US" sz="2000" dirty="0" smtClean="0"/>
              <a:t> </a:t>
            </a:r>
            <a:r>
              <a:rPr lang="en-US" sz="2000" dirty="0"/>
              <a:t>the </a:t>
            </a:r>
            <a:r>
              <a:rPr lang="en-US" sz="2000" dirty="0" smtClean="0"/>
              <a:t>functional groups, determine inheritance </a:t>
            </a:r>
            <a:r>
              <a:rPr lang="en-US" sz="2000" dirty="0"/>
              <a:t>	</a:t>
            </a:r>
          </a:p>
          <a:p>
            <a:pPr eaLnBrk="0" hangingPunct="0">
              <a:buFontTx/>
              <a:buChar char="•"/>
            </a:pPr>
            <a:r>
              <a:rPr lang="en-US" sz="2000" dirty="0" smtClean="0"/>
              <a:t> Define and create </a:t>
            </a:r>
            <a:r>
              <a:rPr lang="en-US" sz="2000" dirty="0"/>
              <a:t>the inheritance </a:t>
            </a:r>
            <a:r>
              <a:rPr lang="en-US" sz="2000" dirty="0" smtClean="0"/>
              <a:t>triples</a:t>
            </a:r>
            <a:r>
              <a:rPr lang="en-US" sz="2000" dirty="0"/>
              <a:t>	</a:t>
            </a:r>
            <a:endParaRPr lang="en-US" sz="2000" b="1" i="1" dirty="0"/>
          </a:p>
          <a:p>
            <a:pPr eaLnBrk="0" hangingPunct="0">
              <a:buFontTx/>
              <a:buChar char="•"/>
            </a:pPr>
            <a:r>
              <a:rPr lang="en-US" sz="2000" dirty="0" smtClean="0"/>
              <a:t> Develop functionality</a:t>
            </a:r>
          </a:p>
          <a:p>
            <a:pPr eaLnBrk="0" hangingPunct="0">
              <a:buFontTx/>
              <a:buChar char="•"/>
            </a:pPr>
            <a:r>
              <a:rPr lang="en-US" sz="2000" dirty="0"/>
              <a:t> </a:t>
            </a:r>
            <a:r>
              <a:rPr lang="en-US" sz="2000" dirty="0" smtClean="0"/>
              <a:t>time passes, new requirements, new systems,….</a:t>
            </a:r>
          </a:p>
          <a:p>
            <a:pPr eaLnBrk="0" hangingPunct="0">
              <a:buFontTx/>
              <a:buChar char="•"/>
            </a:pPr>
            <a:r>
              <a:rPr lang="en-US" sz="2000" dirty="0"/>
              <a:t> </a:t>
            </a:r>
            <a:r>
              <a:rPr lang="en-US" sz="2000" dirty="0" smtClean="0"/>
              <a:t>Refactoring and migration	</a:t>
            </a:r>
            <a:endParaRPr lang="en-US" sz="2000" b="1" i="1" dirty="0"/>
          </a:p>
          <a:p>
            <a:pPr eaLnBrk="0" hangingPunct="0"/>
            <a:endParaRPr lang="en-US" sz="2000" dirty="0"/>
          </a:p>
        </p:txBody>
      </p:sp>
      <p:sp>
        <p:nvSpPr>
          <p:cNvPr id="4" name="Text Box 3"/>
          <p:cNvSpPr txBox="1">
            <a:spLocks noChangeArrowheads="1"/>
          </p:cNvSpPr>
          <p:nvPr/>
        </p:nvSpPr>
        <p:spPr bwMode="auto">
          <a:xfrm>
            <a:off x="539626" y="1052736"/>
            <a:ext cx="8424862" cy="400110"/>
          </a:xfrm>
          <a:prstGeom prst="rect">
            <a:avLst/>
          </a:prstGeom>
          <a:noFill/>
          <a:ln w="9525">
            <a:noFill/>
            <a:miter lim="800000"/>
            <a:headEnd/>
            <a:tailEnd/>
          </a:ln>
        </p:spPr>
        <p:txBody>
          <a:bodyPr>
            <a:spAutoFit/>
          </a:bodyPr>
          <a:lstStyle/>
          <a:p>
            <a:pPr eaLnBrk="0" hangingPunct="0"/>
            <a:r>
              <a:rPr lang="en-US" sz="2000" dirty="0"/>
              <a:t>Development process:</a:t>
            </a:r>
          </a:p>
        </p:txBody>
      </p:sp>
      <p:sp>
        <p:nvSpPr>
          <p:cNvPr id="2" name="Textfeld 1"/>
          <p:cNvSpPr txBox="1"/>
          <p:nvPr/>
        </p:nvSpPr>
        <p:spPr>
          <a:xfrm>
            <a:off x="7236296" y="2657964"/>
            <a:ext cx="1529714" cy="400110"/>
          </a:xfrm>
          <a:prstGeom prst="rect">
            <a:avLst/>
          </a:prstGeom>
          <a:noFill/>
        </p:spPr>
        <p:txBody>
          <a:bodyPr wrap="none" rtlCol="0">
            <a:spAutoFit/>
          </a:bodyPr>
          <a:lstStyle/>
          <a:p>
            <a:pPr marL="0" lvl="1"/>
            <a:r>
              <a:rPr lang="en-US" sz="2000" b="1" i="1" dirty="0" smtClean="0"/>
              <a:t>Tools</a:t>
            </a:r>
            <a:r>
              <a:rPr lang="en-US" sz="2000" b="1" i="1" dirty="0" smtClean="0">
                <a:solidFill>
                  <a:srgbClr val="800000"/>
                </a:solidFill>
              </a:rPr>
              <a:t>4</a:t>
            </a:r>
            <a:r>
              <a:rPr lang="en-US" sz="2000" b="1" i="1" dirty="0" smtClean="0"/>
              <a:t>Plex</a:t>
            </a:r>
            <a:endParaRPr lang="en-US" sz="2000" dirty="0"/>
          </a:p>
        </p:txBody>
      </p:sp>
      <p:sp>
        <p:nvSpPr>
          <p:cNvPr id="6" name="Textfeld 5"/>
          <p:cNvSpPr txBox="1"/>
          <p:nvPr/>
        </p:nvSpPr>
        <p:spPr>
          <a:xfrm>
            <a:off x="7236296" y="2984213"/>
            <a:ext cx="1529714" cy="400110"/>
          </a:xfrm>
          <a:prstGeom prst="rect">
            <a:avLst/>
          </a:prstGeom>
          <a:noFill/>
        </p:spPr>
        <p:txBody>
          <a:bodyPr wrap="none" rtlCol="0">
            <a:spAutoFit/>
          </a:bodyPr>
          <a:lstStyle/>
          <a:p>
            <a:pPr marL="0" lvl="1"/>
            <a:r>
              <a:rPr lang="en-US" sz="2000" b="1" i="1" dirty="0" smtClean="0"/>
              <a:t>Tools</a:t>
            </a:r>
            <a:r>
              <a:rPr lang="en-US" sz="2000" b="1" i="1" dirty="0" smtClean="0">
                <a:solidFill>
                  <a:srgbClr val="800000"/>
                </a:solidFill>
              </a:rPr>
              <a:t>4</a:t>
            </a:r>
            <a:r>
              <a:rPr lang="en-US" sz="2000" b="1" i="1" dirty="0" smtClean="0"/>
              <a:t>Plex</a:t>
            </a:r>
            <a:endParaRPr lang="en-US" sz="2000" dirty="0"/>
          </a:p>
        </p:txBody>
      </p:sp>
      <p:sp>
        <p:nvSpPr>
          <p:cNvPr id="7" name="Textfeld 6"/>
          <p:cNvSpPr txBox="1"/>
          <p:nvPr/>
        </p:nvSpPr>
        <p:spPr>
          <a:xfrm>
            <a:off x="7236296" y="3299988"/>
            <a:ext cx="1529714" cy="400110"/>
          </a:xfrm>
          <a:prstGeom prst="rect">
            <a:avLst/>
          </a:prstGeom>
          <a:noFill/>
        </p:spPr>
        <p:txBody>
          <a:bodyPr wrap="none" rtlCol="0">
            <a:spAutoFit/>
          </a:bodyPr>
          <a:lstStyle/>
          <a:p>
            <a:pPr marL="0" lvl="1"/>
            <a:r>
              <a:rPr lang="en-US" sz="2000" b="1" i="1" dirty="0" smtClean="0"/>
              <a:t>Tools</a:t>
            </a:r>
            <a:r>
              <a:rPr lang="en-US" sz="2000" b="1" i="1" dirty="0" smtClean="0">
                <a:solidFill>
                  <a:srgbClr val="800000"/>
                </a:solidFill>
              </a:rPr>
              <a:t>4</a:t>
            </a:r>
            <a:r>
              <a:rPr lang="en-US" sz="2000" b="1" i="1" dirty="0" smtClean="0"/>
              <a:t>Plex</a:t>
            </a:r>
            <a:endParaRPr lang="en-US" sz="2000" dirty="0"/>
          </a:p>
        </p:txBody>
      </p:sp>
      <p:sp>
        <p:nvSpPr>
          <p:cNvPr id="8" name="Textfeld 7"/>
          <p:cNvSpPr txBox="1"/>
          <p:nvPr/>
        </p:nvSpPr>
        <p:spPr>
          <a:xfrm>
            <a:off x="7236296" y="4509120"/>
            <a:ext cx="1529714" cy="400110"/>
          </a:xfrm>
          <a:prstGeom prst="rect">
            <a:avLst/>
          </a:prstGeom>
          <a:noFill/>
        </p:spPr>
        <p:txBody>
          <a:bodyPr wrap="none" rtlCol="0">
            <a:spAutoFit/>
          </a:bodyPr>
          <a:lstStyle/>
          <a:p>
            <a:pPr marL="0" lvl="1"/>
            <a:r>
              <a:rPr lang="en-US" sz="2000" b="1" i="1" dirty="0" smtClean="0"/>
              <a:t>Tools</a:t>
            </a:r>
            <a:r>
              <a:rPr lang="en-US" sz="2000" b="1" i="1" dirty="0" smtClean="0">
                <a:solidFill>
                  <a:srgbClr val="800000"/>
                </a:solidFill>
              </a:rPr>
              <a:t>4</a:t>
            </a:r>
            <a:r>
              <a:rPr lang="en-US" sz="2000" b="1" i="1" dirty="0" smtClean="0"/>
              <a:t>Plex</a:t>
            </a:r>
            <a:endParaRPr lang="en-US" sz="2000" dirty="0"/>
          </a:p>
        </p:txBody>
      </p:sp>
      <p:sp>
        <p:nvSpPr>
          <p:cNvPr id="9" name="Textfeld 8"/>
          <p:cNvSpPr txBox="1"/>
          <p:nvPr/>
        </p:nvSpPr>
        <p:spPr>
          <a:xfrm>
            <a:off x="7236296" y="5131791"/>
            <a:ext cx="1529714" cy="400110"/>
          </a:xfrm>
          <a:prstGeom prst="rect">
            <a:avLst/>
          </a:prstGeom>
          <a:noFill/>
        </p:spPr>
        <p:txBody>
          <a:bodyPr wrap="none" rtlCol="0">
            <a:spAutoFit/>
          </a:bodyPr>
          <a:lstStyle/>
          <a:p>
            <a:pPr marL="0" lvl="1"/>
            <a:r>
              <a:rPr lang="en-US" sz="2000" b="1" i="1" dirty="0" smtClean="0"/>
              <a:t>Tools</a:t>
            </a:r>
            <a:r>
              <a:rPr lang="en-US" sz="2000" b="1" i="1" dirty="0" smtClean="0">
                <a:solidFill>
                  <a:srgbClr val="800000"/>
                </a:solidFill>
              </a:rPr>
              <a:t>4</a:t>
            </a:r>
            <a:r>
              <a:rPr lang="en-US" sz="2000" b="1" i="1" dirty="0" smtClean="0"/>
              <a:t>Plex</a:t>
            </a:r>
            <a:endParaRPr lang="en-US" sz="2000" dirty="0"/>
          </a:p>
        </p:txBody>
      </p:sp>
      <p:sp>
        <p:nvSpPr>
          <p:cNvPr id="10" name="Textfeld 9"/>
          <p:cNvSpPr txBox="1"/>
          <p:nvPr/>
        </p:nvSpPr>
        <p:spPr>
          <a:xfrm>
            <a:off x="7236296" y="5481099"/>
            <a:ext cx="1529714" cy="400110"/>
          </a:xfrm>
          <a:prstGeom prst="rect">
            <a:avLst/>
          </a:prstGeom>
          <a:noFill/>
        </p:spPr>
        <p:txBody>
          <a:bodyPr wrap="none" rtlCol="0">
            <a:spAutoFit/>
          </a:bodyPr>
          <a:lstStyle/>
          <a:p>
            <a:pPr marL="0" lvl="1"/>
            <a:r>
              <a:rPr lang="en-US" sz="2000" b="1" i="1" dirty="0" smtClean="0"/>
              <a:t>Tools</a:t>
            </a:r>
            <a:r>
              <a:rPr lang="en-US" sz="2000" b="1" i="1" dirty="0" smtClean="0">
                <a:solidFill>
                  <a:srgbClr val="800000"/>
                </a:solidFill>
              </a:rPr>
              <a:t>4</a:t>
            </a:r>
            <a:r>
              <a:rPr lang="en-US" sz="2000" b="1" i="1" dirty="0" smtClean="0"/>
              <a:t>Plex</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theme/theme1.xml><?xml version="1.0" encoding="utf-8"?>
<a:theme xmlns:a="http://schemas.openxmlformats.org/drawingml/2006/main" name="1_Standarddesign">
  <a:themeElements>
    <a:clrScheme name="1_Standarddesign 8">
      <a:dk1>
        <a:srgbClr val="000000"/>
      </a:dk1>
      <a:lt1>
        <a:srgbClr val="FFFFFF"/>
      </a:lt1>
      <a:dk2>
        <a:srgbClr val="000099"/>
      </a:dk2>
      <a:lt2>
        <a:srgbClr val="808080"/>
      </a:lt2>
      <a:accent1>
        <a:srgbClr val="F8F8F8"/>
      </a:accent1>
      <a:accent2>
        <a:srgbClr val="3333CC"/>
      </a:accent2>
      <a:accent3>
        <a:srgbClr val="FFFFFF"/>
      </a:accent3>
      <a:accent4>
        <a:srgbClr val="000000"/>
      </a:accent4>
      <a:accent5>
        <a:srgbClr val="FBFBFB"/>
      </a:accent5>
      <a:accent6>
        <a:srgbClr val="2D2DB9"/>
      </a:accent6>
      <a:hlink>
        <a:srgbClr val="CCCCFF"/>
      </a:hlink>
      <a:folHlink>
        <a:srgbClr val="B2B2B2"/>
      </a:folHlink>
    </a:clrScheme>
    <a:fontScheme name="1_Standarddesign">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tandarddesign 8">
        <a:dk1>
          <a:srgbClr val="000000"/>
        </a:dk1>
        <a:lt1>
          <a:srgbClr val="FFFFFF"/>
        </a:lt1>
        <a:dk2>
          <a:srgbClr val="000099"/>
        </a:dk2>
        <a:lt2>
          <a:srgbClr val="808080"/>
        </a:lt2>
        <a:accent1>
          <a:srgbClr val="F8F8F8"/>
        </a:accent1>
        <a:accent2>
          <a:srgbClr val="3333CC"/>
        </a:accent2>
        <a:accent3>
          <a:srgbClr val="FFFFFF"/>
        </a:accent3>
        <a:accent4>
          <a:srgbClr val="000000"/>
        </a:accent4>
        <a:accent5>
          <a:srgbClr val="FBFBFB"/>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ignCA1">
  <a:themeElements>
    <a:clrScheme name="CA Blues Dark">
      <a:dk1>
        <a:srgbClr val="FFFFFF"/>
      </a:dk1>
      <a:lt1>
        <a:srgbClr val="000000"/>
      </a:lt1>
      <a:dk2>
        <a:srgbClr val="E1E1E1"/>
      </a:dk2>
      <a:lt2>
        <a:srgbClr val="19056E"/>
      </a:lt2>
      <a:accent1>
        <a:srgbClr val="0064AF"/>
      </a:accent1>
      <a:accent2>
        <a:srgbClr val="14AA13"/>
      </a:accent2>
      <a:accent3>
        <a:srgbClr val="444444"/>
      </a:accent3>
      <a:accent4>
        <a:srgbClr val="0064AF"/>
      </a:accent4>
      <a:accent5>
        <a:srgbClr val="19056E"/>
      </a:accent5>
      <a:accent6>
        <a:srgbClr val="E05C06"/>
      </a:accent6>
      <a:hlink>
        <a:srgbClr val="003157"/>
      </a:hlink>
      <a:folHlink>
        <a:srgbClr val="0A5509"/>
      </a:folHlink>
    </a:clrScheme>
    <a:fontScheme name="CA Calibri">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26000">
              <a:schemeClr val="accent1"/>
            </a:gs>
            <a:gs pos="100000">
              <a:srgbClr val="00BBD9"/>
            </a:gs>
          </a:gsLst>
          <a:lin ang="18900000" scaled="0"/>
          <a:tileRect/>
        </a:gradFill>
        <a:ln w="3175">
          <a:noFill/>
        </a:ln>
        <a:effectLst/>
      </a:spPr>
      <a:bodyPr vert="horz" lIns="2103120" tIns="0" rIns="182880" bIns="45720" rtlCol="0" anchor="ctr"/>
      <a:lstStyle>
        <a:defPPr marL="342900">
          <a:lnSpc>
            <a:spcPts val="1720"/>
          </a:lnSpc>
          <a:buClr>
            <a:srgbClr val="FFFFFF"/>
          </a:buClr>
          <a:defRPr b="1" dirty="0" smtClean="0">
            <a:solidFill>
              <a:srgbClr val="FFFFFF"/>
            </a:solidFill>
            <a:cs typeface="Arial Unicode MS" pitchFamily="34" charset="-128"/>
          </a:defRPr>
        </a:defPPr>
      </a:lstStyle>
      <a:style>
        <a:lnRef idx="1">
          <a:schemeClr val="accent1"/>
        </a:lnRef>
        <a:fillRef idx="3">
          <a:schemeClr val="accent1"/>
        </a:fillRef>
        <a:effectRef idx="2">
          <a:schemeClr val="accent1"/>
        </a:effectRef>
        <a:fontRef idx="minor">
          <a:schemeClr val="lt1"/>
        </a:fontRef>
      </a:style>
    </a:spDef>
    <a:lnDef>
      <a:spPr>
        <a:ln>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solidFill>
              <a:schemeClr val="tx1"/>
            </a:solidFill>
            <a:latin typeface="+mn-lt"/>
          </a:defRPr>
        </a:defPPr>
      </a:lstStyle>
    </a:txDef>
  </a:objectDefaults>
  <a:extraClrSchemeLst>
    <a:extraClrScheme>
      <a:clrScheme name="DesignCA1 1">
        <a:dk1>
          <a:srgbClr val="000000"/>
        </a:dk1>
        <a:lt1>
          <a:srgbClr val="FFFFFF"/>
        </a:lt1>
        <a:dk2>
          <a:srgbClr val="19056E"/>
        </a:dk2>
        <a:lt2>
          <a:srgbClr val="0064AF"/>
        </a:lt2>
        <a:accent1>
          <a:srgbClr val="00B0CA"/>
        </a:accent1>
        <a:accent2>
          <a:srgbClr val="00694B"/>
        </a:accent2>
        <a:accent3>
          <a:srgbClr val="FFFFFF"/>
        </a:accent3>
        <a:accent4>
          <a:srgbClr val="000000"/>
        </a:accent4>
        <a:accent5>
          <a:srgbClr val="AAD4E1"/>
        </a:accent5>
        <a:accent6>
          <a:srgbClr val="005E43"/>
        </a:accent6>
        <a:hlink>
          <a:srgbClr val="3E0D53"/>
        </a:hlink>
        <a:folHlink>
          <a:srgbClr val="CD003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1844</Words>
  <Application>Microsoft Office PowerPoint</Application>
  <PresentationFormat>Bildschirmpräsentation (4:3)</PresentationFormat>
  <Paragraphs>433</Paragraphs>
  <Slides>49</Slides>
  <Notes>30</Notes>
  <HiddenSlides>6</HiddenSlides>
  <MMClips>0</MMClips>
  <ScaleCrop>false</ScaleCrop>
  <HeadingPairs>
    <vt:vector size="4" baseType="variant">
      <vt:variant>
        <vt:lpstr>Design</vt:lpstr>
      </vt:variant>
      <vt:variant>
        <vt:i4>2</vt:i4>
      </vt:variant>
      <vt:variant>
        <vt:lpstr>Folientitel</vt:lpstr>
      </vt:variant>
      <vt:variant>
        <vt:i4>49</vt:i4>
      </vt:variant>
    </vt:vector>
  </HeadingPairs>
  <TitlesOfParts>
    <vt:vector size="51" baseType="lpstr">
      <vt:lpstr>1_Standarddesign</vt:lpstr>
      <vt:lpstr>DesignCA1</vt:lpstr>
      <vt:lpstr>SpeedUp Development, Maintenance and/or Migration with</vt:lpstr>
      <vt:lpstr>About Tools4Plex…</vt:lpstr>
      <vt:lpstr>About Tools4Plex…</vt:lpstr>
      <vt:lpstr>About Tools4Plex…</vt:lpstr>
      <vt:lpstr>About Tools4Plex…</vt:lpstr>
      <vt:lpstr>About Tools4Plex…</vt:lpstr>
      <vt:lpstr>About Tools4Plex…</vt:lpstr>
      <vt:lpstr>About Tools4Plex…</vt:lpstr>
      <vt:lpstr>Positioning Tools4Plex</vt:lpstr>
      <vt:lpstr>PowerPoint-Präsentation</vt:lpstr>
      <vt:lpstr>PowerPoint-Präsentation</vt:lpstr>
      <vt:lpstr>PowerPoint-Präsentation</vt:lpstr>
      <vt:lpstr>About Tools4Plex…</vt:lpstr>
      <vt:lpstr>Main processes  Menu PLEX  Create triples from Schema</vt:lpstr>
      <vt:lpstr>Main processes  Menu PLEX  Creating triples </vt:lpstr>
      <vt:lpstr>An example in numbers…</vt:lpstr>
      <vt:lpstr>PowerPoint-Präsentation</vt:lpstr>
      <vt:lpstr>About Tools4Plex…</vt:lpstr>
      <vt:lpstr>About Tools4Plex…</vt:lpstr>
      <vt:lpstr>PowerPoint-Präsentation</vt:lpstr>
      <vt:lpstr>Main processes  Menu PLEX  Add triples</vt:lpstr>
      <vt:lpstr>Hauptfunktionen  Die PlexBox  Create triples (Templates)</vt:lpstr>
      <vt:lpstr>Hauptfunktionen  Die PlexBox  Create triples (Templates)</vt:lpstr>
      <vt:lpstr>Hauptfunktionen  Die PlexBox  Create triples (Templates)</vt:lpstr>
      <vt:lpstr>Hauptfunktionen  Die PlexBox  Create triples (Templates)</vt:lpstr>
      <vt:lpstr>Hauptfunktionen  Die PlexBox  Create triples (Templates)</vt:lpstr>
      <vt:lpstr>Hauptfunktionen  Die PlexBox  Create triples (Templates)</vt:lpstr>
      <vt:lpstr>Hauptfunktionen  Die PlexBox  Create triples (Templates)</vt:lpstr>
      <vt:lpstr>Hauptfunktionen  Die PlexXMLBox </vt:lpstr>
      <vt:lpstr>PlexXML… the beginning</vt:lpstr>
      <vt:lpstr>PowerPoint-Präsentation</vt:lpstr>
      <vt:lpstr>PowerPoint-Präsentation</vt:lpstr>
      <vt:lpstr>PowerPoint-Präsentation</vt:lpstr>
      <vt:lpstr>PowerPoint-Präsentation</vt:lpstr>
      <vt:lpstr>Hauptfunktionen  Die PlexXMLBox  DialogBuilder</vt:lpstr>
      <vt:lpstr>PowerPoint-Präsentation</vt:lpstr>
      <vt:lpstr>Hauptfunktionen  Die PlexXMLBox </vt:lpstr>
      <vt:lpstr>Hauptfunktionen  Die PlexXMLBox </vt:lpstr>
      <vt:lpstr>Hauptfunktionen  Die PlexXMLBox </vt:lpstr>
      <vt:lpstr>Hauptfunktionen  Die PlexXMLBox </vt:lpstr>
      <vt:lpstr>Hauptfunktionen  Die PlexXMLBox </vt:lpstr>
      <vt:lpstr>Hauptfunktionen  Die PlexXMLBox </vt:lpstr>
      <vt:lpstr>Hauptfunktionen  Die PlexXMLBox </vt:lpstr>
      <vt:lpstr>Hauptfunktionen  Die PlexXMLBox </vt:lpstr>
      <vt:lpstr>About Tools4Plex…</vt:lpstr>
      <vt:lpstr>Where do we want to go?</vt:lpstr>
      <vt:lpstr>Vorschau nächstes Release </vt:lpstr>
      <vt:lpstr>Possible platforms</vt:lpstr>
      <vt:lpstr>TE@MCONSULT Group</vt:lpstr>
    </vt:vector>
  </TitlesOfParts>
  <Company>VR-Leasing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Tools4Plex</dc:title>
  <dc:creator>Axel Oberländer</dc:creator>
  <cp:lastModifiedBy>Axel Oberländer</cp:lastModifiedBy>
  <cp:revision>462</cp:revision>
  <cp:lastPrinted>2012-10-26T10:40:09Z</cp:lastPrinted>
  <dcterms:created xsi:type="dcterms:W3CDTF">2008-04-24T09:12:38Z</dcterms:created>
  <dcterms:modified xsi:type="dcterms:W3CDTF">2013-12-08T13:10:08Z</dcterms:modified>
</cp:coreProperties>
</file>