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06" r:id="rId2"/>
  </p:sldMasterIdLst>
  <p:notesMasterIdLst>
    <p:notesMasterId r:id="rId59"/>
  </p:notesMasterIdLst>
  <p:sldIdLst>
    <p:sldId id="308" r:id="rId3"/>
    <p:sldId id="340" r:id="rId4"/>
    <p:sldId id="310" r:id="rId5"/>
    <p:sldId id="342" r:id="rId6"/>
    <p:sldId id="341" r:id="rId7"/>
    <p:sldId id="343" r:id="rId8"/>
    <p:sldId id="436" r:id="rId9"/>
    <p:sldId id="439" r:id="rId10"/>
    <p:sldId id="440" r:id="rId11"/>
    <p:sldId id="441" r:id="rId12"/>
    <p:sldId id="405" r:id="rId13"/>
    <p:sldId id="444" r:id="rId14"/>
    <p:sldId id="390" r:id="rId15"/>
    <p:sldId id="442" r:id="rId16"/>
    <p:sldId id="392" r:id="rId17"/>
    <p:sldId id="393" r:id="rId18"/>
    <p:sldId id="397" r:id="rId19"/>
    <p:sldId id="398" r:id="rId20"/>
    <p:sldId id="399" r:id="rId21"/>
    <p:sldId id="400" r:id="rId22"/>
    <p:sldId id="401" r:id="rId23"/>
    <p:sldId id="402" r:id="rId24"/>
    <p:sldId id="403"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46" r:id="rId53"/>
    <p:sldId id="434" r:id="rId54"/>
    <p:sldId id="443" r:id="rId55"/>
    <p:sldId id="435" r:id="rId56"/>
    <p:sldId id="388" r:id="rId57"/>
    <p:sldId id="389" r:id="rId5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a:srgbClr val="0033CC"/>
    <a:srgbClr val="99CCFF"/>
    <a:srgbClr val="DDDDDD"/>
    <a:srgbClr val="FF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5" autoAdjust="0"/>
    <p:restoredTop sz="91898" autoAdjust="0"/>
  </p:normalViewPr>
  <p:slideViewPr>
    <p:cSldViewPr>
      <p:cViewPr>
        <p:scale>
          <a:sx n="100" d="100"/>
          <a:sy n="100" d="100"/>
        </p:scale>
        <p:origin x="-1944" y="-69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28" tIns="45714" rIns="91428" bIns="45714" rtlCol="0"/>
          <a:lstStyle>
            <a:lvl1pPr algn="r">
              <a:defRPr sz="1200">
                <a:cs typeface="+mn-cs"/>
              </a:defRPr>
            </a:lvl1pPr>
          </a:lstStyle>
          <a:p>
            <a:pPr>
              <a:defRPr/>
            </a:pPr>
            <a:fld id="{BFB68710-99D0-456E-AE2A-A057E3C8DBB4}" type="datetimeFigureOut">
              <a:rPr lang="de-DE"/>
              <a:pPr>
                <a:defRPr/>
              </a:pPr>
              <a:t>26.05.2014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28" tIns="45714" rIns="91428" bIns="4571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28" tIns="45714" rIns="91428" bIns="45714" rtlCol="0" anchor="b"/>
          <a:lstStyle>
            <a:lvl1pPr algn="r">
              <a:defRPr sz="1200">
                <a:cs typeface="+mn-cs"/>
              </a:defRPr>
            </a:lvl1pPr>
          </a:lstStyle>
          <a:p>
            <a:pPr>
              <a:defRPr/>
            </a:pPr>
            <a:fld id="{D4DDE63D-340C-4941-9ABA-083F1ED28343}" type="slidenum">
              <a:rPr lang="de-DE"/>
              <a:pPr>
                <a:defRPr/>
              </a:pPr>
              <a:t>‹Nr.›</a:t>
            </a:fld>
            <a:endParaRPr lang="de-DE"/>
          </a:p>
        </p:txBody>
      </p:sp>
    </p:spTree>
    <p:extLst>
      <p:ext uri="{BB962C8B-B14F-4D97-AF65-F5344CB8AC3E}">
        <p14:creationId xmlns:p14="http://schemas.microsoft.com/office/powerpoint/2010/main" val="3523567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91DD7118-28FE-4357-B031-4513CA3A9C55}" type="slidenum">
              <a:rPr lang="de-DE" smtClean="0"/>
              <a:pPr>
                <a:defRPr/>
              </a:pPr>
              <a:t>4</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bildplatzhalter 1"/>
          <p:cNvSpPr>
            <a:spLocks noGrp="1" noRot="1" noChangeAspect="1" noTextEdit="1"/>
          </p:cNvSpPr>
          <p:nvPr>
            <p:ph type="sldImg"/>
          </p:nvPr>
        </p:nvSpPr>
        <p:spPr bwMode="auto">
          <a:noFill/>
          <a:ln>
            <a:solidFill>
              <a:srgbClr val="000000"/>
            </a:solidFill>
            <a:miter lim="800000"/>
            <a:headEnd/>
            <a:tailEnd/>
          </a:ln>
        </p:spPr>
      </p:sp>
      <p:sp>
        <p:nvSpPr>
          <p:cNvPr id="5632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Sicht auf die Entities im Plex Model</a:t>
            </a:r>
          </a:p>
          <a:p>
            <a:pPr eaLnBrk="1" hangingPunct="1">
              <a:spcBef>
                <a:spcPct val="0"/>
              </a:spcBef>
            </a:pPr>
            <a:endParaRPr lang="de-DE" altLang="de-DE" smtClean="0"/>
          </a:p>
          <a:p>
            <a:pPr eaLnBrk="1" hangingPunct="1">
              <a:spcBef>
                <a:spcPct val="0"/>
              </a:spcBef>
            </a:pPr>
            <a:r>
              <a:rPr lang="de-DE" altLang="de-DE" smtClean="0"/>
              <a:t>Rechts: Sicht auf die definierten Triples, die für jede Entität erstellt werden sollen. {ENT} ist hierbei ein Platzhalter, für den der jeweilige Entityname eingesetzt wird.</a:t>
            </a:r>
          </a:p>
          <a:p>
            <a:pPr eaLnBrk="1" hangingPunct="1">
              <a:spcBef>
                <a:spcPct val="0"/>
              </a:spcBef>
            </a:pPr>
            <a:endParaRPr lang="de-DE" altLang="de-DE" smtClean="0"/>
          </a:p>
          <a:p>
            <a:pPr eaLnBrk="1" hangingPunct="1">
              <a:spcBef>
                <a:spcPct val="0"/>
              </a:spcBef>
            </a:pPr>
            <a:r>
              <a:rPr lang="de-DE" altLang="de-DE" smtClean="0"/>
              <a:t>Unterteilung in Triples für das Application Model (App) und das Web Model (Web). Zur Unterstützung der Entwickler sind hier optische Merker eingebaut worden, die auf einen nötigen Wechsel in das Web Model hinweisen. Dies ist aber optional.</a:t>
            </a:r>
          </a:p>
          <a:p>
            <a:pPr eaLnBrk="1" hangingPunct="1">
              <a:spcBef>
                <a:spcPct val="0"/>
              </a:spcBef>
            </a:pPr>
            <a:r>
              <a:rPr lang="de-DE" altLang="de-DE" smtClean="0"/>
              <a:t>Die Triples werden automatisch auf „Real“ gesetzt</a:t>
            </a:r>
          </a:p>
        </p:txBody>
      </p:sp>
      <p:sp>
        <p:nvSpPr>
          <p:cNvPr id="5632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6D1F3E55-C4FF-480F-9A7F-701B31049B38}" type="slidenum">
              <a:rPr lang="de-DE" altLang="de-DE" sz="1200"/>
              <a:pPr algn="r"/>
              <a:t>28</a:t>
            </a:fld>
            <a:endParaRPr lang="de-DE" alt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noTextEdit="1"/>
          </p:cNvSpPr>
          <p:nvPr>
            <p:ph type="sldImg"/>
          </p:nvPr>
        </p:nvSpPr>
        <p:spPr bwMode="auto">
          <a:noFill/>
          <a:ln>
            <a:solidFill>
              <a:srgbClr val="000000"/>
            </a:solidFill>
            <a:miter lim="800000"/>
            <a:headEnd/>
            <a:tailEnd/>
          </a:ln>
        </p:spPr>
      </p:sp>
      <p:sp>
        <p:nvSpPr>
          <p:cNvPr id="5837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837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8959411-67C5-48F7-BC08-C2B6743C6549}" type="slidenum">
              <a:rPr lang="de-DE" altLang="de-DE" sz="1200"/>
              <a:pPr algn="r"/>
              <a:t>29</a:t>
            </a:fld>
            <a:endParaRPr lang="de-DE" alt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noFill/>
          <a:ln>
            <a:solidFill>
              <a:srgbClr val="000000"/>
            </a:solidFill>
            <a:miter lim="800000"/>
            <a:headEnd/>
            <a:tailEnd/>
          </a:ln>
        </p:spPr>
      </p:sp>
      <p:sp>
        <p:nvSpPr>
          <p:cNvPr id="6041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Sicht auf die Entities im Plex Model</a:t>
            </a:r>
          </a:p>
          <a:p>
            <a:pPr eaLnBrk="1" hangingPunct="1">
              <a:spcBef>
                <a:spcPct val="0"/>
              </a:spcBef>
            </a:pPr>
            <a:endParaRPr lang="de-DE" altLang="de-DE" smtClean="0"/>
          </a:p>
          <a:p>
            <a:pPr eaLnBrk="1" hangingPunct="1">
              <a:spcBef>
                <a:spcPct val="0"/>
              </a:spcBef>
            </a:pPr>
            <a:r>
              <a:rPr lang="de-DE" altLang="de-DE" smtClean="0"/>
              <a:t>Rechts: Sicht auf die definierten Triples, die für jede Entität erstellt werden sollen. {ENT} ist hierbei ein Platzhalter, für den der jeweilige Entityname eingesetzt wird.</a:t>
            </a:r>
          </a:p>
          <a:p>
            <a:pPr eaLnBrk="1" hangingPunct="1">
              <a:spcBef>
                <a:spcPct val="0"/>
              </a:spcBef>
            </a:pPr>
            <a:endParaRPr lang="de-DE" altLang="de-DE" smtClean="0"/>
          </a:p>
          <a:p>
            <a:pPr eaLnBrk="1" hangingPunct="1">
              <a:spcBef>
                <a:spcPct val="0"/>
              </a:spcBef>
            </a:pPr>
            <a:r>
              <a:rPr lang="de-DE" altLang="de-DE" smtClean="0"/>
              <a:t>Unterteilung in Triples für das Application Model (App) und das Web Model (Web). Zur Unterstützung der Entwickler sind hier optische Merker eingebaut worden, die auf einen nötigen Wechsel in das Web Model hinweisen. Dies ist aber optional.</a:t>
            </a:r>
          </a:p>
          <a:p>
            <a:pPr eaLnBrk="1" hangingPunct="1">
              <a:spcBef>
                <a:spcPct val="0"/>
              </a:spcBef>
            </a:pPr>
            <a:r>
              <a:rPr lang="de-DE" altLang="de-DE" smtClean="0"/>
              <a:t>Die Triples werden automatisch auf „Real“ gesetzt</a:t>
            </a:r>
          </a:p>
        </p:txBody>
      </p:sp>
      <p:sp>
        <p:nvSpPr>
          <p:cNvPr id="6041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A1EF439F-C980-493E-A17D-1A591AC1C8C3}" type="slidenum">
              <a:rPr lang="de-DE" altLang="de-DE" sz="1200"/>
              <a:pPr algn="r"/>
              <a:t>30</a:t>
            </a:fld>
            <a:endParaRPr lang="de-DE" alt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noTextEdit="1"/>
          </p:cNvSpPr>
          <p:nvPr>
            <p:ph type="sldImg"/>
          </p:nvPr>
        </p:nvSpPr>
        <p:spPr bwMode="auto">
          <a:noFill/>
          <a:ln>
            <a:solidFill>
              <a:srgbClr val="000000"/>
            </a:solidFill>
            <a:miter lim="800000"/>
            <a:headEnd/>
            <a:tailEnd/>
          </a:ln>
        </p:spPr>
      </p:sp>
      <p:sp>
        <p:nvSpPr>
          <p:cNvPr id="624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246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14595BD6-94BD-44D3-9C9E-34CB62B4E72E}" type="slidenum">
              <a:rPr lang="de-DE" altLang="de-DE" sz="1200"/>
              <a:pPr algn="r"/>
              <a:t>31</a:t>
            </a:fld>
            <a:endParaRPr lang="de-DE" alt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lienbildplatzhalter 1"/>
          <p:cNvSpPr>
            <a:spLocks noGrp="1" noRot="1" noChangeAspect="1" noTextEdit="1"/>
          </p:cNvSpPr>
          <p:nvPr>
            <p:ph type="sldImg"/>
          </p:nvPr>
        </p:nvSpPr>
        <p:spPr bwMode="auto">
          <a:noFill/>
          <a:ln>
            <a:solidFill>
              <a:srgbClr val="000000"/>
            </a:solidFill>
            <a:miter lim="800000"/>
            <a:headEnd/>
            <a:tailEnd/>
          </a:ln>
        </p:spPr>
      </p:sp>
      <p:sp>
        <p:nvSpPr>
          <p:cNvPr id="645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451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99808DF3-CE45-4112-974C-CE3D23CA3BB8}" type="slidenum">
              <a:rPr lang="de-DE" altLang="de-DE" sz="1200"/>
              <a:pPr algn="r"/>
              <a:t>32</a:t>
            </a:fld>
            <a:endParaRPr lang="de-DE" alt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bildplatzhalter 1"/>
          <p:cNvSpPr>
            <a:spLocks noGrp="1" noRot="1" noChangeAspect="1" noTextEdit="1"/>
          </p:cNvSpPr>
          <p:nvPr>
            <p:ph type="sldImg"/>
          </p:nvPr>
        </p:nvSpPr>
        <p:spPr bwMode="auto">
          <a:noFill/>
          <a:ln>
            <a:solidFill>
              <a:srgbClr val="000000"/>
            </a:solidFill>
            <a:miter lim="800000"/>
            <a:headEnd/>
            <a:tailEnd/>
          </a:ln>
        </p:spPr>
      </p:sp>
      <p:sp>
        <p:nvSpPr>
          <p:cNvPr id="665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65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1ADF6734-2708-4BA9-8E15-76E690B08478}" type="slidenum">
              <a:rPr lang="de-DE" altLang="de-DE" sz="1200"/>
              <a:pPr algn="r"/>
              <a:t>33</a:t>
            </a:fld>
            <a:endParaRPr lang="de-DE" altLang="de-D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Folienbildplatzhalter 1"/>
          <p:cNvSpPr>
            <a:spLocks noGrp="1" noRot="1" noChangeAspect="1" noTextEdit="1"/>
          </p:cNvSpPr>
          <p:nvPr>
            <p:ph type="sldImg"/>
          </p:nvPr>
        </p:nvSpPr>
        <p:spPr bwMode="auto">
          <a:noFill/>
          <a:ln>
            <a:solidFill>
              <a:srgbClr val="000000"/>
            </a:solidFill>
            <a:miter lim="800000"/>
            <a:headEnd/>
            <a:tailEnd/>
          </a:ln>
        </p:spPr>
      </p:sp>
      <p:sp>
        <p:nvSpPr>
          <p:cNvPr id="686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6861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BEDF11A-E903-4AD9-94D8-8A7FE392E5C8}" type="slidenum">
              <a:rPr lang="de-DE" altLang="de-DE" sz="1200"/>
              <a:pPr algn="r"/>
              <a:t>34</a:t>
            </a:fld>
            <a:endParaRPr lang="de-DE" altLang="de-D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bwMode="auto">
          <a:noFill/>
          <a:ln>
            <a:solidFill>
              <a:srgbClr val="000000"/>
            </a:solidFill>
            <a:miter lim="800000"/>
            <a:headEnd/>
            <a:tailEnd/>
          </a:ln>
        </p:spPr>
      </p:sp>
      <p:sp>
        <p:nvSpPr>
          <p:cNvPr id="706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065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EECC565-2576-4B7B-A046-D2531BA0C796}" type="slidenum">
              <a:rPr lang="de-DE" altLang="de-DE" sz="1200"/>
              <a:pPr algn="r"/>
              <a:t>35</a:t>
            </a:fld>
            <a:endParaRPr lang="de-DE" altLang="de-D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lienbildplatzhalter 1"/>
          <p:cNvSpPr>
            <a:spLocks noGrp="1" noRot="1" noChangeAspect="1" noTextEdit="1"/>
          </p:cNvSpPr>
          <p:nvPr>
            <p:ph type="sldImg"/>
          </p:nvPr>
        </p:nvSpPr>
        <p:spPr bwMode="auto">
          <a:noFill/>
          <a:ln>
            <a:solidFill>
              <a:srgbClr val="000000"/>
            </a:solidFill>
            <a:miter lim="800000"/>
            <a:headEnd/>
            <a:tailEnd/>
          </a:ln>
        </p:spPr>
      </p:sp>
      <p:sp>
        <p:nvSpPr>
          <p:cNvPr id="7373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Nach Auswahl der Entities, kann eine Vorschau (Baumansicht) der möglichen Dialoge angezeigt werden</a:t>
            </a:r>
          </a:p>
          <a:p>
            <a:pPr eaLnBrk="1" hangingPunct="1">
              <a:spcBef>
                <a:spcPct val="0"/>
              </a:spcBef>
            </a:pPr>
            <a:endParaRPr lang="de-DE" altLang="de-DE" smtClean="0"/>
          </a:p>
          <a:p>
            <a:pPr eaLnBrk="1" hangingPunct="1">
              <a:spcBef>
                <a:spcPct val="0"/>
              </a:spcBef>
            </a:pPr>
            <a:r>
              <a:rPr lang="de-DE" altLang="de-DE" smtClean="0"/>
              <a:t>Preview Content (rechts)</a:t>
            </a:r>
          </a:p>
          <a:p>
            <a:pPr eaLnBrk="1" hangingPunct="1">
              <a:spcBef>
                <a:spcPct val="0"/>
              </a:spcBef>
            </a:pPr>
            <a:r>
              <a:rPr lang="de-DE" altLang="de-DE" smtClean="0"/>
              <a:t>Vorschau der XML-Daten, auf Basis vordefinierter Templates. Platzhalter sind bereits durch die jeweiligen Namen auf Basis der ausgewählten Entitäten ersetzt.</a:t>
            </a:r>
          </a:p>
          <a:p>
            <a:pPr eaLnBrk="1" hangingPunct="1">
              <a:spcBef>
                <a:spcPct val="0"/>
              </a:spcBef>
            </a:pPr>
            <a:r>
              <a:rPr lang="de-DE" altLang="de-DE" smtClean="0"/>
              <a:t>In der Spalte „Template“ ist die XML-/XSL-Datei zu sehen, für die der Code bestimmt ist</a:t>
            </a:r>
          </a:p>
          <a:p>
            <a:pPr eaLnBrk="1" hangingPunct="1">
              <a:spcBef>
                <a:spcPct val="0"/>
              </a:spcBef>
            </a:pPr>
            <a:r>
              <a:rPr lang="de-DE" altLang="de-DE" smtClean="0"/>
              <a:t>Ganz rechts der Pfad, im Eclipse-workspace, in dem die Dateien gespeichert werden.</a:t>
            </a:r>
          </a:p>
        </p:txBody>
      </p:sp>
      <p:sp>
        <p:nvSpPr>
          <p:cNvPr id="7373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CB7AE121-EF7E-4CFD-8C70-9D50BDB077E4}" type="slidenum">
              <a:rPr lang="de-DE" altLang="de-DE" sz="1200"/>
              <a:pPr algn="r"/>
              <a:t>37</a:t>
            </a:fld>
            <a:endParaRPr lang="de-DE" altLang="de-D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Kombinierte Ansicht aus einem Grid und der Bearbeitungsansicht aus der letzten Folie.</a:t>
            </a:r>
          </a:p>
          <a:p>
            <a:pPr eaLnBrk="1" hangingPunct="1">
              <a:spcBef>
                <a:spcPct val="0"/>
              </a:spcBef>
            </a:pPr>
            <a:r>
              <a:rPr lang="de-DE" altLang="de-DE" smtClean="0"/>
              <a:t>Keine Mehrfacherstellung, sondern Nutzung vorhandener Bausteine.</a:t>
            </a:r>
          </a:p>
        </p:txBody>
      </p:sp>
      <p:sp>
        <p:nvSpPr>
          <p:cNvPr id="7577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D70E7285-67FA-4E1C-8CEC-319CDD078BE3}" type="slidenum">
              <a:rPr lang="de-DE" altLang="de-DE" sz="1200"/>
              <a:pPr algn="r"/>
              <a:t>38</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7C50E729-1DE6-4480-91C6-4F04AE038D82}" type="slidenum">
              <a:rPr lang="de-DE" smtClean="0"/>
              <a:pPr>
                <a:defRPr/>
              </a:pPr>
              <a:t>6</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lienbildplatzhalter 1"/>
          <p:cNvSpPr>
            <a:spLocks noGrp="1" noRot="1" noChangeAspect="1" noTextEdit="1"/>
          </p:cNvSpPr>
          <p:nvPr>
            <p:ph type="sldImg"/>
          </p:nvPr>
        </p:nvSpPr>
        <p:spPr bwMode="auto">
          <a:noFill/>
          <a:ln>
            <a:solidFill>
              <a:srgbClr val="000000"/>
            </a:solidFill>
            <a:miter lim="800000"/>
            <a:headEnd/>
            <a:tailEnd/>
          </a:ln>
        </p:spPr>
      </p:sp>
      <p:sp>
        <p:nvSpPr>
          <p:cNvPr id="7782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782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175F3BB6-1CF7-4B61-AD98-CE3567AE60BA}" type="slidenum">
              <a:rPr lang="de-DE" altLang="de-DE" sz="1200"/>
              <a:pPr algn="r"/>
              <a:t>39</a:t>
            </a:fld>
            <a:endParaRPr lang="de-DE" altLang="de-D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lienbildplatzhalter 1"/>
          <p:cNvSpPr>
            <a:spLocks noGrp="1" noRot="1" noChangeAspect="1" noTextEdit="1"/>
          </p:cNvSpPr>
          <p:nvPr>
            <p:ph type="sldImg"/>
          </p:nvPr>
        </p:nvSpPr>
        <p:spPr bwMode="auto">
          <a:noFill/>
          <a:ln>
            <a:solidFill>
              <a:srgbClr val="000000"/>
            </a:solidFill>
            <a:miter lim="800000"/>
            <a:headEnd/>
            <a:tailEnd/>
          </a:ln>
        </p:spPr>
      </p:sp>
      <p:sp>
        <p:nvSpPr>
          <p:cNvPr id="798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7987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E6C80EF-CF9C-42EA-8BCB-1A27A646E72C}" type="slidenum">
              <a:rPr lang="de-DE" altLang="de-DE" sz="1200"/>
              <a:pPr algn="r"/>
              <a:t>40</a:t>
            </a:fld>
            <a:endParaRPr lang="de-DE" altLang="de-D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lienbildplatzhalter 1"/>
          <p:cNvSpPr>
            <a:spLocks noGrp="1" noRot="1" noChangeAspect="1" noTextEdit="1"/>
          </p:cNvSpPr>
          <p:nvPr>
            <p:ph type="sldImg"/>
          </p:nvPr>
        </p:nvSpPr>
        <p:spPr bwMode="auto">
          <a:noFill/>
          <a:ln>
            <a:solidFill>
              <a:srgbClr val="000000"/>
            </a:solidFill>
            <a:miter lim="800000"/>
            <a:headEnd/>
            <a:tailEnd/>
          </a:ln>
        </p:spPr>
      </p:sp>
      <p:sp>
        <p:nvSpPr>
          <p:cNvPr id="8192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Letztes Beispiel</a:t>
            </a:r>
          </a:p>
        </p:txBody>
      </p:sp>
      <p:sp>
        <p:nvSpPr>
          <p:cNvPr id="8192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7FB9B02B-6CA8-425A-9A0E-BC61C9B0E394}" type="slidenum">
              <a:rPr lang="de-DE" altLang="de-DE" sz="1200"/>
              <a:pPr algn="r"/>
              <a:t>41</a:t>
            </a:fld>
            <a:endParaRPr lang="de-DE" altLang="de-D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lienbildplatzhalter 1"/>
          <p:cNvSpPr>
            <a:spLocks noGrp="1" noRot="1" noChangeAspect="1" noTextEdit="1"/>
          </p:cNvSpPr>
          <p:nvPr>
            <p:ph type="sldImg"/>
          </p:nvPr>
        </p:nvSpPr>
        <p:spPr bwMode="auto">
          <a:noFill/>
          <a:ln>
            <a:solidFill>
              <a:srgbClr val="000000"/>
            </a:solidFill>
            <a:miter lim="800000"/>
            <a:headEnd/>
            <a:tailEnd/>
          </a:ln>
        </p:spPr>
      </p:sp>
      <p:sp>
        <p:nvSpPr>
          <p:cNvPr id="8397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397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2E2153DB-C3BA-4B8E-A98D-47AC83DB6FFB}" type="slidenum">
              <a:rPr lang="de-DE" altLang="de-DE" sz="1200"/>
              <a:pPr algn="r"/>
              <a:t>42</a:t>
            </a:fld>
            <a:endParaRPr lang="de-DE" altLang="de-D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lienbildplatzhalter 1"/>
          <p:cNvSpPr>
            <a:spLocks noGrp="1" noRot="1" noChangeAspect="1" noTextEdit="1"/>
          </p:cNvSpPr>
          <p:nvPr>
            <p:ph type="sldImg"/>
          </p:nvPr>
        </p:nvSpPr>
        <p:spPr bwMode="auto">
          <a:noFill/>
          <a:ln>
            <a:solidFill>
              <a:srgbClr val="000000"/>
            </a:solidFill>
            <a:miter lim="800000"/>
            <a:headEnd/>
            <a:tailEnd/>
          </a:ln>
        </p:spPr>
      </p:sp>
      <p:sp>
        <p:nvSpPr>
          <p:cNvPr id="8601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601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F899F628-15B7-4A88-B075-F4F81B0E4BC7}" type="slidenum">
              <a:rPr lang="de-DE" altLang="de-DE" sz="1200"/>
              <a:pPr algn="r"/>
              <a:t>43</a:t>
            </a:fld>
            <a:endParaRPr lang="de-DE" altLang="de-D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lienbildplatzhalter 1"/>
          <p:cNvSpPr>
            <a:spLocks noGrp="1" noRot="1" noChangeAspect="1" noTextEdit="1"/>
          </p:cNvSpPr>
          <p:nvPr>
            <p:ph type="sldImg"/>
          </p:nvPr>
        </p:nvSpPr>
        <p:spPr bwMode="auto">
          <a:noFill/>
          <a:ln>
            <a:solidFill>
              <a:srgbClr val="000000"/>
            </a:solidFill>
            <a:miter lim="800000"/>
            <a:headEnd/>
            <a:tailEnd/>
          </a:ln>
        </p:spPr>
      </p:sp>
      <p:sp>
        <p:nvSpPr>
          <p:cNvPr id="880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806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62704CA2-F91C-42D0-A8B8-106C2163FACE}" type="slidenum">
              <a:rPr lang="de-DE" altLang="de-DE" sz="1200"/>
              <a:pPr algn="r"/>
              <a:t>44</a:t>
            </a:fld>
            <a:endParaRPr lang="de-DE" altLang="de-D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lienbildplatzhalter 1"/>
          <p:cNvSpPr>
            <a:spLocks noGrp="1" noRot="1" noChangeAspect="1" noTextEdit="1"/>
          </p:cNvSpPr>
          <p:nvPr>
            <p:ph type="sldImg"/>
          </p:nvPr>
        </p:nvSpPr>
        <p:spPr bwMode="auto">
          <a:noFill/>
          <a:ln>
            <a:solidFill>
              <a:srgbClr val="000000"/>
            </a:solidFill>
            <a:miter lim="800000"/>
            <a:headEnd/>
            <a:tailEnd/>
          </a:ln>
        </p:spPr>
      </p:sp>
      <p:sp>
        <p:nvSpPr>
          <p:cNvPr id="901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011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5B0244A2-536E-465F-82DA-9DAE6AB4A629}" type="slidenum">
              <a:rPr lang="de-DE" altLang="de-DE" sz="1200"/>
              <a:pPr algn="r"/>
              <a:t>45</a:t>
            </a:fld>
            <a:endParaRPr lang="de-DE" altLang="de-D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lienbildplatzhalter 1"/>
          <p:cNvSpPr>
            <a:spLocks noGrp="1" noRot="1" noChangeAspect="1" noTextEdit="1"/>
          </p:cNvSpPr>
          <p:nvPr>
            <p:ph type="sldImg"/>
          </p:nvPr>
        </p:nvSpPr>
        <p:spPr bwMode="auto">
          <a:noFill/>
          <a:ln>
            <a:solidFill>
              <a:srgbClr val="000000"/>
            </a:solidFill>
            <a:miter lim="800000"/>
            <a:headEnd/>
            <a:tailEnd/>
          </a:ln>
        </p:spPr>
      </p:sp>
      <p:sp>
        <p:nvSpPr>
          <p:cNvPr id="9216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216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3010F0E-4B76-4C9E-8C9F-CB08E58D87E1}" type="slidenum">
              <a:rPr lang="de-DE" altLang="de-DE" sz="1200"/>
              <a:pPr algn="r"/>
              <a:t>46</a:t>
            </a:fld>
            <a:endParaRPr lang="de-DE" altLang="de-D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bildplatzhalter 1"/>
          <p:cNvSpPr>
            <a:spLocks noGrp="1" noRot="1" noChangeAspect="1" noTextEdit="1"/>
          </p:cNvSpPr>
          <p:nvPr>
            <p:ph type="sldImg"/>
          </p:nvPr>
        </p:nvSpPr>
        <p:spPr bwMode="auto">
          <a:noFill/>
          <a:ln>
            <a:solidFill>
              <a:srgbClr val="000000"/>
            </a:solidFill>
            <a:miter lim="800000"/>
            <a:headEnd/>
            <a:tailEnd/>
          </a:ln>
        </p:spPr>
      </p:sp>
      <p:sp>
        <p:nvSpPr>
          <p:cNvPr id="942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421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F067872-1E1A-4848-B6C9-0F761B551C42}" type="slidenum">
              <a:rPr lang="de-DE" altLang="de-DE" sz="1200"/>
              <a:pPr algn="r"/>
              <a:t>47</a:t>
            </a:fld>
            <a:endParaRPr lang="de-DE" altLang="de-D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lienbildplatzhalter 1"/>
          <p:cNvSpPr>
            <a:spLocks noGrp="1" noRot="1" noChangeAspect="1" noTextEdit="1"/>
          </p:cNvSpPr>
          <p:nvPr>
            <p:ph type="sldImg"/>
          </p:nvPr>
        </p:nvSpPr>
        <p:spPr bwMode="auto">
          <a:noFill/>
          <a:ln>
            <a:solidFill>
              <a:srgbClr val="000000"/>
            </a:solidFill>
            <a:miter lim="800000"/>
            <a:headEnd/>
            <a:tailEnd/>
          </a:ln>
        </p:spPr>
      </p:sp>
      <p:sp>
        <p:nvSpPr>
          <p:cNvPr id="962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625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540E2107-D222-49BB-BD50-8C96C7E17AEB}" type="slidenum">
              <a:rPr lang="de-DE" altLang="de-DE" sz="1200"/>
              <a:pPr algn="r"/>
              <a:t>48</a:t>
            </a:fld>
            <a:endParaRPr lang="de-DE" alt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noTextEdi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34819"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E7AD4EF0-8A4E-414D-AA34-509CE02F7C8C}" type="slidenum">
              <a:rPr lang="de-DE" altLang="de-DE" sz="1200"/>
              <a:pPr algn="r"/>
              <a:t>14</a:t>
            </a:fld>
            <a:endParaRPr lang="de-DE" altLang="de-D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lienbildplatzhalter 1"/>
          <p:cNvSpPr>
            <a:spLocks noGrp="1" noRot="1" noChangeAspect="1" noTextEdit="1"/>
          </p:cNvSpPr>
          <p:nvPr>
            <p:ph type="sldImg"/>
          </p:nvPr>
        </p:nvSpPr>
        <p:spPr bwMode="auto">
          <a:noFill/>
          <a:ln>
            <a:solidFill>
              <a:srgbClr val="000000"/>
            </a:solidFill>
            <a:miter lim="800000"/>
            <a:headEnd/>
            <a:tailEnd/>
          </a:ln>
        </p:spPr>
      </p:sp>
      <p:sp>
        <p:nvSpPr>
          <p:cNvPr id="9830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9830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6444A901-230A-469E-BBC9-583CCED79749}" type="slidenum">
              <a:rPr lang="de-DE" altLang="de-DE" sz="1200"/>
              <a:pPr algn="r"/>
              <a:t>49</a:t>
            </a:fld>
            <a:endParaRPr lang="de-DE" altLang="de-DE"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lienbildplatzhalter 1"/>
          <p:cNvSpPr>
            <a:spLocks noGrp="1" noRot="1" noChangeAspect="1" noTextEdit="1"/>
          </p:cNvSpPr>
          <p:nvPr>
            <p:ph type="sldImg"/>
          </p:nvPr>
        </p:nvSpPr>
        <p:spPr bwMode="auto">
          <a:noFill/>
          <a:ln>
            <a:solidFill>
              <a:srgbClr val="000000"/>
            </a:solidFill>
            <a:miter lim="800000"/>
            <a:headEnd/>
            <a:tailEnd/>
          </a:ln>
        </p:spPr>
      </p:sp>
      <p:sp>
        <p:nvSpPr>
          <p:cNvPr id="10035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035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2594192-9120-428C-8F56-F39A3378C8F2}" type="slidenum">
              <a:rPr lang="de-DE" altLang="de-DE" sz="1200"/>
              <a:pPr algn="r"/>
              <a:t>50</a:t>
            </a:fld>
            <a:endParaRPr lang="de-DE" altLang="de-DE"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lienbildplatzhalter 1"/>
          <p:cNvSpPr>
            <a:spLocks noGrp="1" noRot="1" noChangeAspect="1" noTextEdit="1"/>
          </p:cNvSpPr>
          <p:nvPr>
            <p:ph type="sldImg"/>
          </p:nvPr>
        </p:nvSpPr>
        <p:spPr bwMode="auto">
          <a:noFill/>
          <a:ln>
            <a:solidFill>
              <a:srgbClr val="000000"/>
            </a:solidFill>
            <a:miter lim="800000"/>
            <a:headEnd/>
            <a:tailEnd/>
          </a:ln>
        </p:spPr>
      </p:sp>
      <p:sp>
        <p:nvSpPr>
          <p:cNvPr id="10342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342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0A81C06B-70AA-40AA-983E-31FA8E819FB7}" type="slidenum">
              <a:rPr lang="de-DE" altLang="de-DE" sz="1200"/>
              <a:pPr algn="r"/>
              <a:t>52</a:t>
            </a:fld>
            <a:endParaRPr lang="de-DE" altLang="de-DE"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lienbildplatzhalter 1"/>
          <p:cNvSpPr>
            <a:spLocks noGrp="1" noRot="1" noChangeAspect="1" noTextEdit="1"/>
          </p:cNvSpPr>
          <p:nvPr>
            <p:ph type="sldImg"/>
          </p:nvPr>
        </p:nvSpPr>
        <p:spPr bwMode="auto">
          <a:noFill/>
          <a:ln>
            <a:solidFill>
              <a:srgbClr val="000000"/>
            </a:solidFill>
            <a:miter lim="800000"/>
            <a:headEnd/>
            <a:tailEnd/>
          </a:ln>
        </p:spPr>
      </p:sp>
      <p:sp>
        <p:nvSpPr>
          <p:cNvPr id="1054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547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392FF907-E851-43F6-9887-E00B1D511F11}" type="slidenum">
              <a:rPr lang="de-DE" altLang="de-DE" sz="1200"/>
              <a:pPr algn="r"/>
              <a:t>53</a:t>
            </a:fld>
            <a:endParaRPr lang="de-DE" altLang="de-DE"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lienbildplatzhalter 1"/>
          <p:cNvSpPr>
            <a:spLocks noGrp="1" noRot="1" noChangeAspect="1" noTextEdit="1"/>
          </p:cNvSpPr>
          <p:nvPr>
            <p:ph type="sldImg"/>
          </p:nvPr>
        </p:nvSpPr>
        <p:spPr bwMode="auto">
          <a:noFill/>
          <a:ln>
            <a:solidFill>
              <a:srgbClr val="000000"/>
            </a:solidFill>
            <a:miter lim="800000"/>
            <a:headEnd/>
            <a:tailEnd/>
          </a:ln>
        </p:spPr>
      </p:sp>
      <p:sp>
        <p:nvSpPr>
          <p:cNvPr id="10752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0752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D2D53F41-0340-4727-8098-952CCF694E63}" type="slidenum">
              <a:rPr lang="de-DE" altLang="de-DE" sz="1200"/>
              <a:pPr algn="r"/>
              <a:t>54</a:t>
            </a:fld>
            <a:endParaRPr lang="de-DE" alt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457FCD0A-4DAD-465D-AEEA-596CDEBC243A}" type="slidenum">
              <a:rPr lang="de-DE" smtClean="0"/>
              <a:pPr>
                <a:defRPr/>
              </a:pPr>
              <a:t>17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noTextEdit="1"/>
          </p:cNvSpPr>
          <p:nvPr>
            <p:ph type="sldImg"/>
          </p:nvPr>
        </p:nvSpPr>
        <p:spPr bwMode="auto">
          <a:noFill/>
          <a:ln>
            <a:solidFill>
              <a:srgbClr val="000000"/>
            </a:solidFill>
            <a:miter lim="800000"/>
            <a:headEnd/>
            <a:tailEnd/>
          </a:ln>
        </p:spPr>
      </p:sp>
      <p:sp>
        <p:nvSpPr>
          <p:cNvPr id="430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4301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834F7EE3-0652-4F8D-A262-54E582A5BEF5}" type="slidenum">
              <a:rPr lang="de-DE" altLang="de-DE" sz="1200"/>
              <a:pPr algn="r"/>
              <a:t>20</a:t>
            </a:fld>
            <a:endParaRPr lang="de-DE" altLang="de-D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bwMode="auto">
          <a:noFill/>
          <a:ln>
            <a:solidFill>
              <a:srgbClr val="000000"/>
            </a:solidFill>
            <a:miter lim="800000"/>
            <a:headEnd/>
            <a:tailEnd/>
          </a:ln>
        </p:spPr>
      </p:sp>
      <p:sp>
        <p:nvSpPr>
          <p:cNvPr id="460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Linke Seite: Baumansicht mit allen Tabellen, Feldern, Feldeigenschaften und eine Kurzansicht der Triples </a:t>
            </a:r>
          </a:p>
          <a:p>
            <a:pPr eaLnBrk="1" hangingPunct="1">
              <a:spcBef>
                <a:spcPct val="0"/>
              </a:spcBef>
            </a:pPr>
            <a:endParaRPr lang="de-DE" altLang="de-DE" smtClean="0"/>
          </a:p>
          <a:p>
            <a:pPr eaLnBrk="1" hangingPunct="1">
              <a:spcBef>
                <a:spcPct val="0"/>
              </a:spcBef>
            </a:pPr>
            <a:r>
              <a:rPr lang="de-DE" altLang="de-DE" smtClean="0"/>
              <a:t>Rechte Seite: Tabellarische Ansicht aller zu erstellenden Triples</a:t>
            </a:r>
          </a:p>
        </p:txBody>
      </p:sp>
      <p:sp>
        <p:nvSpPr>
          <p:cNvPr id="46083"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9B822DFB-6350-4E57-A4C4-9655E96D6971}" type="slidenum">
              <a:rPr lang="de-DE" altLang="de-DE" sz="1200"/>
              <a:pPr algn="r"/>
              <a:t>22</a:t>
            </a:fld>
            <a:endParaRPr lang="de-DE" alt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noTextEdit="1"/>
          </p:cNvSpPr>
          <p:nvPr>
            <p:ph type="sldImg"/>
          </p:nvPr>
        </p:nvSpPr>
        <p:spPr bwMode="auto">
          <a:noFill/>
          <a:ln>
            <a:solidFill>
              <a:srgbClr val="000000"/>
            </a:solidFill>
            <a:miter lim="800000"/>
            <a:headEnd/>
            <a:tailEnd/>
          </a:ln>
        </p:spPr>
      </p:sp>
      <p:sp>
        <p:nvSpPr>
          <p:cNvPr id="4813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Links: Ansicht der erstellten Tabellen im Object Browser</a:t>
            </a:r>
          </a:p>
          <a:p>
            <a:pPr eaLnBrk="1" hangingPunct="1">
              <a:spcBef>
                <a:spcPct val="0"/>
              </a:spcBef>
            </a:pPr>
            <a:endParaRPr lang="de-DE" altLang="de-DE" smtClean="0"/>
          </a:p>
          <a:p>
            <a:pPr eaLnBrk="1" hangingPunct="1">
              <a:spcBef>
                <a:spcPct val="0"/>
              </a:spcBef>
            </a:pPr>
            <a:r>
              <a:rPr lang="de-DE" altLang="de-DE" smtClean="0"/>
              <a:t>Rechts: Ansicht der erstellten Felder im Object Browser</a:t>
            </a:r>
          </a:p>
        </p:txBody>
      </p:sp>
      <p:sp>
        <p:nvSpPr>
          <p:cNvPr id="48131"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4A9B7370-191C-465F-A58E-48C79E16FC13}" type="slidenum">
              <a:rPr lang="de-DE" altLang="de-DE" sz="1200"/>
              <a:pPr algn="r"/>
              <a:t>23</a:t>
            </a:fld>
            <a:endParaRPr lang="de-DE" alt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noTextEdit="1"/>
          </p:cNvSpPr>
          <p:nvPr>
            <p:ph type="sldImg"/>
          </p:nvPr>
        </p:nvSpPr>
        <p:spPr bwMode="auto">
          <a:noFill/>
          <a:ln>
            <a:solidFill>
              <a:srgbClr val="000000"/>
            </a:solidFill>
            <a:miter lim="800000"/>
            <a:headEnd/>
            <a:tailEnd/>
          </a:ln>
        </p:spPr>
      </p:sp>
      <p:sp>
        <p:nvSpPr>
          <p:cNvPr id="5222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Neue Funktion:	Import Triples</a:t>
            </a:r>
          </a:p>
          <a:p>
            <a:pPr eaLnBrk="1" hangingPunct="1">
              <a:spcBef>
                <a:spcPct val="0"/>
              </a:spcBef>
            </a:pPr>
            <a:endParaRPr lang="de-DE" altLang="de-DE" smtClean="0"/>
          </a:p>
          <a:p>
            <a:pPr eaLnBrk="1" hangingPunct="1">
              <a:spcBef>
                <a:spcPct val="0"/>
              </a:spcBef>
            </a:pPr>
            <a:r>
              <a:rPr lang="de-DE" altLang="de-DE" smtClean="0"/>
              <a:t>Vorgaben für das Datenmodell von der Businessanalyse, die maschinell verarbeitet werden können, liefern die Basis für die Erstellung des Datenmodells in CA Plex.</a:t>
            </a:r>
          </a:p>
          <a:p>
            <a:pPr eaLnBrk="1" hangingPunct="1">
              <a:spcBef>
                <a:spcPct val="0"/>
              </a:spcBef>
            </a:pPr>
            <a:r>
              <a:rPr lang="de-DE" altLang="de-DE" smtClean="0"/>
              <a:t>Wenn man das weiterspinnt, könnte man sogar Vorgaben der Verarbeitungslogik in ActionDiagram-Code umwandeln. Und das vollautomatisch.</a:t>
            </a:r>
          </a:p>
        </p:txBody>
      </p:sp>
      <p:sp>
        <p:nvSpPr>
          <p:cNvPr id="52227"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BBF3083B-4BFA-485A-92C4-0003A5B693F5}" type="slidenum">
              <a:rPr lang="de-DE" altLang="de-DE" sz="1200"/>
              <a:pPr algn="r"/>
              <a:t>26</a:t>
            </a:fld>
            <a:endParaRPr lang="de-DE" alt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noTextEdi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altLang="de-DE" smtClean="0"/>
              <a:t>Linke Seite: Baumansicht mit allen Tabellen, Feldern, Feldeigenschaften und eine Kurzansicht der Triples </a:t>
            </a:r>
          </a:p>
          <a:p>
            <a:pPr eaLnBrk="1" hangingPunct="1">
              <a:spcBef>
                <a:spcPct val="0"/>
              </a:spcBef>
            </a:pPr>
            <a:endParaRPr lang="de-DE" altLang="de-DE" smtClean="0"/>
          </a:p>
          <a:p>
            <a:pPr eaLnBrk="1" hangingPunct="1">
              <a:spcBef>
                <a:spcPct val="0"/>
              </a:spcBef>
            </a:pPr>
            <a:r>
              <a:rPr lang="de-DE" altLang="de-DE" smtClean="0"/>
              <a:t>Rechte Seite: Tabellarische Ansicht aller zu erstellenden Triples</a:t>
            </a:r>
          </a:p>
        </p:txBody>
      </p:sp>
      <p:sp>
        <p:nvSpPr>
          <p:cNvPr id="54275"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679823FC-15BA-4B78-8157-586F5E8F9409}" type="slidenum">
              <a:rPr lang="de-DE" altLang="de-DE" sz="1200"/>
              <a:pPr algn="r"/>
              <a:t>27</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AW11 Session Slide">
    <p:spTree>
      <p:nvGrpSpPr>
        <p:cNvPr id="1" name=""/>
        <p:cNvGrpSpPr/>
        <p:nvPr/>
      </p:nvGrpSpPr>
      <p:grpSpPr>
        <a:xfrm>
          <a:off x="0" y="0"/>
          <a:ext cx="0" cy="0"/>
          <a:chOff x="0" y="0"/>
          <a:chExt cx="0" cy="0"/>
        </a:xfrm>
      </p:grpSpPr>
      <p:sp>
        <p:nvSpPr>
          <p:cNvPr id="3" name="Rectangle 111"/>
          <p:cNvSpPr/>
          <p:nvPr userDrawn="1"/>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4" name="Picture 35"/>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5"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6"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7"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8"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9"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0"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1"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2"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3"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4"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5"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6"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7"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8"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19"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9"/>
            <a:ext cx="7950200" cy="609600"/>
          </a:xfrm>
          <a:prstGeom prst="rect">
            <a:avLst/>
          </a:prstGeom>
        </p:spPr>
        <p:txBody>
          <a:bodyPr lIns="0" anchor="t" anchorCtr="0">
            <a:noAutofit/>
          </a:bodyPr>
          <a:lstStyle>
            <a:lvl1pPr algn="l">
              <a:lnSpc>
                <a:spcPct val="100000"/>
              </a:lnSpc>
              <a:defRPr sz="6400" b="0">
                <a:solidFill>
                  <a:schemeClr val="bg1"/>
                </a:solidFill>
                <a:latin typeface="+mj-lt"/>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CAW11 Session Slide">
    <p:spTree>
      <p:nvGrpSpPr>
        <p:cNvPr id="1" name=""/>
        <p:cNvGrpSpPr/>
        <p:nvPr/>
      </p:nvGrpSpPr>
      <p:grpSpPr>
        <a:xfrm>
          <a:off x="0" y="0"/>
          <a:ext cx="0" cy="0"/>
          <a:chOff x="0" y="0"/>
          <a:chExt cx="0" cy="0"/>
        </a:xfrm>
      </p:grpSpPr>
      <p:sp>
        <p:nvSpPr>
          <p:cNvPr id="3" name="Rectangle 111"/>
          <p:cNvSpPr/>
          <p:nvPr/>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4" name="TextBox 27"/>
          <p:cNvSpPr txBox="1"/>
          <p:nvPr/>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5" name="Picture 28"/>
          <p:cNvPicPr>
            <a:picLocks noChangeAspect="1"/>
          </p:cNvPicPr>
          <p:nvPr/>
        </p:nvPicPr>
        <p:blipFill>
          <a:blip r:embed="rId2"/>
          <a:srcRect/>
          <a:stretch>
            <a:fillRect/>
          </a:stretch>
        </p:blipFill>
        <p:spPr bwMode="auto">
          <a:xfrm>
            <a:off x="0" y="6223000"/>
            <a:ext cx="611188" cy="546100"/>
          </a:xfrm>
          <a:prstGeom prst="rect">
            <a:avLst/>
          </a:prstGeom>
          <a:noFill/>
          <a:ln w="9525">
            <a:noFill/>
            <a:miter lim="800000"/>
            <a:headEnd/>
            <a:tailEnd/>
          </a:ln>
        </p:spPr>
      </p:pic>
      <p:pic>
        <p:nvPicPr>
          <p:cNvPr id="6" name="Picture 29"/>
          <p:cNvPicPr>
            <a:picLocks noChangeAspect="1"/>
          </p:cNvPicPr>
          <p:nvPr/>
        </p:nvPicPr>
        <p:blipFill>
          <a:blip r:embed="rId3"/>
          <a:srcRect/>
          <a:stretch>
            <a:fillRect/>
          </a:stretch>
        </p:blipFill>
        <p:spPr bwMode="auto">
          <a:xfrm>
            <a:off x="622300" y="6353175"/>
            <a:ext cx="800100" cy="304800"/>
          </a:xfrm>
          <a:prstGeom prst="rect">
            <a:avLst/>
          </a:prstGeom>
          <a:noFill/>
          <a:ln w="9525">
            <a:noFill/>
            <a:miter lim="800000"/>
            <a:headEnd/>
            <a:tailEnd/>
          </a:ln>
        </p:spPr>
      </p:pic>
      <p:pic>
        <p:nvPicPr>
          <p:cNvPr id="7" name="Picture 30"/>
          <p:cNvPicPr>
            <a:picLocks noChangeAspect="1"/>
          </p:cNvPicPr>
          <p:nvPr/>
        </p:nvPicPr>
        <p:blipFill>
          <a:blip r:embed="rId4"/>
          <a:srcRect/>
          <a:stretch>
            <a:fillRect/>
          </a:stretch>
        </p:blipFill>
        <p:spPr bwMode="auto">
          <a:xfrm>
            <a:off x="2320925" y="6302375"/>
            <a:ext cx="1066800" cy="352425"/>
          </a:xfrm>
          <a:prstGeom prst="rect">
            <a:avLst/>
          </a:prstGeom>
          <a:noFill/>
          <a:ln w="9525">
            <a:noFill/>
            <a:miter lim="800000"/>
            <a:headEnd/>
            <a:tailEnd/>
          </a:ln>
        </p:spPr>
      </p:pic>
      <p:pic>
        <p:nvPicPr>
          <p:cNvPr id="8" name="Picture 31"/>
          <p:cNvPicPr>
            <a:picLocks noChangeAspect="1"/>
          </p:cNvPicPr>
          <p:nvPr/>
        </p:nvPicPr>
        <p:blipFill>
          <a:blip r:embed="rId5"/>
          <a:srcRect/>
          <a:stretch>
            <a:fillRect/>
          </a:stretch>
        </p:blipFill>
        <p:spPr bwMode="auto">
          <a:xfrm>
            <a:off x="1555750" y="6419850"/>
            <a:ext cx="1028700" cy="122238"/>
          </a:xfrm>
          <a:prstGeom prst="rect">
            <a:avLst/>
          </a:prstGeom>
          <a:noFill/>
          <a:ln w="9525">
            <a:noFill/>
            <a:miter lim="800000"/>
            <a:headEnd/>
            <a:tailEnd/>
          </a:ln>
        </p:spPr>
      </p:pic>
      <p:pic>
        <p:nvPicPr>
          <p:cNvPr id="9" name="Picture 32"/>
          <p:cNvPicPr>
            <a:picLocks noChangeAspect="1"/>
          </p:cNvPicPr>
          <p:nvPr/>
        </p:nvPicPr>
        <p:blipFill>
          <a:blip r:embed="rId6"/>
          <a:srcRect/>
          <a:stretch>
            <a:fillRect/>
          </a:stretch>
        </p:blipFill>
        <p:spPr bwMode="auto">
          <a:xfrm>
            <a:off x="3098800" y="6299200"/>
            <a:ext cx="681038" cy="444500"/>
          </a:xfrm>
          <a:prstGeom prst="rect">
            <a:avLst/>
          </a:prstGeom>
          <a:noFill/>
          <a:ln w="9525">
            <a:noFill/>
            <a:miter lim="800000"/>
            <a:headEnd/>
            <a:tailEnd/>
          </a:ln>
        </p:spPr>
      </p:pic>
      <p:pic>
        <p:nvPicPr>
          <p:cNvPr id="10" name="Picture 33"/>
          <p:cNvPicPr>
            <a:picLocks noChangeAspect="1"/>
          </p:cNvPicPr>
          <p:nvPr/>
        </p:nvPicPr>
        <p:blipFill>
          <a:blip r:embed="rId7"/>
          <a:srcRect/>
          <a:stretch>
            <a:fillRect/>
          </a:stretch>
        </p:blipFill>
        <p:spPr bwMode="auto">
          <a:xfrm>
            <a:off x="3890963" y="6346825"/>
            <a:ext cx="825500" cy="342900"/>
          </a:xfrm>
          <a:prstGeom prst="rect">
            <a:avLst/>
          </a:prstGeom>
          <a:noFill/>
          <a:ln w="9525">
            <a:noFill/>
            <a:miter lim="800000"/>
            <a:headEnd/>
            <a:tailEnd/>
          </a:ln>
        </p:spPr>
      </p:pic>
      <p:pic>
        <p:nvPicPr>
          <p:cNvPr id="11" name="Picture 35"/>
          <p:cNvPicPr>
            <a:picLocks noChangeAspect="1"/>
          </p:cNvPicPr>
          <p:nvPr/>
        </p:nvPicPr>
        <p:blipFill>
          <a:blip r:embed="rId8"/>
          <a:srcRect/>
          <a:stretch>
            <a:fillRect/>
          </a:stretch>
        </p:blipFill>
        <p:spPr bwMode="auto">
          <a:xfrm>
            <a:off x="6556375" y="5588000"/>
            <a:ext cx="2587625" cy="1257300"/>
          </a:xfrm>
          <a:prstGeom prst="rect">
            <a:avLst/>
          </a:prstGeom>
          <a:noFill/>
          <a:ln w="9525">
            <a:noFill/>
            <a:miter lim="800000"/>
            <a:headEnd/>
            <a:tailEnd/>
          </a:ln>
        </p:spPr>
      </p:pic>
      <p:sp>
        <p:nvSpPr>
          <p:cNvPr id="12"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3" name="Picture 28"/>
          <p:cNvPicPr>
            <a:picLocks noChangeAspect="1"/>
          </p:cNvPicPr>
          <p:nvPr userDrawn="1"/>
        </p:nvPicPr>
        <p:blipFill>
          <a:blip r:embed="rId2"/>
          <a:srcRect/>
          <a:stretch>
            <a:fillRect/>
          </a:stretch>
        </p:blipFill>
        <p:spPr bwMode="auto">
          <a:xfrm>
            <a:off x="0" y="6223000"/>
            <a:ext cx="611188" cy="546100"/>
          </a:xfrm>
          <a:prstGeom prst="rect">
            <a:avLst/>
          </a:prstGeom>
          <a:noFill/>
          <a:ln w="9525">
            <a:noFill/>
            <a:miter lim="800000"/>
            <a:headEnd/>
            <a:tailEnd/>
          </a:ln>
        </p:spPr>
      </p:pic>
      <p:pic>
        <p:nvPicPr>
          <p:cNvPr id="14" name="Picture 29"/>
          <p:cNvPicPr>
            <a:picLocks noChangeAspect="1"/>
          </p:cNvPicPr>
          <p:nvPr userDrawn="1"/>
        </p:nvPicPr>
        <p:blipFill>
          <a:blip r:embed="rId3"/>
          <a:srcRect/>
          <a:stretch>
            <a:fillRect/>
          </a:stretch>
        </p:blipFill>
        <p:spPr bwMode="auto">
          <a:xfrm>
            <a:off x="622300" y="6353175"/>
            <a:ext cx="800100" cy="304800"/>
          </a:xfrm>
          <a:prstGeom prst="rect">
            <a:avLst/>
          </a:prstGeom>
          <a:noFill/>
          <a:ln w="9525">
            <a:noFill/>
            <a:miter lim="800000"/>
            <a:headEnd/>
            <a:tailEnd/>
          </a:ln>
        </p:spPr>
      </p:pic>
      <p:pic>
        <p:nvPicPr>
          <p:cNvPr id="15" name="Picture 30"/>
          <p:cNvPicPr>
            <a:picLocks noChangeAspect="1"/>
          </p:cNvPicPr>
          <p:nvPr userDrawn="1"/>
        </p:nvPicPr>
        <p:blipFill>
          <a:blip r:embed="rId4"/>
          <a:srcRect/>
          <a:stretch>
            <a:fillRect/>
          </a:stretch>
        </p:blipFill>
        <p:spPr bwMode="auto">
          <a:xfrm>
            <a:off x="2320925" y="6302375"/>
            <a:ext cx="1066800" cy="352425"/>
          </a:xfrm>
          <a:prstGeom prst="rect">
            <a:avLst/>
          </a:prstGeom>
          <a:noFill/>
          <a:ln w="9525">
            <a:noFill/>
            <a:miter lim="800000"/>
            <a:headEnd/>
            <a:tailEnd/>
          </a:ln>
        </p:spPr>
      </p:pic>
      <p:pic>
        <p:nvPicPr>
          <p:cNvPr id="16" name="Picture 31"/>
          <p:cNvPicPr>
            <a:picLocks noChangeAspect="1"/>
          </p:cNvPicPr>
          <p:nvPr userDrawn="1"/>
        </p:nvPicPr>
        <p:blipFill>
          <a:blip r:embed="rId5"/>
          <a:srcRect/>
          <a:stretch>
            <a:fillRect/>
          </a:stretch>
        </p:blipFill>
        <p:spPr bwMode="auto">
          <a:xfrm>
            <a:off x="1555750" y="6419850"/>
            <a:ext cx="1028700" cy="122238"/>
          </a:xfrm>
          <a:prstGeom prst="rect">
            <a:avLst/>
          </a:prstGeom>
          <a:noFill/>
          <a:ln w="9525">
            <a:noFill/>
            <a:miter lim="800000"/>
            <a:headEnd/>
            <a:tailEnd/>
          </a:ln>
        </p:spPr>
      </p:pic>
      <p:pic>
        <p:nvPicPr>
          <p:cNvPr id="17" name="Picture 32"/>
          <p:cNvPicPr>
            <a:picLocks noChangeAspect="1"/>
          </p:cNvPicPr>
          <p:nvPr userDrawn="1"/>
        </p:nvPicPr>
        <p:blipFill>
          <a:blip r:embed="rId6"/>
          <a:srcRect/>
          <a:stretch>
            <a:fillRect/>
          </a:stretch>
        </p:blipFill>
        <p:spPr bwMode="auto">
          <a:xfrm>
            <a:off x="3098800" y="6299200"/>
            <a:ext cx="681038" cy="444500"/>
          </a:xfrm>
          <a:prstGeom prst="rect">
            <a:avLst/>
          </a:prstGeom>
          <a:noFill/>
          <a:ln w="9525">
            <a:noFill/>
            <a:miter lim="800000"/>
            <a:headEnd/>
            <a:tailEnd/>
          </a:ln>
        </p:spPr>
      </p:pic>
      <p:pic>
        <p:nvPicPr>
          <p:cNvPr id="18" name="Picture 33"/>
          <p:cNvPicPr>
            <a:picLocks noChangeAspect="1"/>
          </p:cNvPicPr>
          <p:nvPr userDrawn="1"/>
        </p:nvPicPr>
        <p:blipFill>
          <a:blip r:embed="rId7"/>
          <a:srcRect/>
          <a:stretch>
            <a:fillRect/>
          </a:stretch>
        </p:blipFill>
        <p:spPr bwMode="auto">
          <a:xfrm>
            <a:off x="3890963" y="6337300"/>
            <a:ext cx="825500" cy="342900"/>
          </a:xfrm>
          <a:prstGeom prst="rect">
            <a:avLst/>
          </a:prstGeom>
          <a:noFill/>
          <a:ln w="9525">
            <a:noFill/>
            <a:miter lim="800000"/>
            <a:headEnd/>
            <a:tailEnd/>
          </a:ln>
        </p:spPr>
      </p:pic>
      <p:pic>
        <p:nvPicPr>
          <p:cNvPr id="19" name="Picture 35"/>
          <p:cNvPicPr>
            <a:picLocks noChangeAspect="1"/>
          </p:cNvPicPr>
          <p:nvPr userDrawn="1"/>
        </p:nvPicPr>
        <p:blipFill>
          <a:blip r:embed="rId8"/>
          <a:srcRect/>
          <a:stretch>
            <a:fillRect/>
          </a:stretch>
        </p:blipFill>
        <p:spPr bwMode="auto">
          <a:xfrm>
            <a:off x="6556375" y="5588000"/>
            <a:ext cx="2587625" cy="1257300"/>
          </a:xfrm>
          <a:prstGeom prst="rect">
            <a:avLst/>
          </a:prstGeom>
          <a:noFill/>
          <a:ln w="9525">
            <a:noFill/>
            <a:miter lim="800000"/>
            <a:headEnd/>
            <a:tailEnd/>
          </a:ln>
        </p:spPr>
      </p:pic>
      <p:pic>
        <p:nvPicPr>
          <p:cNvPr id="20"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9"/>
            <a:ext cx="7950200" cy="609600"/>
          </a:xfrm>
        </p:spPr>
        <p:txBody>
          <a:bodyPr>
            <a:noAutofit/>
          </a:bodyPr>
          <a:lstStyle>
            <a:lvl1pPr algn="l">
              <a:lnSpc>
                <a:spcPct val="100000"/>
              </a:lnSpc>
              <a:defRPr sz="6400" b="0">
                <a:solidFill>
                  <a:schemeClr val="bg1"/>
                </a:solidFill>
                <a:latin typeface="+mj-lt"/>
              </a:defRPr>
            </a:lvl1pPr>
          </a:lstStyle>
          <a:p>
            <a:r>
              <a:rPr lang="de-DE" smtClean="0"/>
              <a:t>Titelmasterformat durch Klicken bearbeiten</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AW11 Session Slide">
    <p:spTree>
      <p:nvGrpSpPr>
        <p:cNvPr id="1" name=""/>
        <p:cNvGrpSpPr/>
        <p:nvPr/>
      </p:nvGrpSpPr>
      <p:grpSpPr>
        <a:xfrm>
          <a:off x="0" y="0"/>
          <a:ext cx="0" cy="0"/>
          <a:chOff x="0" y="0"/>
          <a:chExt cx="0" cy="0"/>
        </a:xfrm>
      </p:grpSpPr>
      <p:sp>
        <p:nvSpPr>
          <p:cNvPr id="5" name="Rectangle 111"/>
          <p:cNvSpPr/>
          <p:nvPr/>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6" name="TextBox 29"/>
          <p:cNvSpPr txBox="1"/>
          <p:nvPr/>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7" name="Picture 37"/>
          <p:cNvPicPr>
            <a:picLocks noChangeAspect="1"/>
          </p:cNvPicPr>
          <p:nvPr/>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8" name="TextBox 29"/>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9" name="Picture 37"/>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10"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1"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2"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3"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4"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5"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6"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7"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8"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9"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20"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21"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22"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23"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24"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8"/>
            <a:ext cx="7569200" cy="1577401"/>
          </a:xfrm>
        </p:spPr>
        <p:txBody>
          <a:bodyPr>
            <a:noAutofit/>
          </a:bodyPr>
          <a:lstStyle>
            <a:lvl1pPr algn="l">
              <a:lnSpc>
                <a:spcPct val="100000"/>
              </a:lnSpc>
              <a:defRPr sz="3200" b="0">
                <a:solidFill>
                  <a:schemeClr val="bg1"/>
                </a:solidFill>
                <a:latin typeface="+mj-lt"/>
              </a:defRPr>
            </a:lvl1pPr>
          </a:lstStyle>
          <a:p>
            <a:r>
              <a:rPr lang="de-DE" smtClean="0"/>
              <a:t>Titelmasterformat durch Klicken bearbeiten</a:t>
            </a:r>
            <a:endParaRPr lang="en-US" dirty="0"/>
          </a:p>
        </p:txBody>
      </p:sp>
      <p:sp>
        <p:nvSpPr>
          <p:cNvPr id="119" name="Subtitle 2"/>
          <p:cNvSpPr>
            <a:spLocks noGrp="1"/>
          </p:cNvSpPr>
          <p:nvPr>
            <p:ph type="subTitle" idx="1"/>
          </p:nvPr>
        </p:nvSpPr>
        <p:spPr>
          <a:xfrm>
            <a:off x="762000" y="3009900"/>
            <a:ext cx="7581900" cy="571500"/>
          </a:xfrm>
        </p:spPr>
        <p:txBody>
          <a:bodyPr tIns="45720" rIns="91440" bIns="45720" rtlCol="0" anchor="b">
            <a:noAutofit/>
          </a:bodyPr>
          <a:lstStyle>
            <a:lvl1pPr marL="0" indent="0" algn="l" defTabSz="457200" rtl="0" eaLnBrk="1" latinLnBrk="0" hangingPunct="1">
              <a:lnSpc>
                <a:spcPct val="100000"/>
              </a:lnSpc>
              <a:spcBef>
                <a:spcPts val="1000"/>
              </a:spcBef>
              <a:buFont typeface="Lucida Grande"/>
              <a:buNone/>
              <a:defRPr lang="en-US" sz="1800" b="0" i="0" kern="1200" dirty="0">
                <a:solidFill>
                  <a:schemeClr val="bg1"/>
                </a:solidFill>
                <a:latin typeface="+mn-lt"/>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50" name="Text Placeholder 49"/>
          <p:cNvSpPr>
            <a:spLocks noGrp="1"/>
          </p:cNvSpPr>
          <p:nvPr>
            <p:ph type="body" sz="quarter" idx="12"/>
          </p:nvPr>
        </p:nvSpPr>
        <p:spPr>
          <a:xfrm>
            <a:off x="762000" y="3657600"/>
            <a:ext cx="7594600" cy="584200"/>
          </a:xfrm>
          <a:noFill/>
          <a:ln w="9525">
            <a:noFill/>
            <a:miter lim="800000"/>
            <a:headEnd/>
            <a:tailEnd/>
          </a:ln>
        </p:spPr>
        <p:txBody>
          <a:bodyPr tIns="45720" rIns="91440" bIns="45720" rtlCol="0">
            <a:noAutofit/>
          </a:bodyPr>
          <a:lstStyle>
            <a:lvl1pPr marL="0" indent="0" algn="l" defTabSz="457200" rtl="0" eaLnBrk="1" fontAlgn="base" latinLnBrk="0" hangingPunct="1">
              <a:lnSpc>
                <a:spcPct val="100000"/>
              </a:lnSpc>
              <a:spcBef>
                <a:spcPct val="20000"/>
              </a:spcBef>
              <a:spcAft>
                <a:spcPct val="0"/>
              </a:spcAft>
              <a:buFont typeface="Arial"/>
              <a:buNone/>
              <a:defRPr lang="en-US" sz="1400" b="1" i="0" kern="1200" dirty="0" smtClean="0">
                <a:solidFill>
                  <a:schemeClr val="bg1"/>
                </a:solidFill>
                <a:latin typeface="+mn-lt"/>
                <a:ea typeface="+mn-ea"/>
                <a:cs typeface="Calibri" pitchFamily="34" charset="0"/>
              </a:defRPr>
            </a:lvl1pPr>
            <a:lvl2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2pPr>
            <a:lvl3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3pPr>
            <a:lvl4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4pPr>
            <a:lvl5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5pPr>
          </a:lstStyle>
          <a:p>
            <a:pPr lvl="0"/>
            <a:r>
              <a:rPr lang="de-DE" smtClean="0"/>
              <a:t>Textmasterformat bearbeiten</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el und Inhalt">
    <p:spTree>
      <p:nvGrpSpPr>
        <p:cNvPr id="1" name=""/>
        <p:cNvGrpSpPr/>
        <p:nvPr/>
      </p:nvGrpSpPr>
      <p:grpSpPr>
        <a:xfrm>
          <a:off x="0" y="0"/>
          <a:ext cx="0" cy="0"/>
          <a:chOff x="0" y="0"/>
          <a:chExt cx="0" cy="0"/>
        </a:xfrm>
      </p:grpSpPr>
      <p:sp>
        <p:nvSpPr>
          <p:cNvPr id="4" name="Rectangle 6"/>
          <p:cNvSpPr/>
          <p:nvPr/>
        </p:nvSpPr>
        <p:spPr bwMode="white">
          <a:xfrm>
            <a:off x="0" y="0"/>
            <a:ext cx="9283700" cy="9652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5" name="Picture 4"/>
          <p:cNvPicPr>
            <a:picLocks noChangeAspect="1"/>
          </p:cNvPicPr>
          <p:nvPr/>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6" name="TextBox 7"/>
          <p:cNvSpPr txBox="1"/>
          <p:nvPr userDrawn="1"/>
        </p:nvSpPr>
        <p:spPr>
          <a:xfrm>
            <a:off x="461963" y="6477000"/>
            <a:ext cx="509587" cy="407988"/>
          </a:xfrm>
          <a:prstGeom prst="rect">
            <a:avLst/>
          </a:prstGeom>
          <a:noFill/>
        </p:spPr>
        <p:txBody>
          <a:bodyPr/>
          <a:lstStyle/>
          <a:p>
            <a:pPr defTabSz="457200">
              <a:defRPr/>
            </a:pPr>
            <a:fld id="{4D744517-8C58-4E50-ACBF-061DA6594D14}"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7" name="TextBox 8"/>
          <p:cNvSpPr txBox="1"/>
          <p:nvPr userDrawn="1"/>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a:t>
            </a:r>
            <a:r>
              <a:rPr lang="en-US" sz="1000" dirty="0" smtClean="0">
                <a:solidFill>
                  <a:srgbClr val="000000"/>
                </a:solidFill>
                <a:latin typeface="+mj-lt"/>
                <a:ea typeface="Arial Unicode MS" pitchFamily="34" charset="-128"/>
                <a:cs typeface="Arial Unicode MS" pitchFamily="34" charset="-128"/>
              </a:rPr>
              <a:t>2013 TE@MCONSULT </a:t>
            </a:r>
            <a:r>
              <a:rPr lang="en-US" sz="1000" dirty="0" err="1" smtClean="0">
                <a:solidFill>
                  <a:srgbClr val="000000"/>
                </a:solidFill>
                <a:latin typeface="+mj-lt"/>
                <a:ea typeface="Arial Unicode MS" pitchFamily="34" charset="-128"/>
                <a:cs typeface="Arial Unicode MS" pitchFamily="34" charset="-128"/>
              </a:rPr>
              <a:t>Gruppe</a:t>
            </a:r>
            <a:r>
              <a:rPr lang="en-US" sz="1000" dirty="0" smtClean="0">
                <a:solidFill>
                  <a:srgbClr val="000000"/>
                </a:solidFill>
                <a:latin typeface="+mj-lt"/>
                <a:ea typeface="Arial Unicode MS" pitchFamily="34" charset="-128"/>
                <a:cs typeface="Arial Unicode MS" pitchFamily="34" charset="-128"/>
              </a:rPr>
              <a:t> </a:t>
            </a:r>
            <a:r>
              <a:rPr lang="en-US" sz="1000" dirty="0" err="1" smtClean="0">
                <a:solidFill>
                  <a:srgbClr val="000000"/>
                </a:solidFill>
                <a:latin typeface="+mj-lt"/>
                <a:ea typeface="Arial Unicode MS" pitchFamily="34" charset="-128"/>
                <a:cs typeface="Arial Unicode MS" pitchFamily="34" charset="-128"/>
              </a:rPr>
              <a:t>Alle</a:t>
            </a:r>
            <a:r>
              <a:rPr lang="en-US" sz="1000" dirty="0" smtClean="0">
                <a:solidFill>
                  <a:srgbClr val="000000"/>
                </a:solidFill>
                <a:latin typeface="+mj-lt"/>
                <a:ea typeface="Arial Unicode MS" pitchFamily="34" charset="-128"/>
                <a:cs typeface="Arial Unicode MS" pitchFamily="34" charset="-128"/>
              </a:rPr>
              <a:t> </a:t>
            </a:r>
            <a:r>
              <a:rPr lang="en-US" sz="1000" dirty="0" err="1" smtClean="0">
                <a:solidFill>
                  <a:srgbClr val="000000"/>
                </a:solidFill>
                <a:latin typeface="+mj-lt"/>
                <a:ea typeface="Arial Unicode MS" pitchFamily="34" charset="-128"/>
                <a:cs typeface="Arial Unicode MS" pitchFamily="34" charset="-128"/>
              </a:rPr>
              <a:t>Rechte</a:t>
            </a:r>
            <a:r>
              <a:rPr lang="en-US" sz="1000" dirty="0" smtClean="0">
                <a:solidFill>
                  <a:srgbClr val="000000"/>
                </a:solidFill>
                <a:latin typeface="+mj-lt"/>
                <a:ea typeface="Arial Unicode MS" pitchFamily="34" charset="-128"/>
                <a:cs typeface="Arial Unicode MS" pitchFamily="34" charset="-128"/>
              </a:rPr>
              <a:t> </a:t>
            </a:r>
            <a:r>
              <a:rPr lang="en-US" sz="1000" dirty="0" err="1" smtClean="0">
                <a:solidFill>
                  <a:srgbClr val="000000"/>
                </a:solidFill>
                <a:latin typeface="+mj-lt"/>
                <a:ea typeface="Arial Unicode MS" pitchFamily="34" charset="-128"/>
                <a:cs typeface="Arial Unicode MS" pitchFamily="34" charset="-128"/>
              </a:rPr>
              <a:t>vorbehalten</a:t>
            </a:r>
            <a:r>
              <a:rPr lang="en-US" sz="1000" dirty="0" smtClean="0">
                <a:solidFill>
                  <a:srgbClr val="000000"/>
                </a:solidFill>
                <a:latin typeface="+mj-lt"/>
                <a:ea typeface="Arial Unicode MS" pitchFamily="34" charset="-128"/>
                <a:cs typeface="Arial Unicode MS" pitchFamily="34" charset="-128"/>
              </a:rPr>
              <a:t>.</a:t>
            </a:r>
            <a:endParaRPr lang="en-US" sz="1000" dirty="0">
              <a:solidFill>
                <a:srgbClr val="000000"/>
              </a:solidFill>
              <a:latin typeface="+mj-lt"/>
              <a:ea typeface="Arial Unicode MS" pitchFamily="34" charset="-128"/>
              <a:cs typeface="Arial Unicode MS" pitchFamily="34" charset="-128"/>
            </a:endParaRPr>
          </a:p>
        </p:txBody>
      </p:sp>
      <p:sp>
        <p:nvSpPr>
          <p:cNvPr id="2" name="Title 1"/>
          <p:cNvSpPr>
            <a:spLocks noGrp="1"/>
          </p:cNvSpPr>
          <p:nvPr>
            <p:ph type="title"/>
          </p:nvPr>
        </p:nvSpPr>
        <p:spPr>
          <a:xfrm>
            <a:off x="614172" y="182880"/>
            <a:ext cx="8119872" cy="731520"/>
          </a:xfrm>
        </p:spPr>
        <p:txBody>
          <a:bodyPr/>
          <a:lstStyle>
            <a:lvl1pPr>
              <a:defRPr/>
            </a:lvl1pPr>
          </a:lstStyle>
          <a:p>
            <a:r>
              <a:rPr lang="en-US" dirty="0" smtClean="0"/>
              <a:t>Titelmasterformat durch Klicken bearbeiten</a:t>
            </a:r>
            <a:endParaRPr lang="en-US" dirty="0"/>
          </a:p>
        </p:txBody>
      </p:sp>
      <p:sp>
        <p:nvSpPr>
          <p:cNvPr id="3" name="Content Placeholder 2"/>
          <p:cNvSpPr>
            <a:spLocks noGrp="1"/>
          </p:cNvSpPr>
          <p:nvPr>
            <p:ph idx="1"/>
          </p:nvPr>
        </p:nvSpPr>
        <p:spPr/>
        <p:txBody>
          <a:bodyPr/>
          <a:lstStyle>
            <a:lvl1pPr>
              <a:defRPr/>
            </a:lvl1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ools4Plex Master">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blip>
          <a:srcRect/>
          <a:stretch>
            <a:fillRect/>
          </a:stretch>
        </p:blipFill>
        <p:spPr bwMode="auto">
          <a:xfrm>
            <a:off x="395536" y="205732"/>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pic>
        <p:nvPicPr>
          <p:cNvPr id="4" name="Picture 3"/>
          <p:cNvPicPr>
            <a:picLocks noChangeAspect="1" noChangeArrowheads="1"/>
          </p:cNvPicPr>
          <p:nvPr userDrawn="1"/>
        </p:nvPicPr>
        <p:blipFill>
          <a:blip r:embed="rId3"/>
          <a:srcRect/>
          <a:stretch>
            <a:fillRect/>
          </a:stretch>
        </p:blipFill>
        <p:spPr bwMode="auto">
          <a:xfrm>
            <a:off x="7451725" y="206375"/>
            <a:ext cx="1514475" cy="704850"/>
          </a:xfrm>
          <a:prstGeom prst="rect">
            <a:avLst/>
          </a:prstGeom>
          <a:noFill/>
          <a:ln w="9525">
            <a:noFill/>
            <a:miter lim="800000"/>
            <a:headEnd/>
            <a:tailEnd/>
          </a:ln>
        </p:spPr>
      </p:pic>
      <p:sp>
        <p:nvSpPr>
          <p:cNvPr id="2" name="Titel 1"/>
          <p:cNvSpPr>
            <a:spLocks noGrp="1"/>
          </p:cNvSpPr>
          <p:nvPr>
            <p:ph type="title"/>
          </p:nvPr>
        </p:nvSpPr>
        <p:spPr>
          <a:xfrm>
            <a:off x="399504" y="1052513"/>
            <a:ext cx="6880225" cy="385762"/>
          </a:xfrm>
          <a:prstGeom prst="rect">
            <a:avLst/>
          </a:prstGeom>
        </p:spPr>
        <p:txBody>
          <a:bodyPr/>
          <a:lstStyle/>
          <a:p>
            <a:r>
              <a:rPr lang="de-DE" smtClean="0"/>
              <a:t>Titelmasterformat durch Klicken bearbeiten</a:t>
            </a:r>
            <a:endParaRPr lang="de-DE"/>
          </a:p>
        </p:txBody>
      </p:sp>
      <p:sp>
        <p:nvSpPr>
          <p:cNvPr id="5" name="Foliennummernplatzhalter 14"/>
          <p:cNvSpPr>
            <a:spLocks noGrp="1"/>
          </p:cNvSpPr>
          <p:nvPr>
            <p:ph type="sldNum" sz="quarter" idx="10"/>
          </p:nvPr>
        </p:nvSpPr>
        <p:spPr>
          <a:xfrm>
            <a:off x="8378825" y="6519863"/>
            <a:ext cx="730250" cy="365125"/>
          </a:xfrm>
          <a:prstGeom prst="rect">
            <a:avLst/>
          </a:prstGeom>
        </p:spPr>
        <p:txBody>
          <a:bodyPr/>
          <a:lstStyle>
            <a:lvl1pPr>
              <a:defRPr/>
            </a:lvl1pPr>
          </a:lstStyle>
          <a:p>
            <a:pPr>
              <a:defRPr/>
            </a:pPr>
            <a:fld id="{110F9CB7-80F3-467A-A7C3-96AABC854D4E}" type="slidenum">
              <a:rPr lang="de-DE"/>
              <a:pPr>
                <a:defRPr/>
              </a:pPr>
              <a:t>‹Nr.›</a:t>
            </a:fld>
            <a:endParaRPr lang="de-DE"/>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AW11 Session Slide">
    <p:spTree>
      <p:nvGrpSpPr>
        <p:cNvPr id="1" name=""/>
        <p:cNvGrpSpPr/>
        <p:nvPr/>
      </p:nvGrpSpPr>
      <p:grpSpPr>
        <a:xfrm>
          <a:off x="0" y="0"/>
          <a:ext cx="0" cy="0"/>
          <a:chOff x="0" y="0"/>
          <a:chExt cx="0" cy="0"/>
        </a:xfrm>
      </p:grpSpPr>
      <p:sp>
        <p:nvSpPr>
          <p:cNvPr id="5" name="Rectangle 111"/>
          <p:cNvSpPr/>
          <p:nvPr userDrawn="1"/>
        </p:nvSpPr>
        <p:spPr bwMode="white">
          <a:xfrm>
            <a:off x="0" y="0"/>
            <a:ext cx="9144000" cy="59436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pic>
        <p:nvPicPr>
          <p:cNvPr id="6" name="Picture 37"/>
          <p:cNvPicPr>
            <a:picLocks noChangeAspect="1"/>
          </p:cNvPicPr>
          <p:nvPr userDrawn="1"/>
        </p:nvPicPr>
        <p:blipFill>
          <a:blip r:embed="rId2"/>
          <a:srcRect/>
          <a:stretch>
            <a:fillRect/>
          </a:stretch>
        </p:blipFill>
        <p:spPr bwMode="auto">
          <a:xfrm>
            <a:off x="6556375" y="5588000"/>
            <a:ext cx="2587625" cy="1257300"/>
          </a:xfrm>
          <a:prstGeom prst="rect">
            <a:avLst/>
          </a:prstGeom>
          <a:noFill/>
          <a:ln w="9525">
            <a:noFill/>
            <a:miter lim="800000"/>
            <a:headEnd/>
            <a:tailEnd/>
          </a:ln>
        </p:spPr>
      </p:pic>
      <p:sp>
        <p:nvSpPr>
          <p:cNvPr id="7"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8"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9"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0"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1"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2"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13" name="Picture 33"/>
          <p:cNvPicPr>
            <a:picLocks noChangeAspect="1"/>
          </p:cNvPicPr>
          <p:nvPr userDrawn="1"/>
        </p:nvPicPr>
        <p:blipFill>
          <a:blip r:embed="rId8"/>
          <a:srcRect/>
          <a:stretch>
            <a:fillRect/>
          </a:stretch>
        </p:blipFill>
        <p:spPr bwMode="auto">
          <a:xfrm>
            <a:off x="3890963" y="6346825"/>
            <a:ext cx="825500" cy="342900"/>
          </a:xfrm>
          <a:prstGeom prst="rect">
            <a:avLst/>
          </a:prstGeom>
          <a:noFill/>
          <a:ln w="9525">
            <a:noFill/>
            <a:miter lim="800000"/>
            <a:headEnd/>
            <a:tailEnd/>
          </a:ln>
        </p:spPr>
      </p:pic>
      <p:sp>
        <p:nvSpPr>
          <p:cNvPr id="14" name="TextBox 27"/>
          <p:cNvSpPr txBox="1"/>
          <p:nvPr userDrawn="1"/>
        </p:nvSpPr>
        <p:spPr>
          <a:xfrm>
            <a:off x="461963" y="6470650"/>
            <a:ext cx="527050" cy="409575"/>
          </a:xfrm>
          <a:prstGeom prst="rect">
            <a:avLst/>
          </a:prstGeom>
          <a:noFill/>
        </p:spPr>
        <p:txBody>
          <a:bodyPr/>
          <a:lstStyle/>
          <a:p>
            <a:pPr defTabSz="457200">
              <a:defRPr/>
            </a:pPr>
            <a:endParaRPr lang="en-US" sz="1000" dirty="0">
              <a:solidFill>
                <a:srgbClr val="000000"/>
              </a:solidFill>
              <a:latin typeface="+mj-lt"/>
              <a:ea typeface="Arial Unicode MS" pitchFamily="34" charset="-128"/>
              <a:cs typeface="Arial Unicode MS" pitchFamily="34" charset="-128"/>
            </a:endParaRPr>
          </a:p>
        </p:txBody>
      </p:sp>
      <p:pic>
        <p:nvPicPr>
          <p:cNvPr id="15" name="Picture 28"/>
          <p:cNvPicPr>
            <a:picLocks noChangeAspect="1"/>
          </p:cNvPicPr>
          <p:nvPr userDrawn="1"/>
        </p:nvPicPr>
        <p:blipFill>
          <a:blip r:embed="rId3"/>
          <a:srcRect/>
          <a:stretch>
            <a:fillRect/>
          </a:stretch>
        </p:blipFill>
        <p:spPr bwMode="auto">
          <a:xfrm>
            <a:off x="0" y="6223000"/>
            <a:ext cx="611188" cy="546100"/>
          </a:xfrm>
          <a:prstGeom prst="rect">
            <a:avLst/>
          </a:prstGeom>
          <a:noFill/>
          <a:ln w="9525">
            <a:noFill/>
            <a:miter lim="800000"/>
            <a:headEnd/>
            <a:tailEnd/>
          </a:ln>
        </p:spPr>
      </p:pic>
      <p:pic>
        <p:nvPicPr>
          <p:cNvPr id="16" name="Picture 29"/>
          <p:cNvPicPr>
            <a:picLocks noChangeAspect="1"/>
          </p:cNvPicPr>
          <p:nvPr userDrawn="1"/>
        </p:nvPicPr>
        <p:blipFill>
          <a:blip r:embed="rId4"/>
          <a:srcRect/>
          <a:stretch>
            <a:fillRect/>
          </a:stretch>
        </p:blipFill>
        <p:spPr bwMode="auto">
          <a:xfrm>
            <a:off x="622300" y="6353175"/>
            <a:ext cx="800100" cy="304800"/>
          </a:xfrm>
          <a:prstGeom prst="rect">
            <a:avLst/>
          </a:prstGeom>
          <a:noFill/>
          <a:ln w="9525">
            <a:noFill/>
            <a:miter lim="800000"/>
            <a:headEnd/>
            <a:tailEnd/>
          </a:ln>
        </p:spPr>
      </p:pic>
      <p:pic>
        <p:nvPicPr>
          <p:cNvPr id="17" name="Picture 30"/>
          <p:cNvPicPr>
            <a:picLocks noChangeAspect="1"/>
          </p:cNvPicPr>
          <p:nvPr userDrawn="1"/>
        </p:nvPicPr>
        <p:blipFill>
          <a:blip r:embed="rId5"/>
          <a:srcRect/>
          <a:stretch>
            <a:fillRect/>
          </a:stretch>
        </p:blipFill>
        <p:spPr bwMode="auto">
          <a:xfrm>
            <a:off x="2320925" y="6302375"/>
            <a:ext cx="1066800" cy="352425"/>
          </a:xfrm>
          <a:prstGeom prst="rect">
            <a:avLst/>
          </a:prstGeom>
          <a:noFill/>
          <a:ln w="9525">
            <a:noFill/>
            <a:miter lim="800000"/>
            <a:headEnd/>
            <a:tailEnd/>
          </a:ln>
        </p:spPr>
      </p:pic>
      <p:pic>
        <p:nvPicPr>
          <p:cNvPr id="18" name="Picture 31"/>
          <p:cNvPicPr>
            <a:picLocks noChangeAspect="1"/>
          </p:cNvPicPr>
          <p:nvPr userDrawn="1"/>
        </p:nvPicPr>
        <p:blipFill>
          <a:blip r:embed="rId6"/>
          <a:srcRect/>
          <a:stretch>
            <a:fillRect/>
          </a:stretch>
        </p:blipFill>
        <p:spPr bwMode="auto">
          <a:xfrm>
            <a:off x="1555750" y="6419850"/>
            <a:ext cx="1028700" cy="122238"/>
          </a:xfrm>
          <a:prstGeom prst="rect">
            <a:avLst/>
          </a:prstGeom>
          <a:noFill/>
          <a:ln w="9525">
            <a:noFill/>
            <a:miter lim="800000"/>
            <a:headEnd/>
            <a:tailEnd/>
          </a:ln>
        </p:spPr>
      </p:pic>
      <p:pic>
        <p:nvPicPr>
          <p:cNvPr id="19" name="Picture 32"/>
          <p:cNvPicPr>
            <a:picLocks noChangeAspect="1"/>
          </p:cNvPicPr>
          <p:nvPr userDrawn="1"/>
        </p:nvPicPr>
        <p:blipFill>
          <a:blip r:embed="rId7"/>
          <a:srcRect/>
          <a:stretch>
            <a:fillRect/>
          </a:stretch>
        </p:blipFill>
        <p:spPr bwMode="auto">
          <a:xfrm>
            <a:off x="3098800" y="6299200"/>
            <a:ext cx="681038" cy="444500"/>
          </a:xfrm>
          <a:prstGeom prst="rect">
            <a:avLst/>
          </a:prstGeom>
          <a:noFill/>
          <a:ln w="9525">
            <a:noFill/>
            <a:miter lim="800000"/>
            <a:headEnd/>
            <a:tailEnd/>
          </a:ln>
        </p:spPr>
      </p:pic>
      <p:pic>
        <p:nvPicPr>
          <p:cNvPr id="20" name="Picture 33"/>
          <p:cNvPicPr>
            <a:picLocks noChangeAspect="1"/>
          </p:cNvPicPr>
          <p:nvPr userDrawn="1"/>
        </p:nvPicPr>
        <p:blipFill>
          <a:blip r:embed="rId8"/>
          <a:srcRect/>
          <a:stretch>
            <a:fillRect/>
          </a:stretch>
        </p:blipFill>
        <p:spPr bwMode="auto">
          <a:xfrm>
            <a:off x="3890963" y="6337300"/>
            <a:ext cx="825500" cy="342900"/>
          </a:xfrm>
          <a:prstGeom prst="rect">
            <a:avLst/>
          </a:prstGeom>
          <a:noFill/>
          <a:ln w="9525">
            <a:noFill/>
            <a:miter lim="800000"/>
            <a:headEnd/>
            <a:tailEnd/>
          </a:ln>
        </p:spPr>
      </p:pic>
      <p:pic>
        <p:nvPicPr>
          <p:cNvPr id="21" name="Picture 3"/>
          <p:cNvPicPr>
            <a:picLocks noChangeAspect="1" noChangeArrowheads="1"/>
          </p:cNvPicPr>
          <p:nvPr userDrawn="1"/>
        </p:nvPicPr>
        <p:blipFill>
          <a:blip r:embed="rId9"/>
          <a:srcRect/>
          <a:stretch>
            <a:fillRect/>
          </a:stretch>
        </p:blipFill>
        <p:spPr bwMode="auto">
          <a:xfrm>
            <a:off x="4932363" y="6165850"/>
            <a:ext cx="1514475" cy="704850"/>
          </a:xfrm>
          <a:prstGeom prst="rect">
            <a:avLst/>
          </a:prstGeom>
          <a:noFill/>
          <a:ln w="9525">
            <a:noFill/>
            <a:miter lim="800000"/>
            <a:headEnd/>
            <a:tailEnd/>
          </a:ln>
        </p:spPr>
      </p:pic>
      <p:sp>
        <p:nvSpPr>
          <p:cNvPr id="118" name="Title 1"/>
          <p:cNvSpPr>
            <a:spLocks noGrp="1"/>
          </p:cNvSpPr>
          <p:nvPr>
            <p:ph type="ctrTitle"/>
          </p:nvPr>
        </p:nvSpPr>
        <p:spPr>
          <a:xfrm>
            <a:off x="762000" y="1318198"/>
            <a:ext cx="7569200" cy="1577401"/>
          </a:xfrm>
          <a:prstGeom prst="rect">
            <a:avLst/>
          </a:prstGeom>
        </p:spPr>
        <p:txBody>
          <a:bodyPr lIns="0" anchor="t" anchorCtr="0">
            <a:noAutofit/>
          </a:bodyPr>
          <a:lstStyle>
            <a:lvl1pPr algn="l">
              <a:lnSpc>
                <a:spcPct val="100000"/>
              </a:lnSpc>
              <a:defRPr sz="3200" b="0">
                <a:solidFill>
                  <a:schemeClr val="bg1"/>
                </a:solidFill>
                <a:latin typeface="+mj-lt"/>
              </a:defRPr>
            </a:lvl1pPr>
          </a:lstStyle>
          <a:p>
            <a:r>
              <a:rPr lang="en-US" dirty="0" smtClean="0"/>
              <a:t>Click to edit Master title style</a:t>
            </a:r>
            <a:endParaRPr lang="en-US" dirty="0"/>
          </a:p>
        </p:txBody>
      </p:sp>
      <p:sp>
        <p:nvSpPr>
          <p:cNvPr id="119" name="Subtitle 2"/>
          <p:cNvSpPr>
            <a:spLocks noGrp="1"/>
          </p:cNvSpPr>
          <p:nvPr>
            <p:ph type="subTitle" idx="1"/>
          </p:nvPr>
        </p:nvSpPr>
        <p:spPr>
          <a:xfrm>
            <a:off x="762000" y="3009900"/>
            <a:ext cx="7581900" cy="571500"/>
          </a:xfrm>
          <a:prstGeom prst="rect">
            <a:avLst/>
          </a:prstGeom>
        </p:spPr>
        <p:txBody>
          <a:bodyPr vert="horz" lIns="0" tIns="45720" rIns="91440" bIns="45720" rtlCol="0" anchor="b" anchorCtr="0">
            <a:noAutofit/>
          </a:bodyPr>
          <a:lstStyle>
            <a:lvl1pPr marL="0" indent="0" algn="l" defTabSz="457200" rtl="0" eaLnBrk="1" latinLnBrk="0" hangingPunct="1">
              <a:lnSpc>
                <a:spcPct val="100000"/>
              </a:lnSpc>
              <a:spcBef>
                <a:spcPts val="1000"/>
              </a:spcBef>
              <a:buFont typeface="Lucida Grande"/>
              <a:buNone/>
              <a:defRPr lang="en-US" sz="1800" b="0" i="0" kern="1200" dirty="0">
                <a:solidFill>
                  <a:schemeClr val="bg1"/>
                </a:solidFill>
                <a:latin typeface="+mn-lt"/>
                <a:ea typeface="+mn-ea"/>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0" name="Text Placeholder 49"/>
          <p:cNvSpPr>
            <a:spLocks noGrp="1"/>
          </p:cNvSpPr>
          <p:nvPr>
            <p:ph type="body" sz="quarter" idx="12"/>
          </p:nvPr>
        </p:nvSpPr>
        <p:spPr>
          <a:xfrm>
            <a:off x="762000" y="3657600"/>
            <a:ext cx="7594600" cy="584200"/>
          </a:xfrm>
          <a:prstGeom prst="rect">
            <a:avLst/>
          </a:prstGeom>
          <a:noFill/>
          <a:ln w="9525">
            <a:noFill/>
            <a:miter lim="800000"/>
            <a:headEnd/>
            <a:tailEnd/>
          </a:ln>
        </p:spPr>
        <p:txBody>
          <a:bodyPr vert="horz" wrap="square" lIns="0" tIns="45720" rIns="91440" bIns="45720" numCol="1" rtlCol="0" anchor="t" anchorCtr="0" compatLnSpc="1">
            <a:prstTxWarp prst="textNoShape">
              <a:avLst/>
            </a:prstTxWarp>
            <a:noAutofit/>
          </a:bodyPr>
          <a:lstStyle>
            <a:lvl1pPr marL="0" indent="0" algn="l" defTabSz="457200" rtl="0" eaLnBrk="1" fontAlgn="base" latinLnBrk="0" hangingPunct="1">
              <a:lnSpc>
                <a:spcPct val="100000"/>
              </a:lnSpc>
              <a:spcBef>
                <a:spcPct val="20000"/>
              </a:spcBef>
              <a:spcAft>
                <a:spcPct val="0"/>
              </a:spcAft>
              <a:buFont typeface="Arial"/>
              <a:buNone/>
              <a:defRPr lang="en-US" sz="1400" b="1" i="0" kern="1200" dirty="0" smtClean="0">
                <a:solidFill>
                  <a:schemeClr val="bg1"/>
                </a:solidFill>
                <a:latin typeface="+mn-lt"/>
                <a:ea typeface="+mn-ea"/>
                <a:cs typeface="Calibri" pitchFamily="34" charset="0"/>
              </a:defRPr>
            </a:lvl1pPr>
            <a:lvl2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2pPr>
            <a:lvl3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3pPr>
            <a:lvl4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4pPr>
            <a:lvl5pPr marL="0" indent="0" algn="l" defTabSz="457200" rtl="0" eaLnBrk="1" fontAlgn="base" latinLnBrk="0" hangingPunct="1">
              <a:lnSpc>
                <a:spcPct val="100000"/>
              </a:lnSpc>
              <a:spcBef>
                <a:spcPct val="20000"/>
              </a:spcBef>
              <a:spcAft>
                <a:spcPct val="0"/>
              </a:spcAft>
              <a:buFont typeface="Arial"/>
              <a:buNone/>
              <a:defRPr lang="en-US" sz="1050" b="0" i="0" kern="1200" dirty="0" smtClean="0">
                <a:solidFill>
                  <a:schemeClr val="bg1"/>
                </a:solidFill>
                <a:latin typeface="+mn-lt"/>
                <a:ea typeface="+mn-ea"/>
                <a:cs typeface="Calibri" pitchFamily="34" charset="0"/>
              </a:defRPr>
            </a:lvl5pPr>
          </a:lstStyle>
          <a:p>
            <a:pPr lvl="0"/>
            <a:r>
              <a:rPr lang="en-US" dirty="0" smtClean="0"/>
              <a:t>Click to edit Master text styles</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ools4Plex Master">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blip>
          <a:srcRect/>
          <a:stretch>
            <a:fillRect/>
          </a:stretch>
        </p:blipFill>
        <p:spPr bwMode="auto">
          <a:xfrm>
            <a:off x="395536" y="205732"/>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pic>
        <p:nvPicPr>
          <p:cNvPr id="4" name="Picture 3"/>
          <p:cNvPicPr>
            <a:picLocks noChangeAspect="1" noChangeArrowheads="1"/>
          </p:cNvPicPr>
          <p:nvPr userDrawn="1"/>
        </p:nvPicPr>
        <p:blipFill>
          <a:blip r:embed="rId3"/>
          <a:srcRect/>
          <a:stretch>
            <a:fillRect/>
          </a:stretch>
        </p:blipFill>
        <p:spPr bwMode="auto">
          <a:xfrm>
            <a:off x="7451725" y="115888"/>
            <a:ext cx="1514475" cy="704850"/>
          </a:xfrm>
          <a:prstGeom prst="rect">
            <a:avLst/>
          </a:prstGeom>
          <a:noFill/>
          <a:ln w="9525">
            <a:noFill/>
            <a:miter lim="800000"/>
            <a:headEnd/>
            <a:tailEnd/>
          </a:ln>
        </p:spPr>
      </p:pic>
      <p:sp>
        <p:nvSpPr>
          <p:cNvPr id="2" name="Titel 1"/>
          <p:cNvSpPr>
            <a:spLocks noGrp="1"/>
          </p:cNvSpPr>
          <p:nvPr>
            <p:ph type="title"/>
          </p:nvPr>
        </p:nvSpPr>
        <p:spPr>
          <a:xfrm>
            <a:off x="399504" y="1052513"/>
            <a:ext cx="6880225" cy="385762"/>
          </a:xfrm>
          <a:prstGeom prst="rect">
            <a:avLst/>
          </a:prstGeom>
        </p:spPr>
        <p:txBody>
          <a:bodyPr/>
          <a:lstStyle/>
          <a:p>
            <a:r>
              <a:rPr lang="de-DE" smtClean="0"/>
              <a:t>Titelmasterformat durch Klicken bearbeiten</a:t>
            </a:r>
            <a:endParaRPr lang="de-DE"/>
          </a:p>
        </p:txBody>
      </p:sp>
      <p:sp>
        <p:nvSpPr>
          <p:cNvPr id="5" name="Foliennummernplatzhalter 14"/>
          <p:cNvSpPr>
            <a:spLocks noGrp="1"/>
          </p:cNvSpPr>
          <p:nvPr>
            <p:ph type="sldNum" sz="quarter" idx="10"/>
          </p:nvPr>
        </p:nvSpPr>
        <p:spPr>
          <a:xfrm>
            <a:off x="8378825" y="6519863"/>
            <a:ext cx="730250" cy="365125"/>
          </a:xfrm>
          <a:prstGeom prst="rect">
            <a:avLst/>
          </a:prstGeom>
        </p:spPr>
        <p:txBody>
          <a:bodyPr/>
          <a:lstStyle>
            <a:lvl1pPr>
              <a:defRPr/>
            </a:lvl1pPr>
          </a:lstStyle>
          <a:p>
            <a:pPr>
              <a:defRPr/>
            </a:pPr>
            <a:fld id="{AC1E5121-0816-48BE-8051-3D69808212F3}" type="slidenum">
              <a:rPr lang="de-DE"/>
              <a:pPr>
                <a:defRPr/>
              </a:pPr>
              <a:t>‹Nr.›</a:t>
            </a:fld>
            <a:endParaRPr lang="de-D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370128"/>
            <a:ext cx="5652112" cy="438009"/>
          </a:xfrm>
          <a:prstGeom prst="rect">
            <a:avLst/>
          </a:prstGeom>
        </p:spPr>
        <p:txBody>
          <a:bodyPr rtlCol="0">
            <a:noAutofit/>
          </a:bodyPr>
          <a:lstStyle>
            <a:lvl1pPr>
              <a:defRPr sz="2400"/>
            </a:lvl1pPr>
          </a:lstStyle>
          <a:p>
            <a:r>
              <a:rPr lang="de-DE" dirty="0" smtClean="0"/>
              <a:t>Titelmasterformat durch Klicken bearbeiten</a:t>
            </a:r>
            <a:endParaRPr lang="en-US" dirty="0"/>
          </a:p>
        </p:txBody>
      </p:sp>
    </p:spTree>
  </p:cSld>
  <p:clrMapOvr>
    <a:masterClrMapping/>
  </p:clrMapOvr>
  <p:transition>
    <p:fade/>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1_Section Hea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79"/>
          <p:cNvGrpSpPr>
            <a:grpSpLocks/>
          </p:cNvGrpSpPr>
          <p:nvPr/>
        </p:nvGrpSpPr>
        <p:grpSpPr bwMode="auto">
          <a:xfrm>
            <a:off x="344488" y="225425"/>
            <a:ext cx="8448675" cy="6389688"/>
            <a:chOff x="337081" y="225878"/>
            <a:chExt cx="8449374" cy="6389597"/>
          </a:xfrm>
        </p:grpSpPr>
        <p:grpSp>
          <p:nvGrpSpPr>
            <p:cNvPr id="5" name="Group 28"/>
            <p:cNvGrpSpPr>
              <a:grpSpLocks/>
            </p:cNvGrpSpPr>
            <p:nvPr userDrawn="1"/>
          </p:nvGrpSpPr>
          <p:grpSpPr bwMode="auto">
            <a:xfrm>
              <a:off x="337081" y="225878"/>
              <a:ext cx="8449374" cy="229149"/>
              <a:chOff x="337081" y="225878"/>
              <a:chExt cx="8449374" cy="229149"/>
            </a:xfrm>
          </p:grpSpPr>
          <p:grpSp>
            <p:nvGrpSpPr>
              <p:cNvPr id="54" name="Group 15"/>
              <p:cNvGrpSpPr>
                <a:grpSpLocks/>
              </p:cNvGrpSpPr>
              <p:nvPr userDrawn="1"/>
            </p:nvGrpSpPr>
            <p:grpSpPr bwMode="auto">
              <a:xfrm>
                <a:off x="337081" y="225878"/>
                <a:ext cx="229149" cy="229149"/>
                <a:chOff x="417083" y="635908"/>
                <a:chExt cx="229149" cy="229149"/>
              </a:xfrm>
            </p:grpSpPr>
            <p:cxnSp>
              <p:nvCxnSpPr>
                <p:cNvPr id="67"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5" name="Group 16"/>
              <p:cNvGrpSpPr>
                <a:grpSpLocks/>
              </p:cNvGrpSpPr>
              <p:nvPr userDrawn="1"/>
            </p:nvGrpSpPr>
            <p:grpSpPr bwMode="auto">
              <a:xfrm>
                <a:off x="2392137" y="225878"/>
                <a:ext cx="229149" cy="229149"/>
                <a:chOff x="417083" y="635908"/>
                <a:chExt cx="229149" cy="229149"/>
              </a:xfrm>
            </p:grpSpPr>
            <p:cxnSp>
              <p:nvCxnSpPr>
                <p:cNvPr id="65" name="Straight Connector 17"/>
                <p:cNvCxnSpPr/>
                <p:nvPr userDrawn="1"/>
              </p:nvCxnSpPr>
              <p:spPr bwMode="ltGray">
                <a:xfrm>
                  <a:off x="416422" y="750207"/>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9"/>
              <p:cNvGrpSpPr>
                <a:grpSpLocks/>
              </p:cNvGrpSpPr>
              <p:nvPr userDrawn="1"/>
            </p:nvGrpSpPr>
            <p:grpSpPr bwMode="auto">
              <a:xfrm>
                <a:off x="4447193" y="225878"/>
                <a:ext cx="229149" cy="229149"/>
                <a:chOff x="417083" y="635908"/>
                <a:chExt cx="229149" cy="229149"/>
              </a:xfrm>
            </p:grpSpPr>
            <p:cxnSp>
              <p:nvCxnSpPr>
                <p:cNvPr id="63" name="Straight Connector 248"/>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22"/>
              <p:cNvGrpSpPr>
                <a:grpSpLocks/>
              </p:cNvGrpSpPr>
              <p:nvPr userDrawn="1"/>
            </p:nvGrpSpPr>
            <p:grpSpPr bwMode="auto">
              <a:xfrm>
                <a:off x="6502249" y="225878"/>
                <a:ext cx="229149" cy="229149"/>
                <a:chOff x="417083" y="635908"/>
                <a:chExt cx="229149" cy="229149"/>
              </a:xfrm>
            </p:grpSpPr>
            <p:cxnSp>
              <p:nvCxnSpPr>
                <p:cNvPr id="61" name="Straight Connector 23"/>
                <p:cNvCxnSpPr/>
                <p:nvPr userDrawn="1"/>
              </p:nvCxnSpPr>
              <p:spPr bwMode="ltGray">
                <a:xfrm>
                  <a:off x="416687" y="750207"/>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5"/>
              <p:cNvGrpSpPr>
                <a:grpSpLocks/>
              </p:cNvGrpSpPr>
              <p:nvPr userDrawn="1"/>
            </p:nvGrpSpPr>
            <p:grpSpPr bwMode="auto">
              <a:xfrm>
                <a:off x="8557306" y="225878"/>
                <a:ext cx="229149" cy="229149"/>
                <a:chOff x="417083" y="635908"/>
                <a:chExt cx="229149" cy="229149"/>
              </a:xfrm>
            </p:grpSpPr>
            <p:cxnSp>
              <p:nvCxnSpPr>
                <p:cNvPr id="59" name="Straight Connector 244"/>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245"/>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6" name="Group 29"/>
            <p:cNvGrpSpPr>
              <a:grpSpLocks/>
            </p:cNvGrpSpPr>
            <p:nvPr userDrawn="1"/>
          </p:nvGrpSpPr>
          <p:grpSpPr bwMode="auto">
            <a:xfrm>
              <a:off x="337081" y="2279361"/>
              <a:ext cx="8449374" cy="229149"/>
              <a:chOff x="337081" y="225878"/>
              <a:chExt cx="8449374" cy="229149"/>
            </a:xfrm>
          </p:grpSpPr>
          <p:grpSp>
            <p:nvGrpSpPr>
              <p:cNvPr id="39" name="Group 30"/>
              <p:cNvGrpSpPr>
                <a:grpSpLocks/>
              </p:cNvGrpSpPr>
              <p:nvPr userDrawn="1"/>
            </p:nvGrpSpPr>
            <p:grpSpPr bwMode="auto">
              <a:xfrm>
                <a:off x="337081" y="225878"/>
                <a:ext cx="229149" cy="229149"/>
                <a:chOff x="417083" y="635908"/>
                <a:chExt cx="229149" cy="229149"/>
              </a:xfrm>
            </p:grpSpPr>
            <p:cxnSp>
              <p:nvCxnSpPr>
                <p:cNvPr id="52" name="Straight Connector 237"/>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238"/>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1"/>
              <p:cNvGrpSpPr>
                <a:grpSpLocks/>
              </p:cNvGrpSpPr>
              <p:nvPr userDrawn="1"/>
            </p:nvGrpSpPr>
            <p:grpSpPr bwMode="auto">
              <a:xfrm>
                <a:off x="2392137" y="225878"/>
                <a:ext cx="229149" cy="229149"/>
                <a:chOff x="417083" y="635908"/>
                <a:chExt cx="229149" cy="229149"/>
              </a:xfrm>
            </p:grpSpPr>
            <p:cxnSp>
              <p:nvCxnSpPr>
                <p:cNvPr id="50" name="Straight Connector 235"/>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236"/>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2"/>
              <p:cNvGrpSpPr>
                <a:grpSpLocks/>
              </p:cNvGrpSpPr>
              <p:nvPr userDrawn="1"/>
            </p:nvGrpSpPr>
            <p:grpSpPr bwMode="auto">
              <a:xfrm>
                <a:off x="4447193" y="225878"/>
                <a:ext cx="229149" cy="229149"/>
                <a:chOff x="417083" y="635908"/>
                <a:chExt cx="229149" cy="229149"/>
              </a:xfrm>
            </p:grpSpPr>
            <p:cxnSp>
              <p:nvCxnSpPr>
                <p:cNvPr id="48"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3"/>
              <p:cNvGrpSpPr>
                <a:grpSpLocks/>
              </p:cNvGrpSpPr>
              <p:nvPr userDrawn="1"/>
            </p:nvGrpSpPr>
            <p:grpSpPr bwMode="auto">
              <a:xfrm>
                <a:off x="6502249" y="225878"/>
                <a:ext cx="229149" cy="229149"/>
                <a:chOff x="417083" y="635908"/>
                <a:chExt cx="229149" cy="229149"/>
              </a:xfrm>
            </p:grpSpPr>
            <p:cxnSp>
              <p:nvCxnSpPr>
                <p:cNvPr id="46"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4"/>
              <p:cNvGrpSpPr>
                <a:grpSpLocks/>
              </p:cNvGrpSpPr>
              <p:nvPr userDrawn="1"/>
            </p:nvGrpSpPr>
            <p:grpSpPr bwMode="auto">
              <a:xfrm>
                <a:off x="8557306" y="225878"/>
                <a:ext cx="229149" cy="229149"/>
                <a:chOff x="417083" y="635908"/>
                <a:chExt cx="229149" cy="229149"/>
              </a:xfrm>
            </p:grpSpPr>
            <p:cxnSp>
              <p:nvCxnSpPr>
                <p:cNvPr id="44" name="Straight Connector 229"/>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45"/>
            <p:cNvGrpSpPr>
              <a:grpSpLocks/>
            </p:cNvGrpSpPr>
            <p:nvPr userDrawn="1"/>
          </p:nvGrpSpPr>
          <p:grpSpPr bwMode="auto">
            <a:xfrm>
              <a:off x="337081" y="4332844"/>
              <a:ext cx="8449374" cy="229149"/>
              <a:chOff x="337081" y="225878"/>
              <a:chExt cx="8449374" cy="229149"/>
            </a:xfrm>
          </p:grpSpPr>
          <p:grpSp>
            <p:nvGrpSpPr>
              <p:cNvPr id="24" name="Group 46"/>
              <p:cNvGrpSpPr>
                <a:grpSpLocks/>
              </p:cNvGrpSpPr>
              <p:nvPr userDrawn="1"/>
            </p:nvGrpSpPr>
            <p:grpSpPr bwMode="auto">
              <a:xfrm>
                <a:off x="337081" y="225878"/>
                <a:ext cx="229149" cy="229149"/>
                <a:chOff x="417083" y="635908"/>
                <a:chExt cx="229149" cy="229149"/>
              </a:xfrm>
            </p:grpSpPr>
            <p:cxnSp>
              <p:nvCxnSpPr>
                <p:cNvPr id="37" name="Straight Connector 222"/>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223"/>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47"/>
              <p:cNvGrpSpPr>
                <a:grpSpLocks/>
              </p:cNvGrpSpPr>
              <p:nvPr userDrawn="1"/>
            </p:nvGrpSpPr>
            <p:grpSpPr bwMode="auto">
              <a:xfrm>
                <a:off x="2392137" y="225878"/>
                <a:ext cx="229149" cy="229149"/>
                <a:chOff x="417083" y="635908"/>
                <a:chExt cx="229149" cy="229149"/>
              </a:xfrm>
            </p:grpSpPr>
            <p:cxnSp>
              <p:nvCxnSpPr>
                <p:cNvPr id="35" name="Straight Connector 220"/>
                <p:cNvCxnSpPr/>
                <p:nvPr userDrawn="1"/>
              </p:nvCxnSpPr>
              <p:spPr bwMode="ltGray">
                <a:xfrm>
                  <a:off x="416422" y="75004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221"/>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8"/>
              <p:cNvGrpSpPr>
                <a:grpSpLocks/>
              </p:cNvGrpSpPr>
              <p:nvPr userDrawn="1"/>
            </p:nvGrpSpPr>
            <p:grpSpPr bwMode="auto">
              <a:xfrm>
                <a:off x="4447193" y="225878"/>
                <a:ext cx="229149" cy="229149"/>
                <a:chOff x="417083" y="635908"/>
                <a:chExt cx="229149" cy="229149"/>
              </a:xfrm>
            </p:grpSpPr>
            <p:cxnSp>
              <p:nvCxnSpPr>
                <p:cNvPr id="33" name="Straight Connector 218"/>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219"/>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9"/>
              <p:cNvGrpSpPr>
                <a:grpSpLocks/>
              </p:cNvGrpSpPr>
              <p:nvPr userDrawn="1"/>
            </p:nvGrpSpPr>
            <p:grpSpPr bwMode="auto">
              <a:xfrm>
                <a:off x="6502249" y="225878"/>
                <a:ext cx="229149" cy="229149"/>
                <a:chOff x="417083" y="635908"/>
                <a:chExt cx="229149" cy="229149"/>
              </a:xfrm>
            </p:grpSpPr>
            <p:cxnSp>
              <p:nvCxnSpPr>
                <p:cNvPr id="31" name="Straight Connector 216"/>
                <p:cNvCxnSpPr/>
                <p:nvPr userDrawn="1"/>
              </p:nvCxnSpPr>
              <p:spPr bwMode="ltGray">
                <a:xfrm>
                  <a:off x="416687" y="75004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217"/>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50"/>
              <p:cNvGrpSpPr>
                <a:grpSpLocks/>
              </p:cNvGrpSpPr>
              <p:nvPr userDrawn="1"/>
            </p:nvGrpSpPr>
            <p:grpSpPr bwMode="auto">
              <a:xfrm>
                <a:off x="8557306" y="225878"/>
                <a:ext cx="229149" cy="229149"/>
                <a:chOff x="417083" y="635908"/>
                <a:chExt cx="229149" cy="229149"/>
              </a:xfrm>
            </p:grpSpPr>
            <p:cxnSp>
              <p:nvCxnSpPr>
                <p:cNvPr id="29" name="Straight Connector 214"/>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15"/>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61"/>
            <p:cNvGrpSpPr>
              <a:grpSpLocks/>
            </p:cNvGrpSpPr>
            <p:nvPr userDrawn="1"/>
          </p:nvGrpSpPr>
          <p:grpSpPr bwMode="auto">
            <a:xfrm>
              <a:off x="337081" y="6386326"/>
              <a:ext cx="8449374" cy="229149"/>
              <a:chOff x="337081" y="225878"/>
              <a:chExt cx="8449374" cy="229149"/>
            </a:xfrm>
          </p:grpSpPr>
          <p:grpSp>
            <p:nvGrpSpPr>
              <p:cNvPr id="9" name="Group 62"/>
              <p:cNvGrpSpPr>
                <a:grpSpLocks/>
              </p:cNvGrpSpPr>
              <p:nvPr userDrawn="1"/>
            </p:nvGrpSpPr>
            <p:grpSpPr bwMode="auto">
              <a:xfrm>
                <a:off x="337081" y="225878"/>
                <a:ext cx="229149" cy="229149"/>
                <a:chOff x="417083" y="635908"/>
                <a:chExt cx="229149" cy="229149"/>
              </a:xfrm>
            </p:grpSpPr>
            <p:cxnSp>
              <p:nvCxnSpPr>
                <p:cNvPr id="22" name="Straight Connector 207"/>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08"/>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63"/>
              <p:cNvGrpSpPr>
                <a:grpSpLocks/>
              </p:cNvGrpSpPr>
              <p:nvPr userDrawn="1"/>
            </p:nvGrpSpPr>
            <p:grpSpPr bwMode="auto">
              <a:xfrm>
                <a:off x="2392137" y="225878"/>
                <a:ext cx="229149" cy="229149"/>
                <a:chOff x="417083" y="635908"/>
                <a:chExt cx="229149" cy="229149"/>
              </a:xfrm>
            </p:grpSpPr>
            <p:cxnSp>
              <p:nvCxnSpPr>
                <p:cNvPr id="20" name="Straight Connector 205"/>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6"/>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4"/>
              <p:cNvGrpSpPr>
                <a:grpSpLocks/>
              </p:cNvGrpSpPr>
              <p:nvPr userDrawn="1"/>
            </p:nvGrpSpPr>
            <p:grpSpPr bwMode="auto">
              <a:xfrm>
                <a:off x="4447193" y="225878"/>
                <a:ext cx="229149" cy="229149"/>
                <a:chOff x="417083" y="635908"/>
                <a:chExt cx="229149" cy="229149"/>
              </a:xfrm>
            </p:grpSpPr>
            <p:cxnSp>
              <p:nvCxnSpPr>
                <p:cNvPr id="18" name="Straight Connector 203"/>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204"/>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5"/>
              <p:cNvGrpSpPr>
                <a:grpSpLocks/>
              </p:cNvGrpSpPr>
              <p:nvPr userDrawn="1"/>
            </p:nvGrpSpPr>
            <p:grpSpPr bwMode="auto">
              <a:xfrm>
                <a:off x="6502249" y="225878"/>
                <a:ext cx="229149" cy="229149"/>
                <a:chOff x="417083" y="635908"/>
                <a:chExt cx="229149" cy="229149"/>
              </a:xfrm>
            </p:grpSpPr>
            <p:cxnSp>
              <p:nvCxnSpPr>
                <p:cNvPr id="16" name="Straight Connector 191"/>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92"/>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6"/>
              <p:cNvGrpSpPr>
                <a:grpSpLocks/>
              </p:cNvGrpSpPr>
              <p:nvPr userDrawn="1"/>
            </p:nvGrpSpPr>
            <p:grpSpPr bwMode="auto">
              <a:xfrm>
                <a:off x="8557306" y="225878"/>
                <a:ext cx="229149" cy="229149"/>
                <a:chOff x="417083" y="635908"/>
                <a:chExt cx="229149" cy="229149"/>
              </a:xfrm>
            </p:grpSpPr>
            <p:cxnSp>
              <p:nvCxnSpPr>
                <p:cNvPr id="14" name="Straight Connector 189"/>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90"/>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69" name="Rectangle 69"/>
          <p:cNvSpPr/>
          <p:nvPr/>
        </p:nvSpPr>
        <p:spPr bwMode="white">
          <a:xfrm>
            <a:off x="0" y="0"/>
            <a:ext cx="9144000" cy="68580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328" name="Title 1"/>
          <p:cNvSpPr>
            <a:spLocks noGrp="1"/>
          </p:cNvSpPr>
          <p:nvPr>
            <p:ph type="ctrTitle"/>
          </p:nvPr>
        </p:nvSpPr>
        <p:spPr bwMode="black">
          <a:xfrm>
            <a:off x="911584" y="657900"/>
            <a:ext cx="7306999" cy="948650"/>
          </a:xfrm>
        </p:spPr>
        <p:txBody>
          <a:bodyPr>
            <a:noAutofit/>
          </a:bodyPr>
          <a:lstStyle>
            <a:lvl1pPr algn="l">
              <a:lnSpc>
                <a:spcPct val="90000"/>
              </a:lnSpc>
              <a:defRPr sz="3200" b="0">
                <a:solidFill>
                  <a:schemeClr val="bg1"/>
                </a:solidFill>
                <a:latin typeface="+mj-lt"/>
              </a:defRPr>
            </a:lvl1pPr>
          </a:lstStyle>
          <a:p>
            <a:r>
              <a:rPr lang="en-US" dirty="0" smtClean="0"/>
              <a:t>Titelmasterformat durch Klicken bearbeiten</a:t>
            </a:r>
            <a:endParaRPr lang="en-US" dirty="0"/>
          </a:p>
        </p:txBody>
      </p:sp>
      <p:sp>
        <p:nvSpPr>
          <p:cNvPr id="139" name="Subtitle 2"/>
          <p:cNvSpPr>
            <a:spLocks noGrp="1"/>
          </p:cNvSpPr>
          <p:nvPr>
            <p:ph type="subTitle" idx="1"/>
          </p:nvPr>
        </p:nvSpPr>
        <p:spPr bwMode="black">
          <a:xfrm>
            <a:off x="904875" y="1706563"/>
            <a:ext cx="7313150" cy="366033"/>
          </a:xfrm>
        </p:spPr>
        <p:txBody>
          <a:bodyPr anchor="b">
            <a:noAutofit/>
          </a:bodyPr>
          <a:lstStyle>
            <a:lvl1pPr marL="0" indent="0" algn="l">
              <a:lnSpc>
                <a:spcPct val="100000"/>
              </a:lnSpc>
              <a:buNone/>
              <a:defRPr sz="2200" b="0"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Formatvorlage des Untertitelmasters durch Klicken bearbeiten</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182880"/>
            <a:ext cx="8119872" cy="731520"/>
          </a:xfrm>
          <a:prstGeom prst="rect">
            <a:avLst/>
          </a:prstGeom>
        </p:spPr>
        <p:txBody>
          <a:bodyPr rtlCol="0">
            <a:noAutofit/>
          </a:bodyPr>
          <a:lstStyle/>
          <a:p>
            <a:r>
              <a:rPr lang="de-DE" smtClean="0"/>
              <a:t>Titelmasterformat durch Klicken bearbeiten</a:t>
            </a:r>
            <a:endParaRPr lang="en-US" dirty="0"/>
          </a:p>
        </p:txBody>
      </p:sp>
    </p:spTree>
  </p:cSld>
  <p:clrMapOvr>
    <a:masterClrMapping/>
  </p:clrMapOvr>
  <p:transition>
    <p:fade/>
  </p:transition>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dirty="0" smtClean="0"/>
              <a:t>Titelmasterformat durch Klicken bearbeiten</a:t>
            </a:r>
            <a:endParaRPr lang="en-US" dirty="0"/>
          </a:p>
        </p:txBody>
      </p:sp>
      <p:sp>
        <p:nvSpPr>
          <p:cNvPr id="12" name="Content Placeholder 11"/>
          <p:cNvSpPr>
            <a:spLocks noGrp="1"/>
          </p:cNvSpPr>
          <p:nvPr>
            <p:ph sz="quarter" idx="12"/>
          </p:nvPr>
        </p:nvSpPr>
        <p:spPr>
          <a:xfrm>
            <a:off x="577850" y="1506538"/>
            <a:ext cx="3916363" cy="3814762"/>
          </a:xfrm>
        </p:spPr>
        <p:txBody>
          <a:bodyPr/>
          <a:lstStyle>
            <a:lvl1pPr>
              <a:defRPr sz="2000"/>
            </a:lvl1pPr>
            <a:lvl2pPr>
              <a:defRPr sz="1800"/>
            </a:lvl2pPr>
            <a:lvl3pPr>
              <a:defRPr sz="1600"/>
            </a:lvl3pPr>
            <a:lvl4pPr>
              <a:defRPr sz="1400"/>
            </a:lvl4pPr>
            <a:lvl5pPr>
              <a:defRPr sz="1400"/>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
        <p:nvSpPr>
          <p:cNvPr id="14" name="Content Placeholder 13"/>
          <p:cNvSpPr>
            <a:spLocks noGrp="1"/>
          </p:cNvSpPr>
          <p:nvPr>
            <p:ph sz="quarter" idx="13"/>
          </p:nvPr>
        </p:nvSpPr>
        <p:spPr>
          <a:xfrm>
            <a:off x="4649788" y="1506538"/>
            <a:ext cx="4041775" cy="3776662"/>
          </a:xfrm>
        </p:spPr>
        <p:txBody>
          <a:bodyPr/>
          <a:lstStyle>
            <a:lvl1pPr>
              <a:defRPr sz="2000"/>
            </a:lvl1pPr>
            <a:lvl2pPr>
              <a:defRPr sz="1800"/>
            </a:lvl2pPr>
            <a:lvl3pPr>
              <a:defRPr sz="1600"/>
            </a:lvl3pPr>
            <a:lvl4pPr>
              <a:defRPr sz="1400"/>
            </a:lvl4pPr>
            <a:lvl5pPr>
              <a:defRPr sz="1400"/>
            </a:lvl5pPr>
          </a:lstStyle>
          <a:p>
            <a:pPr lvl="0"/>
            <a:r>
              <a:rPr lang="en-US" dirty="0" smtClean="0"/>
              <a:t>Textmasterformate durch Klicken bearbeiten</a:t>
            </a:r>
          </a:p>
          <a:p>
            <a:pPr lvl="1"/>
            <a:r>
              <a:rPr lang="en-US" dirty="0" smtClean="0"/>
              <a:t>Zweite Ebene</a:t>
            </a:r>
          </a:p>
          <a:p>
            <a:pPr lvl="2"/>
            <a:r>
              <a:rPr lang="en-US" dirty="0" smtClean="0"/>
              <a:t>Dritte Ebene</a:t>
            </a:r>
          </a:p>
          <a:p>
            <a:pPr lvl="3"/>
            <a:r>
              <a:rPr lang="en-US" dirty="0" smtClean="0"/>
              <a:t>Vierte Ebene</a:t>
            </a:r>
          </a:p>
          <a:p>
            <a:pPr lvl="4"/>
            <a:r>
              <a:rPr lang="en-US" dirty="0" smtClean="0"/>
              <a:t>Fünfte Ebene</a:t>
            </a:r>
            <a:endParaRPr lang="en-US" dirty="0"/>
          </a:p>
        </p:txBody>
      </p:sp>
    </p:spTree>
  </p:cSld>
  <p:clrMapOvr>
    <a:masterClrMapping/>
  </p:clrMapOvr>
  <p:transition>
    <p:fade/>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10" name="Title Placeholder 1"/>
          <p:cNvSpPr>
            <a:spLocks noGrp="1"/>
          </p:cNvSpPr>
          <p:nvPr>
            <p:ph type="title"/>
          </p:nvPr>
        </p:nvSpPr>
        <p:spPr bwMode="black">
          <a:xfrm>
            <a:off x="576072" y="370128"/>
            <a:ext cx="5652112" cy="438009"/>
          </a:xfrm>
          <a:prstGeom prst="rect">
            <a:avLst/>
          </a:prstGeom>
        </p:spPr>
        <p:txBody>
          <a:bodyPr rtlCol="0">
            <a:noAutofit/>
          </a:bodyPr>
          <a:lstStyle>
            <a:lvl1pPr>
              <a:defRPr sz="2400"/>
            </a:lvl1pPr>
          </a:lstStyle>
          <a:p>
            <a:r>
              <a:rPr lang="de-DE" dirty="0" smtClean="0"/>
              <a:t>Titelmasterformat durch Klicken bearbeiten</a:t>
            </a:r>
            <a:endParaRPr lang="en-US" dirty="0"/>
          </a:p>
        </p:txBody>
      </p:sp>
    </p:spTree>
  </p:cSld>
  <p:clrMapOvr>
    <a:masterClrMapping/>
  </p:clrMapOvr>
  <p:transition>
    <p:fade/>
  </p:transition>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and Text">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461963" y="6470650"/>
            <a:ext cx="527050" cy="409575"/>
          </a:xfrm>
          <a:prstGeom prst="rect">
            <a:avLst/>
          </a:prstGeom>
          <a:noFill/>
        </p:spPr>
        <p:txBody>
          <a:bodyPr/>
          <a:lstStyle/>
          <a:p>
            <a:pPr defTabSz="457200">
              <a:defRPr/>
            </a:pPr>
            <a:fld id="{1E8111C8-2913-4700-94BD-5CF36AE76FAF}"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3" name="TextBox 8"/>
          <p:cNvSpPr txBox="1"/>
          <p:nvPr/>
        </p:nvSpPr>
        <p:spPr>
          <a:xfrm>
            <a:off x="1676400" y="6470650"/>
            <a:ext cx="5778500" cy="409575"/>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Tree>
  </p:cSld>
  <p:clrMapOvr>
    <a:masterClrMapping/>
  </p:clrMapOvr>
  <p:transition>
    <p:fade/>
  </p:transition>
  <p:hf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461963" y="6477000"/>
            <a:ext cx="509587" cy="407988"/>
          </a:xfrm>
          <a:prstGeom prst="rect">
            <a:avLst/>
          </a:prstGeom>
          <a:noFill/>
        </p:spPr>
        <p:txBody>
          <a:bodyPr/>
          <a:lstStyle/>
          <a:p>
            <a:pPr defTabSz="457200">
              <a:defRPr/>
            </a:pPr>
            <a:fld id="{E2D3977C-F6D9-46F9-BCC3-5AC906994AFF}"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sp>
        <p:nvSpPr>
          <p:cNvPr id="10" name="TextBox 8"/>
          <p:cNvSpPr txBox="1"/>
          <p:nvPr/>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2013 CA. All rights reserved.</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transition spd="slow">
    <p:fade/>
  </p:transition>
  <p:timing>
    <p:tnLst>
      <p:par>
        <p:cTn id="1" dur="indefinite" restart="never" nodeType="tmRoot"/>
      </p:par>
    </p:tnLst>
  </p:timing>
  <p:hf hdr="0" ftr="0"/>
  <p:txStyles>
    <p:titleStyle>
      <a:lvl1pPr algn="l" rtl="0" eaLnBrk="0" fontAlgn="base" hangingPunct="0">
        <a:spcBef>
          <a:spcPct val="0"/>
        </a:spcBef>
        <a:spcAft>
          <a:spcPct val="0"/>
        </a:spcAft>
        <a:defRPr sz="2100">
          <a:solidFill>
            <a:schemeClr val="tx1"/>
          </a:solidFill>
          <a:latin typeface="+mj-lt"/>
          <a:ea typeface="+mj-ea"/>
          <a:cs typeface="+mj-cs"/>
        </a:defRPr>
      </a:lvl1pPr>
      <a:lvl2pPr algn="l" rtl="0" eaLnBrk="0" fontAlgn="base" hangingPunct="0">
        <a:spcBef>
          <a:spcPct val="0"/>
        </a:spcBef>
        <a:spcAft>
          <a:spcPct val="0"/>
        </a:spcAft>
        <a:defRPr sz="2100">
          <a:solidFill>
            <a:schemeClr val="tx1"/>
          </a:solidFill>
          <a:latin typeface="Trebuchet MS" pitchFamily="34" charset="0"/>
        </a:defRPr>
      </a:lvl2pPr>
      <a:lvl3pPr algn="l" rtl="0" eaLnBrk="0" fontAlgn="base" hangingPunct="0">
        <a:spcBef>
          <a:spcPct val="0"/>
        </a:spcBef>
        <a:spcAft>
          <a:spcPct val="0"/>
        </a:spcAft>
        <a:defRPr sz="2100">
          <a:solidFill>
            <a:schemeClr val="tx1"/>
          </a:solidFill>
          <a:latin typeface="Trebuchet MS" pitchFamily="34" charset="0"/>
        </a:defRPr>
      </a:lvl3pPr>
      <a:lvl4pPr algn="l" rtl="0" eaLnBrk="0" fontAlgn="base" hangingPunct="0">
        <a:spcBef>
          <a:spcPct val="0"/>
        </a:spcBef>
        <a:spcAft>
          <a:spcPct val="0"/>
        </a:spcAft>
        <a:defRPr sz="2100">
          <a:solidFill>
            <a:schemeClr val="tx1"/>
          </a:solidFill>
          <a:latin typeface="Trebuchet MS" pitchFamily="34" charset="0"/>
        </a:defRPr>
      </a:lvl4pPr>
      <a:lvl5pPr algn="l" rtl="0" eaLnBrk="0" fontAlgn="base" hangingPunct="0">
        <a:spcBef>
          <a:spcPct val="0"/>
        </a:spcBef>
        <a:spcAft>
          <a:spcPct val="0"/>
        </a:spcAft>
        <a:defRPr sz="2100">
          <a:solidFill>
            <a:schemeClr val="tx1"/>
          </a:solidFill>
          <a:latin typeface="Trebuchet MS" pitchFamily="34" charset="0"/>
        </a:defRPr>
      </a:lvl5pPr>
      <a:lvl6pPr marL="457200" algn="l" rtl="0" fontAlgn="base">
        <a:spcBef>
          <a:spcPct val="0"/>
        </a:spcBef>
        <a:spcAft>
          <a:spcPct val="0"/>
        </a:spcAft>
        <a:defRPr sz="2100">
          <a:solidFill>
            <a:schemeClr val="tx1"/>
          </a:solidFill>
          <a:latin typeface="Trebuchet MS" pitchFamily="34" charset="0"/>
        </a:defRPr>
      </a:lvl6pPr>
      <a:lvl7pPr marL="914400" algn="l" rtl="0" fontAlgn="base">
        <a:spcBef>
          <a:spcPct val="0"/>
        </a:spcBef>
        <a:spcAft>
          <a:spcPct val="0"/>
        </a:spcAft>
        <a:defRPr sz="2100">
          <a:solidFill>
            <a:schemeClr val="tx1"/>
          </a:solidFill>
          <a:latin typeface="Trebuchet MS" pitchFamily="34" charset="0"/>
        </a:defRPr>
      </a:lvl7pPr>
      <a:lvl8pPr marL="1371600" algn="l" rtl="0" fontAlgn="base">
        <a:spcBef>
          <a:spcPct val="0"/>
        </a:spcBef>
        <a:spcAft>
          <a:spcPct val="0"/>
        </a:spcAft>
        <a:defRPr sz="2100">
          <a:solidFill>
            <a:schemeClr val="tx1"/>
          </a:solidFill>
          <a:latin typeface="Trebuchet MS" pitchFamily="34" charset="0"/>
        </a:defRPr>
      </a:lvl8pPr>
      <a:lvl9pPr marL="1828800" algn="l" rtl="0" fontAlgn="base">
        <a:spcBef>
          <a:spcPct val="0"/>
        </a:spcBef>
        <a:spcAft>
          <a:spcPct val="0"/>
        </a:spcAft>
        <a:defRPr sz="21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000099"/>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0"/>
            <a:ext cx="9283700" cy="965200"/>
          </a:xfrm>
          <a:prstGeom prst="rect">
            <a:avLst/>
          </a:prstGeom>
          <a:gradFill>
            <a:gsLst>
              <a:gs pos="0">
                <a:srgbClr val="21076A">
                  <a:alpha val="90000"/>
                </a:srgbClr>
              </a:gs>
              <a:gs pos="51000">
                <a:srgbClr val="0070C0">
                  <a:alpha val="90000"/>
                </a:srgbClr>
              </a:gs>
              <a:gs pos="100000">
                <a:srgbClr val="0070C0">
                  <a:alpha val="90000"/>
                </a:srgbClr>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6147" name="Text Placeholder 2"/>
          <p:cNvSpPr>
            <a:spLocks noGrp="1"/>
          </p:cNvSpPr>
          <p:nvPr>
            <p:ph type="body" idx="1"/>
          </p:nvPr>
        </p:nvSpPr>
        <p:spPr bwMode="black">
          <a:xfrm>
            <a:off x="566738" y="1508125"/>
            <a:ext cx="8116887" cy="4016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6148" name="Title Placeholder 1"/>
          <p:cNvSpPr>
            <a:spLocks noGrp="1"/>
          </p:cNvSpPr>
          <p:nvPr>
            <p:ph type="title"/>
          </p:nvPr>
        </p:nvSpPr>
        <p:spPr bwMode="black">
          <a:xfrm>
            <a:off x="539750" y="398463"/>
            <a:ext cx="7993063" cy="43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endParaRPr lang="en-US" smtClean="0"/>
          </a:p>
        </p:txBody>
      </p:sp>
      <p:pic>
        <p:nvPicPr>
          <p:cNvPr id="6149" name="Picture 4"/>
          <p:cNvPicPr>
            <a:picLocks noChangeAspect="1"/>
          </p:cNvPicPr>
          <p:nvPr/>
        </p:nvPicPr>
        <p:blipFill>
          <a:blip r:embed="rId12"/>
          <a:srcRect/>
          <a:stretch>
            <a:fillRect/>
          </a:stretch>
        </p:blipFill>
        <p:spPr bwMode="auto">
          <a:xfrm>
            <a:off x="6556375" y="5588000"/>
            <a:ext cx="2587625" cy="1257300"/>
          </a:xfrm>
          <a:prstGeom prst="rect">
            <a:avLst/>
          </a:prstGeom>
          <a:noFill/>
          <a:ln w="9525">
            <a:noFill/>
            <a:miter lim="800000"/>
            <a:headEnd/>
            <a:tailEnd/>
          </a:ln>
        </p:spPr>
      </p:pic>
      <p:sp>
        <p:nvSpPr>
          <p:cNvPr id="6" name="TextBox 7"/>
          <p:cNvSpPr txBox="1"/>
          <p:nvPr/>
        </p:nvSpPr>
        <p:spPr>
          <a:xfrm>
            <a:off x="1974850" y="6477000"/>
            <a:ext cx="509588" cy="407988"/>
          </a:xfrm>
          <a:prstGeom prst="rect">
            <a:avLst/>
          </a:prstGeom>
          <a:noFill/>
        </p:spPr>
        <p:txBody>
          <a:bodyPr/>
          <a:lstStyle/>
          <a:p>
            <a:pPr defTabSz="457200">
              <a:defRPr/>
            </a:pPr>
            <a:fld id="{9BEA0CE7-17BC-4910-8903-C344945FB0A0}" type="slidenum">
              <a:rPr lang="en-US" sz="1000">
                <a:solidFill>
                  <a:srgbClr val="000000"/>
                </a:solidFill>
                <a:latin typeface="+mj-lt"/>
                <a:ea typeface="Arial Unicode MS" pitchFamily="34" charset="-128"/>
                <a:cs typeface="Arial Unicode MS" pitchFamily="34" charset="-128"/>
              </a:rPr>
              <a:pPr defTabSz="457200">
                <a:defRPr/>
              </a:pPr>
              <a:t>‹Nr.›</a:t>
            </a:fld>
            <a:endParaRPr lang="en-US" sz="1000" dirty="0">
              <a:solidFill>
                <a:srgbClr val="000000"/>
              </a:solidFill>
              <a:latin typeface="+mj-lt"/>
              <a:ea typeface="Arial Unicode MS" pitchFamily="34" charset="-128"/>
              <a:cs typeface="Arial Unicode MS" pitchFamily="34" charset="-128"/>
            </a:endParaRPr>
          </a:p>
        </p:txBody>
      </p:sp>
      <p:pic>
        <p:nvPicPr>
          <p:cNvPr id="4" name="Picture 6"/>
          <p:cNvPicPr>
            <a:picLocks noChangeAspect="1" noChangeArrowheads="1"/>
          </p:cNvPicPr>
          <p:nvPr/>
        </p:nvPicPr>
        <p:blipFill>
          <a:blip r:embed="rId13">
            <a:extLst/>
          </a:blip>
          <a:srcRect/>
          <a:stretch>
            <a:fillRect/>
          </a:stretch>
        </p:blipFill>
        <p:spPr bwMode="auto">
          <a:xfrm>
            <a:off x="17711" y="6033444"/>
            <a:ext cx="1440160" cy="402946"/>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
        <p:nvSpPr>
          <p:cNvPr id="9" name="TextBox 8"/>
          <p:cNvSpPr txBox="1"/>
          <p:nvPr userDrawn="1"/>
        </p:nvSpPr>
        <p:spPr>
          <a:xfrm>
            <a:off x="1676400" y="6477000"/>
            <a:ext cx="5775325" cy="407988"/>
          </a:xfrm>
          <a:prstGeom prst="rect">
            <a:avLst/>
          </a:prstGeom>
          <a:noFill/>
        </p:spPr>
        <p:txBody>
          <a:bodyPr/>
          <a:lstStyle/>
          <a:p>
            <a:pPr algn="ctr" defTabSz="457200">
              <a:defRPr/>
            </a:pPr>
            <a:r>
              <a:rPr lang="en-US" sz="1000" dirty="0">
                <a:solidFill>
                  <a:srgbClr val="000000"/>
                </a:solidFill>
                <a:latin typeface="+mj-lt"/>
                <a:ea typeface="Arial Unicode MS" pitchFamily="34" charset="-128"/>
                <a:cs typeface="Arial Unicode MS" pitchFamily="34" charset="-128"/>
              </a:rPr>
              <a:t>Copyright © </a:t>
            </a:r>
            <a:r>
              <a:rPr lang="en-US" sz="1000" dirty="0" smtClean="0">
                <a:solidFill>
                  <a:srgbClr val="000000"/>
                </a:solidFill>
                <a:latin typeface="+mj-lt"/>
                <a:ea typeface="Arial Unicode MS" pitchFamily="34" charset="-128"/>
                <a:cs typeface="Arial Unicode MS" pitchFamily="34" charset="-128"/>
              </a:rPr>
              <a:t>2013 </a:t>
            </a:r>
            <a:r>
              <a:rPr lang="en-US" sz="1000" b="1" i="1" dirty="0" smtClean="0">
                <a:solidFill>
                  <a:srgbClr val="000000"/>
                </a:solidFill>
                <a:latin typeface="+mj-lt"/>
                <a:ea typeface="Arial Unicode MS" pitchFamily="34" charset="-128"/>
                <a:cs typeface="Arial Unicode MS" pitchFamily="34" charset="-128"/>
              </a:rPr>
              <a:t>TE</a:t>
            </a:r>
            <a:r>
              <a:rPr lang="en-US" sz="1000" b="1" i="1" baseline="0" dirty="0" smtClean="0">
                <a:solidFill>
                  <a:srgbClr val="800000"/>
                </a:solidFill>
                <a:latin typeface="+mj-lt"/>
                <a:ea typeface="Arial Unicode MS" pitchFamily="34" charset="-128"/>
                <a:cs typeface="Arial Unicode MS" pitchFamily="34" charset="-128"/>
              </a:rPr>
              <a:t>@</a:t>
            </a:r>
            <a:r>
              <a:rPr lang="en-US" sz="1000" b="1" i="1" dirty="0" smtClean="0">
                <a:solidFill>
                  <a:srgbClr val="000000"/>
                </a:solidFill>
                <a:latin typeface="+mj-lt"/>
                <a:ea typeface="Arial Unicode MS" pitchFamily="34" charset="-128"/>
                <a:cs typeface="Arial Unicode MS" pitchFamily="34" charset="-128"/>
              </a:rPr>
              <a:t>MCONSULT</a:t>
            </a:r>
            <a:r>
              <a:rPr lang="en-US" sz="1000" dirty="0" smtClean="0">
                <a:solidFill>
                  <a:srgbClr val="000000"/>
                </a:solidFill>
                <a:latin typeface="+mj-lt"/>
                <a:ea typeface="Arial Unicode MS" pitchFamily="34" charset="-128"/>
                <a:cs typeface="Arial Unicode MS" pitchFamily="34" charset="-128"/>
              </a:rPr>
              <a:t> </a:t>
            </a:r>
            <a:r>
              <a:rPr lang="en-US" sz="1000" b="1" dirty="0" err="1" smtClean="0">
                <a:solidFill>
                  <a:srgbClr val="000000"/>
                </a:solidFill>
                <a:latin typeface="+mj-lt"/>
                <a:ea typeface="Arial Unicode MS" pitchFamily="34" charset="-128"/>
                <a:cs typeface="Arial Unicode MS" pitchFamily="34" charset="-128"/>
              </a:rPr>
              <a:t>Gruppe</a:t>
            </a:r>
            <a:r>
              <a:rPr lang="en-US" sz="1000" b="0" dirty="0" smtClean="0">
                <a:solidFill>
                  <a:srgbClr val="000000"/>
                </a:solidFill>
                <a:latin typeface="+mj-lt"/>
                <a:ea typeface="Arial Unicode MS" pitchFamily="34" charset="-128"/>
                <a:cs typeface="Arial Unicode MS" pitchFamily="34" charset="-128"/>
              </a:rPr>
              <a:t>,</a:t>
            </a:r>
            <a:r>
              <a:rPr lang="en-US" sz="1000" dirty="0" smtClean="0">
                <a:solidFill>
                  <a:srgbClr val="000000"/>
                </a:solidFill>
                <a:latin typeface="+mj-lt"/>
                <a:ea typeface="Arial Unicode MS" pitchFamily="34" charset="-128"/>
                <a:cs typeface="Arial Unicode MS" pitchFamily="34" charset="-128"/>
              </a:rPr>
              <a:t> </a:t>
            </a:r>
            <a:r>
              <a:rPr lang="en-US" sz="1000" dirty="0" err="1" smtClean="0">
                <a:solidFill>
                  <a:srgbClr val="000000"/>
                </a:solidFill>
                <a:latin typeface="+mj-lt"/>
                <a:ea typeface="Arial Unicode MS" pitchFamily="34" charset="-128"/>
                <a:cs typeface="Arial Unicode MS" pitchFamily="34" charset="-128"/>
              </a:rPr>
              <a:t>Alle</a:t>
            </a:r>
            <a:r>
              <a:rPr lang="en-US" sz="1000" dirty="0" smtClean="0">
                <a:solidFill>
                  <a:srgbClr val="000000"/>
                </a:solidFill>
                <a:latin typeface="+mj-lt"/>
                <a:ea typeface="Arial Unicode MS" pitchFamily="34" charset="-128"/>
                <a:cs typeface="Arial Unicode MS" pitchFamily="34" charset="-128"/>
              </a:rPr>
              <a:t> </a:t>
            </a:r>
            <a:r>
              <a:rPr lang="en-US" sz="1000" dirty="0" err="1" smtClean="0">
                <a:solidFill>
                  <a:srgbClr val="000000"/>
                </a:solidFill>
                <a:latin typeface="+mj-lt"/>
                <a:ea typeface="Arial Unicode MS" pitchFamily="34" charset="-128"/>
                <a:cs typeface="Arial Unicode MS" pitchFamily="34" charset="-128"/>
              </a:rPr>
              <a:t>Rechte</a:t>
            </a:r>
            <a:r>
              <a:rPr lang="en-US" sz="1000" dirty="0" smtClean="0">
                <a:solidFill>
                  <a:srgbClr val="000000"/>
                </a:solidFill>
                <a:latin typeface="+mj-lt"/>
                <a:ea typeface="Arial Unicode MS" pitchFamily="34" charset="-128"/>
                <a:cs typeface="Arial Unicode MS" pitchFamily="34" charset="-128"/>
              </a:rPr>
              <a:t> </a:t>
            </a:r>
            <a:r>
              <a:rPr lang="en-US" sz="1000" dirty="0" err="1" smtClean="0">
                <a:solidFill>
                  <a:srgbClr val="000000"/>
                </a:solidFill>
                <a:latin typeface="+mj-lt"/>
                <a:ea typeface="Arial Unicode MS" pitchFamily="34" charset="-128"/>
                <a:cs typeface="Arial Unicode MS" pitchFamily="34" charset="-128"/>
              </a:rPr>
              <a:t>vorbehalten</a:t>
            </a:r>
            <a:r>
              <a:rPr lang="en-US" sz="1000" dirty="0" smtClean="0">
                <a:solidFill>
                  <a:srgbClr val="000000"/>
                </a:solidFill>
                <a:latin typeface="+mj-lt"/>
                <a:ea typeface="Arial Unicode MS" pitchFamily="34" charset="-128"/>
                <a:cs typeface="Arial Unicode MS" pitchFamily="34" charset="-128"/>
              </a:rPr>
              <a:t>.</a:t>
            </a:r>
            <a:endParaRPr lang="en-US" sz="1000" dirty="0">
              <a:solidFill>
                <a:srgbClr val="000000"/>
              </a:solidFill>
              <a:latin typeface="+mj-lt"/>
              <a:ea typeface="Arial Unicode MS" pitchFamily="34" charset="-128"/>
              <a:cs typeface="Arial Unicode MS" pitchFamily="34" charset="-128"/>
            </a:endParaRPr>
          </a:p>
        </p:txBody>
      </p:sp>
    </p:spTree>
  </p:cSld>
  <p:clrMap bg1="dk1" tx1="lt1" bg2="dk2" tx2="lt2" accent1="accent1" accent2="accent2" accent3="accent3" accent4="accent4" accent5="accent5" accent6="accent6" hlink="hlink" folHlink="folHlink"/>
  <p:sldLayoutIdLst>
    <p:sldLayoutId id="2147483825" r:id="rId1"/>
    <p:sldLayoutId id="2147483820" r:id="rId2"/>
    <p:sldLayoutId id="2147483819" r:id="rId3"/>
    <p:sldLayoutId id="2147483818" r:id="rId4"/>
    <p:sldLayoutId id="2147483826" r:id="rId5"/>
    <p:sldLayoutId id="2147483827" r:id="rId6"/>
    <p:sldLayoutId id="2147483828" r:id="rId7"/>
    <p:sldLayoutId id="2147483829" r:id="rId8"/>
    <p:sldLayoutId id="2147483830" r:id="rId9"/>
    <p:sldLayoutId id="2147483817" r:id="rId10"/>
  </p:sldLayoutIdLst>
  <p:transition>
    <p:fade/>
  </p:transition>
  <p:timing>
    <p:tnLst>
      <p:par>
        <p:cTn id="1" dur="indefinite" restart="never" nodeType="tmRoot"/>
      </p:par>
    </p:tnLst>
  </p:timing>
  <p:hf hdr="0" ftr="0"/>
  <p:txStyles>
    <p:title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p:titleStyle>
    <p:bodyStyle>
      <a:lvl1pPr marL="342900" indent="-342900" algn="l" defTabSz="457200" rtl="0" eaLnBrk="0" fontAlgn="base" hangingPunct="0">
        <a:lnSpc>
          <a:spcPct val="110000"/>
        </a:lnSpc>
        <a:spcBef>
          <a:spcPts val="1000"/>
        </a:spcBef>
        <a:spcAft>
          <a:spcPct val="0"/>
        </a:spcAft>
        <a:buClr>
          <a:schemeClr val="accent1"/>
        </a:buClr>
        <a:buFont typeface="Wingdings" pitchFamily="2" charset="2"/>
        <a:buChar char="§"/>
        <a:defRPr sz="2400" kern="1200">
          <a:solidFill>
            <a:schemeClr val="tx1"/>
          </a:solidFill>
          <a:latin typeface="+mn-lt"/>
          <a:ea typeface="+mn-ea"/>
          <a:cs typeface="+mn-cs"/>
        </a:defRPr>
      </a:lvl1pPr>
      <a:lvl2pPr marL="571500" indent="-228600" algn="l" defTabSz="457200" rtl="0" eaLnBrk="0" fontAlgn="base" hangingPunct="0">
        <a:lnSpc>
          <a:spcPct val="110000"/>
        </a:lnSpc>
        <a:spcBef>
          <a:spcPts val="500"/>
        </a:spcBef>
        <a:spcAft>
          <a:spcPct val="0"/>
        </a:spcAft>
        <a:buClr>
          <a:schemeClr val="accent1"/>
        </a:buClr>
        <a:buFont typeface="Calibri" pitchFamily="34" charset="0"/>
        <a:buChar char="–"/>
        <a:defRPr sz="2000" kern="1200">
          <a:solidFill>
            <a:schemeClr val="tx1"/>
          </a:solidFill>
          <a:latin typeface="+mn-lt"/>
          <a:ea typeface="+mn-ea"/>
          <a:cs typeface="+mn-cs"/>
        </a:defRPr>
      </a:lvl2pPr>
      <a:lvl3pPr marL="800100" indent="-228600" algn="l" defTabSz="457200" rtl="0" eaLnBrk="0" fontAlgn="base" hangingPunct="0">
        <a:lnSpc>
          <a:spcPct val="110000"/>
        </a:lnSpc>
        <a:spcBef>
          <a:spcPts val="500"/>
        </a:spcBef>
        <a:spcAft>
          <a:spcPct val="0"/>
        </a:spcAft>
        <a:buClr>
          <a:schemeClr val="accent1"/>
        </a:buClr>
        <a:buFont typeface="Wingdings" pitchFamily="2" charset="2"/>
        <a:buChar char="§"/>
        <a:defRPr kern="1200">
          <a:solidFill>
            <a:schemeClr val="tx1"/>
          </a:solidFill>
          <a:latin typeface="+mn-lt"/>
          <a:ea typeface="+mn-ea"/>
          <a:cs typeface="+mn-cs"/>
        </a:defRPr>
      </a:lvl3pPr>
      <a:lvl4pPr marL="1028700" indent="-228600" algn="l" defTabSz="514350" rtl="0" eaLnBrk="0" fontAlgn="base" hangingPunct="0">
        <a:lnSpc>
          <a:spcPct val="110000"/>
        </a:lnSpc>
        <a:spcBef>
          <a:spcPts val="500"/>
        </a:spcBef>
        <a:spcAft>
          <a:spcPct val="0"/>
        </a:spcAft>
        <a:buClr>
          <a:schemeClr val="accent1"/>
        </a:buClr>
        <a:buFont typeface="CA Sans"/>
        <a:buChar char="–"/>
        <a:defRPr sz="1600" kern="1200">
          <a:solidFill>
            <a:schemeClr val="tx1"/>
          </a:solidFill>
          <a:latin typeface="+mn-lt"/>
          <a:ea typeface="+mn-ea"/>
          <a:cs typeface="+mn-cs"/>
        </a:defRPr>
      </a:lvl4pPr>
      <a:lvl5pPr marL="1257300" indent="-228600" algn="l" defTabSz="457200" rtl="0" eaLnBrk="0" fontAlgn="base" hangingPunct="0">
        <a:lnSpc>
          <a:spcPct val="110000"/>
        </a:lnSpc>
        <a:spcBef>
          <a:spcPts val="500"/>
        </a:spcBef>
        <a:spcAft>
          <a:spcPct val="0"/>
        </a:spcAft>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xel.oberlaender@teamconsult.de"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www.teamconsult.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hyperlink" Target="http://images.google.com/imgres?imgurl=za.sun.com/aboutsun/developers/images/java2.gif&amp;imgrefurl=http://za.sun.com/aboutsun/developers/&amp;h=349&amp;w=200&amp;prev=/images?q=java&amp;svnum=20&amp;hl=en&amp;lr=&amp;ie=UTF-8&amp;oe=UTF-8&amp;newwindow=1&amp;safe=off" TargetMode="External"/><Relationship Id="rId2" Type="http://schemas.openxmlformats.org/officeDocument/2006/relationships/image" Target="../media/image48.jpeg"/><Relationship Id="rId1" Type="http://schemas.openxmlformats.org/officeDocument/2006/relationships/slideLayout" Target="../slideLayouts/slideLayout14.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9.png"/></Relationships>
</file>

<file path=ppt/slides/_rels/slide56.xml.rels><?xml version="1.0" encoding="UTF-8" standalone="yes"?>
<Relationships xmlns="http://schemas.openxmlformats.org/package/2006/relationships"><Relationship Id="rId2" Type="http://schemas.openxmlformats.org/officeDocument/2006/relationships/hyperlink" Target="http://www.teamconsult.d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0"/>
          <p:cNvSpPr>
            <a:spLocks noGrp="1"/>
          </p:cNvSpPr>
          <p:nvPr>
            <p:ph type="ctrTitle"/>
          </p:nvPr>
        </p:nvSpPr>
        <p:spPr bwMode="auto">
          <a:xfrm>
            <a:off x="755650" y="1341438"/>
            <a:ext cx="7950200" cy="1223962"/>
          </a:xfrm>
          <a:noFill/>
          <a:ln>
            <a:miter lim="800000"/>
            <a:headEnd/>
            <a:tailEnd/>
          </a:ln>
        </p:spPr>
        <p:txBody>
          <a:bodyPr vert="horz" wrap="square" tIns="45720" rIns="91440" bIns="45720" numCol="1" compatLnSpc="1">
            <a:prstTxWarp prst="textNoShape">
              <a:avLst/>
            </a:prstTxWarp>
          </a:bodyPr>
          <a:lstStyle/>
          <a:p>
            <a:pPr algn="ctr"/>
            <a:r>
              <a:rPr lang="en-US" sz="2400" b="1" dirty="0" err="1" smtClean="0"/>
              <a:t>Migrieren</a:t>
            </a:r>
            <a:r>
              <a:rPr lang="en-US" sz="2400" b="1" dirty="0" smtClean="0"/>
              <a:t> von CA 2E </a:t>
            </a:r>
            <a:r>
              <a:rPr lang="en-US" sz="2400" b="1" dirty="0" err="1" smtClean="0"/>
              <a:t>nach</a:t>
            </a:r>
            <a:r>
              <a:rPr lang="en-US" sz="2400" b="1" dirty="0" smtClean="0"/>
              <a:t> CA Plex </a:t>
            </a:r>
            <a:r>
              <a:rPr lang="en-US" sz="2400" b="1" dirty="0" err="1" smtClean="0"/>
              <a:t>oder</a:t>
            </a:r>
            <a:r>
              <a:rPr lang="en-US" sz="2400" b="1" dirty="0" smtClean="0"/>
              <a:t> </a:t>
            </a:r>
            <a:r>
              <a:rPr lang="en-US" sz="2400" b="1" dirty="0" err="1" smtClean="0"/>
              <a:t>erweitern</a:t>
            </a:r>
            <a:r>
              <a:rPr lang="en-US" sz="2400" b="1" dirty="0" smtClean="0"/>
              <a:t> der </a:t>
            </a:r>
            <a:r>
              <a:rPr lang="en-US" sz="2400" b="1" dirty="0" err="1" smtClean="0"/>
              <a:t>existierenden</a:t>
            </a:r>
            <a:r>
              <a:rPr lang="en-US" sz="2400" b="1" dirty="0" smtClean="0"/>
              <a:t> 2E </a:t>
            </a:r>
            <a:r>
              <a:rPr lang="en-US" sz="2400" b="1" dirty="0" err="1" smtClean="0"/>
              <a:t>Applikationen</a:t>
            </a:r>
            <a:r>
              <a:rPr lang="en-US" sz="2400" b="1" dirty="0" smtClean="0"/>
              <a:t> </a:t>
            </a:r>
            <a:r>
              <a:rPr lang="en-US" sz="2400" b="1" dirty="0" err="1" smtClean="0"/>
              <a:t>mit</a:t>
            </a:r>
            <a:r>
              <a:rPr lang="en-US" sz="2400" b="1" dirty="0" smtClean="0"/>
              <a:t> </a:t>
            </a:r>
            <a:r>
              <a:rPr lang="en-US" sz="2400" b="1" dirty="0" err="1" smtClean="0"/>
              <a:t>modernen</a:t>
            </a:r>
            <a:r>
              <a:rPr lang="en-US" sz="2400" b="1" dirty="0" smtClean="0"/>
              <a:t> web-</a:t>
            </a:r>
            <a:r>
              <a:rPr lang="en-US" sz="2400" b="1" dirty="0" err="1" smtClean="0"/>
              <a:t>basierten</a:t>
            </a:r>
            <a:r>
              <a:rPr lang="en-US" sz="2400" b="1" dirty="0" smtClean="0"/>
              <a:t> </a:t>
            </a:r>
            <a:r>
              <a:rPr lang="en-US" sz="2400" b="1" smtClean="0"/>
              <a:t>Applikationen</a:t>
            </a:r>
            <a:r>
              <a:rPr lang="en-US" sz="2400" b="1" dirty="0" smtClean="0"/>
              <a:t> </a:t>
            </a:r>
            <a:r>
              <a:rPr lang="en-US" sz="2400" dirty="0" smtClean="0"/>
              <a:t>	</a:t>
            </a:r>
          </a:p>
        </p:txBody>
      </p:sp>
      <p:pic>
        <p:nvPicPr>
          <p:cNvPr id="13" name="Picture 6"/>
          <p:cNvPicPr>
            <a:picLocks noChangeAspect="1" noChangeArrowheads="1"/>
          </p:cNvPicPr>
          <p:nvPr/>
        </p:nvPicPr>
        <p:blipFill>
          <a:blip r:embed="rId2">
            <a:extLst/>
          </a:blip>
          <a:srcRect/>
          <a:stretch>
            <a:fillRect/>
          </a:stretch>
        </p:blipFill>
        <p:spPr bwMode="auto">
          <a:xfrm>
            <a:off x="3474834" y="3068960"/>
            <a:ext cx="2058897" cy="576064"/>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
        <p:nvSpPr>
          <p:cNvPr id="2" name="Textfeld 1"/>
          <p:cNvSpPr txBox="1"/>
          <p:nvPr/>
        </p:nvSpPr>
        <p:spPr>
          <a:xfrm>
            <a:off x="900113" y="4652963"/>
            <a:ext cx="4340225" cy="1220787"/>
          </a:xfrm>
          <a:prstGeom prst="rect">
            <a:avLst/>
          </a:prstGeom>
          <a:noFill/>
        </p:spPr>
        <p:txBody>
          <a:bodyPr wrap="none">
            <a:spAutoFit/>
          </a:bodyPr>
          <a:lstStyle/>
          <a:p>
            <a:r>
              <a:rPr lang="de-DE" sz="2000">
                <a:solidFill>
                  <a:schemeClr val="bg1"/>
                </a:solidFill>
              </a:rPr>
              <a:t>Axel Oberländer und James Ryan</a:t>
            </a:r>
          </a:p>
          <a:p>
            <a:endParaRPr lang="de-DE">
              <a:solidFill>
                <a:schemeClr val="bg1"/>
              </a:solidFill>
            </a:endParaRPr>
          </a:p>
          <a:p>
            <a:r>
              <a:rPr lang="en-US">
                <a:solidFill>
                  <a:schemeClr val="bg1"/>
                </a:solidFill>
                <a:sym typeface="Trebuchet MS" pitchFamily="34" charset="0"/>
              </a:rPr>
              <a:t>eMail: </a:t>
            </a:r>
            <a:r>
              <a:rPr lang="en-US">
                <a:solidFill>
                  <a:schemeClr val="bg1"/>
                </a:solidFill>
                <a:sym typeface="Trebuchet MS" pitchFamily="34" charset="0"/>
                <a:hlinkClick r:id="rId3"/>
              </a:rPr>
              <a:t>axel.oberlaender@teamconsult.de</a:t>
            </a:r>
            <a:endParaRPr lang="en-US">
              <a:solidFill>
                <a:schemeClr val="bg1"/>
              </a:solidFill>
              <a:sym typeface="Trebuchet MS" pitchFamily="34" charset="0"/>
            </a:endParaRPr>
          </a:p>
          <a:p>
            <a:r>
              <a:rPr lang="en-US">
                <a:solidFill>
                  <a:schemeClr val="bg1"/>
                </a:solidFill>
                <a:sym typeface="Trebuchet MS" pitchFamily="34" charset="0"/>
              </a:rPr>
              <a:t>URL: </a:t>
            </a:r>
            <a:r>
              <a:rPr lang="en-US">
                <a:solidFill>
                  <a:schemeClr val="bg1"/>
                </a:solidFill>
                <a:sym typeface="Trebuchet MS" pitchFamily="34" charset="0"/>
                <a:hlinkClick r:id="rId4"/>
              </a:rPr>
              <a:t>www.teamconsult.de</a:t>
            </a:r>
            <a:endParaRPr lang="en-US">
              <a:solidFill>
                <a:schemeClr val="bg1"/>
              </a:solidFill>
              <a:sym typeface="Trebuchet MS"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feld 4"/>
          <p:cNvSpPr txBox="1">
            <a:spLocks noChangeArrowheads="1"/>
          </p:cNvSpPr>
          <p:nvPr/>
        </p:nvSpPr>
        <p:spPr bwMode="auto">
          <a:xfrm>
            <a:off x="539750" y="1052513"/>
            <a:ext cx="5084763" cy="457200"/>
          </a:xfrm>
          <a:prstGeom prst="rect">
            <a:avLst/>
          </a:prstGeom>
          <a:noFill/>
          <a:ln w="9525">
            <a:noFill/>
            <a:miter lim="800000"/>
            <a:headEnd/>
            <a:tailEnd/>
          </a:ln>
        </p:spPr>
        <p:txBody>
          <a:bodyPr>
            <a:spAutoFit/>
          </a:bodyPr>
          <a:lstStyle/>
          <a:p>
            <a:r>
              <a:rPr lang="de-DE" sz="2400"/>
              <a:t>Ein Beispiel in Zahlen</a:t>
            </a:r>
          </a:p>
        </p:txBody>
      </p:sp>
      <p:sp>
        <p:nvSpPr>
          <p:cNvPr id="29699" name="Text Box 3"/>
          <p:cNvSpPr txBox="1">
            <a:spLocks noChangeArrowheads="1"/>
          </p:cNvSpPr>
          <p:nvPr/>
        </p:nvSpPr>
        <p:spPr bwMode="auto">
          <a:xfrm>
            <a:off x="539750" y="2274888"/>
            <a:ext cx="8135938" cy="3140075"/>
          </a:xfrm>
          <a:prstGeom prst="rect">
            <a:avLst/>
          </a:prstGeom>
          <a:noFill/>
          <a:ln w="9525">
            <a:noFill/>
            <a:miter lim="800000"/>
            <a:headEnd/>
            <a:tailEnd/>
          </a:ln>
        </p:spPr>
        <p:txBody>
          <a:bodyPr>
            <a:spAutoFit/>
          </a:bodyPr>
          <a:lstStyle/>
          <a:p>
            <a:pPr marL="342900" indent="-342900" eaLnBrk="0" hangingPunct="0">
              <a:buFont typeface="Arial" charset="0"/>
              <a:buChar char="•"/>
            </a:pPr>
            <a:r>
              <a:rPr lang="en-US" sz="2000" dirty="0">
                <a:solidFill>
                  <a:srgbClr val="A50021"/>
                </a:solidFill>
              </a:rPr>
              <a:t>500 </a:t>
            </a:r>
            <a:r>
              <a:rPr lang="en-US" sz="2000" dirty="0" err="1">
                <a:solidFill>
                  <a:srgbClr val="A50021"/>
                </a:solidFill>
              </a:rPr>
              <a:t>Entitäten</a:t>
            </a:r>
            <a:endParaRPr lang="en-US" sz="2000" dirty="0">
              <a:solidFill>
                <a:srgbClr val="A50021"/>
              </a:solidFill>
            </a:endParaRPr>
          </a:p>
          <a:p>
            <a:pPr marL="342900" indent="-342900" eaLnBrk="0" hangingPunct="0">
              <a:buFont typeface="Arial" charset="0"/>
              <a:buChar char="•"/>
            </a:pPr>
            <a:r>
              <a:rPr lang="en-US" sz="2000" dirty="0">
                <a:solidFill>
                  <a:srgbClr val="A50021"/>
                </a:solidFill>
              </a:rPr>
              <a:t>8.500 Felder</a:t>
            </a:r>
          </a:p>
          <a:p>
            <a:pPr marL="342900" indent="-342900" eaLnBrk="0" hangingPunct="0">
              <a:buFont typeface="Arial" charset="0"/>
              <a:buChar char="•"/>
            </a:pPr>
            <a:r>
              <a:rPr lang="en-US" sz="2000" dirty="0" err="1">
                <a:solidFill>
                  <a:srgbClr val="A50021"/>
                </a:solidFill>
              </a:rPr>
              <a:t>mit</a:t>
            </a:r>
            <a:r>
              <a:rPr lang="en-US" sz="2000" dirty="0">
                <a:solidFill>
                  <a:srgbClr val="A50021"/>
                </a:solidFill>
              </a:rPr>
              <a:t> 14.400 Labels</a:t>
            </a:r>
          </a:p>
          <a:p>
            <a:pPr marL="342900" indent="-342900" eaLnBrk="0" hangingPunct="0">
              <a:buFont typeface="Arial" charset="0"/>
              <a:buChar char="•"/>
            </a:pPr>
            <a:r>
              <a:rPr lang="en-US" sz="2000" dirty="0">
                <a:solidFill>
                  <a:srgbClr val="A50021"/>
                </a:solidFill>
              </a:rPr>
              <a:t>215.500 Values (incl. </a:t>
            </a:r>
            <a:r>
              <a:rPr lang="en-US" sz="2000" dirty="0" err="1">
                <a:solidFill>
                  <a:srgbClr val="A50021"/>
                </a:solidFill>
              </a:rPr>
              <a:t>geerbten</a:t>
            </a:r>
            <a:r>
              <a:rPr lang="en-US" sz="2000" dirty="0">
                <a:solidFill>
                  <a:srgbClr val="A50021"/>
                </a:solidFill>
              </a:rPr>
              <a:t> Values)</a:t>
            </a:r>
          </a:p>
          <a:p>
            <a:pPr marL="342900" indent="-342900" eaLnBrk="0" hangingPunct="0">
              <a:buFont typeface="Arial" charset="0"/>
              <a:buChar char="•"/>
            </a:pPr>
            <a:r>
              <a:rPr lang="en-US" sz="2000" dirty="0">
                <a:solidFill>
                  <a:srgbClr val="A50021"/>
                </a:solidFill>
              </a:rPr>
              <a:t>5.400 Attribute</a:t>
            </a:r>
          </a:p>
          <a:p>
            <a:pPr marL="342900" indent="-342900" eaLnBrk="0" hangingPunct="0">
              <a:buFont typeface="Arial" charset="0"/>
              <a:buChar char="•"/>
            </a:pPr>
            <a:r>
              <a:rPr lang="en-US" sz="2000" dirty="0">
                <a:solidFill>
                  <a:srgbClr val="A50021"/>
                </a:solidFill>
              </a:rPr>
              <a:t>18.500 </a:t>
            </a:r>
            <a:r>
              <a:rPr lang="en-US" sz="2000" dirty="0" err="1">
                <a:solidFill>
                  <a:srgbClr val="A50021"/>
                </a:solidFill>
              </a:rPr>
              <a:t>ImplNames</a:t>
            </a:r>
            <a:r>
              <a:rPr lang="en-US" sz="2000" dirty="0">
                <a:solidFill>
                  <a:srgbClr val="A50021"/>
                </a:solidFill>
              </a:rPr>
              <a:t> &amp; </a:t>
            </a:r>
            <a:r>
              <a:rPr lang="en-US" sz="2000" dirty="0" err="1">
                <a:solidFill>
                  <a:srgbClr val="A50021"/>
                </a:solidFill>
              </a:rPr>
              <a:t>FileNames</a:t>
            </a:r>
            <a:r>
              <a:rPr lang="en-US" sz="2000" dirty="0">
                <a:solidFill>
                  <a:srgbClr val="A50021"/>
                </a:solidFill>
              </a:rPr>
              <a:t> (</a:t>
            </a:r>
            <a:r>
              <a:rPr lang="en-US" sz="2000" dirty="0" err="1">
                <a:solidFill>
                  <a:srgbClr val="A50021"/>
                </a:solidFill>
              </a:rPr>
              <a:t>autonaming</a:t>
            </a:r>
            <a:r>
              <a:rPr lang="en-US" sz="2000" dirty="0">
                <a:solidFill>
                  <a:srgbClr val="A50021"/>
                </a:solidFill>
              </a:rPr>
              <a:t> </a:t>
            </a:r>
            <a:r>
              <a:rPr lang="en-US" sz="2000" dirty="0" err="1">
                <a:solidFill>
                  <a:srgbClr val="A50021"/>
                </a:solidFill>
              </a:rPr>
              <a:t>aktiv</a:t>
            </a:r>
            <a:r>
              <a:rPr lang="en-US" sz="2000" dirty="0">
                <a:solidFill>
                  <a:srgbClr val="A50021"/>
                </a:solidFill>
              </a:rPr>
              <a:t>?)</a:t>
            </a:r>
          </a:p>
          <a:p>
            <a:pPr marL="342900" indent="-342900" eaLnBrk="0" hangingPunct="0">
              <a:buFont typeface="Arial" charset="0"/>
              <a:buChar char="•"/>
            </a:pPr>
            <a:r>
              <a:rPr lang="en-US" sz="2000" dirty="0">
                <a:solidFill>
                  <a:srgbClr val="A50021"/>
                </a:solidFill>
              </a:rPr>
              <a:t>400 Qualifier</a:t>
            </a:r>
          </a:p>
          <a:p>
            <a:pPr marL="342900" indent="-342900" eaLnBrk="0" hangingPunct="0">
              <a:buFont typeface="Arial" charset="0"/>
              <a:buChar char="•"/>
            </a:pPr>
            <a:r>
              <a:rPr lang="en-US" sz="2000" dirty="0">
                <a:solidFill>
                  <a:srgbClr val="A50021"/>
                </a:solidFill>
              </a:rPr>
              <a:t>490 </a:t>
            </a:r>
            <a:r>
              <a:rPr lang="en-US" sz="2000" dirty="0" err="1">
                <a:solidFill>
                  <a:srgbClr val="A50021"/>
                </a:solidFill>
              </a:rPr>
              <a:t>Physische</a:t>
            </a:r>
            <a:r>
              <a:rPr lang="en-US" sz="2000" dirty="0">
                <a:solidFill>
                  <a:srgbClr val="A50021"/>
                </a:solidFill>
              </a:rPr>
              <a:t> </a:t>
            </a:r>
            <a:r>
              <a:rPr lang="en-US" sz="2000" dirty="0" err="1">
                <a:solidFill>
                  <a:srgbClr val="A50021"/>
                </a:solidFill>
              </a:rPr>
              <a:t>Tabellen</a:t>
            </a:r>
            <a:endParaRPr lang="en-US" sz="2000" dirty="0">
              <a:solidFill>
                <a:srgbClr val="A50021"/>
              </a:solidFill>
            </a:endParaRPr>
          </a:p>
          <a:p>
            <a:pPr marL="342900" indent="-342900" eaLnBrk="0" hangingPunct="0">
              <a:buFont typeface="Arial" charset="0"/>
              <a:buChar char="•"/>
            </a:pPr>
            <a:r>
              <a:rPr lang="en-US" sz="2000" dirty="0" smtClean="0">
                <a:solidFill>
                  <a:srgbClr val="A50021"/>
                </a:solidFill>
              </a:rPr>
              <a:t>1.570 </a:t>
            </a:r>
            <a:r>
              <a:rPr lang="en-US" sz="2000" dirty="0" err="1">
                <a:solidFill>
                  <a:srgbClr val="A50021"/>
                </a:solidFill>
              </a:rPr>
              <a:t>Logische</a:t>
            </a:r>
            <a:r>
              <a:rPr lang="en-US" sz="2000" dirty="0">
                <a:solidFill>
                  <a:srgbClr val="A50021"/>
                </a:solidFill>
              </a:rPr>
              <a:t> </a:t>
            </a:r>
            <a:r>
              <a:rPr lang="en-US" sz="2000" dirty="0" err="1">
                <a:solidFill>
                  <a:srgbClr val="A50021"/>
                </a:solidFill>
              </a:rPr>
              <a:t>Sichten</a:t>
            </a:r>
            <a:endParaRPr lang="en-US" sz="2000" dirty="0">
              <a:solidFill>
                <a:srgbClr val="A50021"/>
              </a:solidFill>
            </a:endParaRPr>
          </a:p>
          <a:p>
            <a:pPr marL="342900" indent="-342900" eaLnBrk="0" hangingPunct="0">
              <a:buFont typeface="Arial" charset="0"/>
              <a:buChar char="•"/>
            </a:pPr>
            <a:r>
              <a:rPr lang="en-US" sz="2000" dirty="0">
                <a:solidFill>
                  <a:srgbClr val="A50021"/>
                </a:solidFill>
              </a:rPr>
              <a:t>= 85.000 </a:t>
            </a:r>
            <a:r>
              <a:rPr lang="en-US" sz="2000" dirty="0" err="1">
                <a:solidFill>
                  <a:srgbClr val="A50021"/>
                </a:solidFill>
              </a:rPr>
              <a:t>Objekt</a:t>
            </a:r>
            <a:r>
              <a:rPr lang="en-US" sz="2000" dirty="0">
                <a:solidFill>
                  <a:srgbClr val="A50021"/>
                </a:solidFill>
              </a:rPr>
              <a:t> </a:t>
            </a:r>
            <a:r>
              <a:rPr lang="en-US" sz="2000" dirty="0" err="1">
                <a:solidFill>
                  <a:srgbClr val="A50021"/>
                </a:solidFill>
              </a:rPr>
              <a:t>Definitionen</a:t>
            </a:r>
            <a:endParaRPr lang="de-DE" sz="2000" dirty="0">
              <a:solidFill>
                <a:srgbClr val="A50021"/>
              </a:solidFill>
            </a:endParaRPr>
          </a:p>
        </p:txBody>
      </p:sp>
      <p:sp>
        <p:nvSpPr>
          <p:cNvPr id="29700" name="Text Box 3"/>
          <p:cNvSpPr txBox="1">
            <a:spLocks noChangeArrowheads="1"/>
          </p:cNvSpPr>
          <p:nvPr/>
        </p:nvSpPr>
        <p:spPr bwMode="auto">
          <a:xfrm>
            <a:off x="539750" y="1620838"/>
            <a:ext cx="8424863" cy="396875"/>
          </a:xfrm>
          <a:prstGeom prst="rect">
            <a:avLst/>
          </a:prstGeom>
          <a:noFill/>
          <a:ln w="9525">
            <a:noFill/>
            <a:miter lim="800000"/>
            <a:headEnd/>
            <a:tailEnd/>
          </a:ln>
        </p:spPr>
        <p:txBody>
          <a:bodyPr>
            <a:spAutoFit/>
          </a:bodyPr>
          <a:lstStyle/>
          <a:p>
            <a:pPr eaLnBrk="0" hangingPunct="0">
              <a:spcAft>
                <a:spcPts val="1200"/>
              </a:spcAft>
            </a:pPr>
            <a:r>
              <a:rPr lang="en-US" sz="2000" dirty="0" err="1"/>
              <a:t>Textilindustrie</a:t>
            </a:r>
            <a:r>
              <a:rPr lang="en-US" sz="2000" dirty="0"/>
              <a:t> - ERP/PPS System </a:t>
            </a:r>
            <a:r>
              <a:rPr lang="en-US" sz="2000" dirty="0" err="1"/>
              <a:t>erstellt</a:t>
            </a:r>
            <a:r>
              <a:rPr lang="en-US" sz="2000" dirty="0"/>
              <a:t> </a:t>
            </a:r>
            <a:r>
              <a:rPr lang="en-US" sz="2000" dirty="0" err="1"/>
              <a:t>mit</a:t>
            </a:r>
            <a:r>
              <a:rPr lang="en-US" sz="2000" dirty="0"/>
              <a:t> CA 2E (Synon</a:t>
            </a:r>
            <a:r>
              <a:rPr lang="en-US" sz="2000" dirty="0" smtClean="0"/>
              <a:t>) auf </a:t>
            </a:r>
            <a:r>
              <a:rPr lang="en-US" sz="2000" dirty="0" err="1" smtClean="0"/>
              <a:t>iSeries</a:t>
            </a:r>
            <a:endParaRPr lang="en-US" sz="2000" dirty="0"/>
          </a:p>
        </p:txBody>
      </p:sp>
      <p:sp>
        <p:nvSpPr>
          <p:cNvPr id="29702"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539750" y="2533650"/>
            <a:ext cx="7991475" cy="2225675"/>
          </a:xfrm>
          <a:prstGeom prst="rect">
            <a:avLst/>
          </a:prstGeom>
          <a:noFill/>
          <a:ln w="9525">
            <a:noFill/>
            <a:miter lim="800000"/>
            <a:headEnd/>
            <a:tailEnd/>
          </a:ln>
        </p:spPr>
        <p:txBody>
          <a:bodyPr>
            <a:spAutoFit/>
          </a:bodyPr>
          <a:lstStyle/>
          <a:p>
            <a:pPr eaLnBrk="0" hangingPunct="0"/>
            <a:r>
              <a:rPr lang="en-US" sz="2000">
                <a:solidFill>
                  <a:srgbClr val="A50021"/>
                </a:solidFill>
              </a:rPr>
              <a:t>= 85.000 Objekt Definitionen / Triples / usw…</a:t>
            </a:r>
            <a:br>
              <a:rPr lang="en-US" sz="2000">
                <a:solidFill>
                  <a:srgbClr val="A50021"/>
                </a:solidFill>
              </a:rPr>
            </a:br>
            <a:endParaRPr lang="en-US" sz="2000">
              <a:solidFill>
                <a:srgbClr val="A50021"/>
              </a:solidFill>
            </a:endParaRPr>
          </a:p>
          <a:p>
            <a:pPr eaLnBrk="0" hangingPunct="0"/>
            <a:r>
              <a:rPr lang="en-US" sz="2000">
                <a:solidFill>
                  <a:srgbClr val="A50021"/>
                </a:solidFill>
              </a:rPr>
              <a:t>+ Korrektur von Fehlern</a:t>
            </a:r>
          </a:p>
          <a:p>
            <a:pPr eaLnBrk="0" hangingPunct="0"/>
            <a:r>
              <a:rPr lang="en-US" sz="2000">
                <a:solidFill>
                  <a:srgbClr val="A50021"/>
                </a:solidFill>
              </a:rPr>
              <a:t>+ Qualitätskontrolle</a:t>
            </a:r>
          </a:p>
          <a:p>
            <a:pPr eaLnBrk="0" hangingPunct="0"/>
            <a:endParaRPr lang="en-US" sz="2000">
              <a:solidFill>
                <a:srgbClr val="A50021"/>
              </a:solidFill>
            </a:endParaRPr>
          </a:p>
          <a:p>
            <a:pPr eaLnBrk="0" hangingPunct="0"/>
            <a:r>
              <a:rPr lang="en-US" sz="2000">
                <a:solidFill>
                  <a:srgbClr val="A50021"/>
                </a:solidFill>
              </a:rPr>
              <a:t>= was denken Sie, wie lange das dauert?</a:t>
            </a:r>
            <a:endParaRPr lang="en-US" sz="2000">
              <a:solidFill>
                <a:srgbClr val="640000"/>
              </a:solidFill>
            </a:endParaRPr>
          </a:p>
          <a:p>
            <a:pPr eaLnBrk="0" hangingPunct="0"/>
            <a:endParaRPr lang="en-US" sz="2000">
              <a:solidFill>
                <a:srgbClr val="640000"/>
              </a:solidFill>
            </a:endParaRPr>
          </a:p>
        </p:txBody>
      </p:sp>
      <p:sp>
        <p:nvSpPr>
          <p:cNvPr id="30722" name="Titel 1"/>
          <p:cNvSpPr txBox="1">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cs typeface="FS Joey"/>
              </a:rPr>
              <a:t>An </a:t>
            </a:r>
            <a:r>
              <a:rPr lang="de-DE" altLang="de-DE" sz="2400" b="1">
                <a:solidFill>
                  <a:schemeClr val="bg1"/>
                </a:solidFill>
                <a:ea typeface="FS Joey"/>
                <a:cs typeface="FS Joey"/>
              </a:rPr>
              <a:t>example</a:t>
            </a:r>
            <a:r>
              <a:rPr lang="de-DE" altLang="de-DE" sz="2400" b="1">
                <a:solidFill>
                  <a:schemeClr val="bg1"/>
                </a:solidFill>
                <a:latin typeface="Calibri" pitchFamily="34" charset="0"/>
                <a:ea typeface="FS Joey"/>
                <a:cs typeface="FS Joey"/>
              </a:rPr>
              <a:t> in numbers…</a:t>
            </a:r>
          </a:p>
        </p:txBody>
      </p:sp>
      <p:sp>
        <p:nvSpPr>
          <p:cNvPr id="2" name="Textfeld 1"/>
          <p:cNvSpPr txBox="1">
            <a:spLocks noChangeArrowheads="1"/>
          </p:cNvSpPr>
          <p:nvPr/>
        </p:nvSpPr>
        <p:spPr bwMode="auto">
          <a:xfrm>
            <a:off x="539750" y="5035550"/>
            <a:ext cx="8135938" cy="519113"/>
          </a:xfrm>
          <a:prstGeom prst="rect">
            <a:avLst/>
          </a:prstGeom>
          <a:noFill/>
          <a:ln w="9525">
            <a:noFill/>
            <a:miter lim="800000"/>
            <a:headEnd/>
            <a:tailEnd/>
          </a:ln>
        </p:spPr>
        <p:txBody>
          <a:bodyPr>
            <a:spAutoFit/>
          </a:bodyPr>
          <a:lstStyle/>
          <a:p>
            <a:pPr marL="0" lvl="1"/>
            <a:r>
              <a:rPr lang="en-US" sz="2000" b="1" i="1"/>
              <a:t>Mit der Tools</a:t>
            </a:r>
            <a:r>
              <a:rPr lang="en-US" sz="2000" b="1" i="1">
                <a:solidFill>
                  <a:srgbClr val="800000"/>
                </a:solidFill>
              </a:rPr>
              <a:t>4</a:t>
            </a:r>
            <a:r>
              <a:rPr lang="en-US" sz="2000" b="1" i="1"/>
              <a:t>Plex-Suite weniger als 1 Tag!</a:t>
            </a:r>
            <a:br>
              <a:rPr lang="en-US" sz="2000" b="1" i="1"/>
            </a:br>
            <a:r>
              <a:rPr lang="en-US" sz="800" i="1"/>
              <a:t>Ohne die Definitionen innerhalb des Tools, die für die Beschreibung der Namensregeln, DatenTyp-Mapping etc. notwendig sind. Hierfür kommen weitere 2-3 Tage dazu</a:t>
            </a:r>
            <a:r>
              <a:rPr lang="en-US" sz="800"/>
              <a:t>.</a:t>
            </a:r>
          </a:p>
        </p:txBody>
      </p:sp>
      <p:sp>
        <p:nvSpPr>
          <p:cNvPr id="30727" name="Textfeld 4"/>
          <p:cNvSpPr txBox="1">
            <a:spLocks noChangeArrowheads="1"/>
          </p:cNvSpPr>
          <p:nvPr/>
        </p:nvSpPr>
        <p:spPr bwMode="auto">
          <a:xfrm>
            <a:off x="468313" y="1052513"/>
            <a:ext cx="5084762" cy="457200"/>
          </a:xfrm>
          <a:prstGeom prst="rect">
            <a:avLst/>
          </a:prstGeom>
          <a:noFill/>
          <a:ln w="9525">
            <a:noFill/>
            <a:miter lim="800000"/>
            <a:headEnd/>
            <a:tailEnd/>
          </a:ln>
        </p:spPr>
        <p:txBody>
          <a:bodyPr>
            <a:spAutoFit/>
          </a:bodyPr>
          <a:lstStyle/>
          <a:p>
            <a:r>
              <a:rPr lang="de-DE" sz="2400"/>
              <a:t>Ein Beispiel in Zahlen</a:t>
            </a:r>
          </a:p>
        </p:txBody>
      </p:sp>
      <p:sp>
        <p:nvSpPr>
          <p:cNvPr id="30728" name="Text Box 3"/>
          <p:cNvSpPr txBox="1">
            <a:spLocks noChangeArrowheads="1"/>
          </p:cNvSpPr>
          <p:nvPr/>
        </p:nvSpPr>
        <p:spPr bwMode="auto">
          <a:xfrm>
            <a:off x="468313" y="1620838"/>
            <a:ext cx="8424862" cy="396875"/>
          </a:xfrm>
          <a:prstGeom prst="rect">
            <a:avLst/>
          </a:prstGeom>
          <a:noFill/>
          <a:ln w="9525">
            <a:noFill/>
            <a:miter lim="800000"/>
            <a:headEnd/>
            <a:tailEnd/>
          </a:ln>
        </p:spPr>
        <p:txBody>
          <a:bodyPr>
            <a:spAutoFit/>
          </a:bodyPr>
          <a:lstStyle/>
          <a:p>
            <a:pPr eaLnBrk="0" hangingPunct="0">
              <a:spcAft>
                <a:spcPts val="1200"/>
              </a:spcAft>
            </a:pPr>
            <a:r>
              <a:rPr lang="en-US" sz="2000"/>
              <a:t>Textilindustrie - ERP/PPS System erstellt mit CA 2E (Synon)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3"/>
          <p:cNvSpPr txBox="1">
            <a:spLocks noChangeArrowheads="1"/>
          </p:cNvSpPr>
          <p:nvPr/>
        </p:nvSpPr>
        <p:spPr bwMode="auto">
          <a:xfrm>
            <a:off x="1691680" y="2276475"/>
            <a:ext cx="5511800" cy="1508105"/>
          </a:xfrm>
          <a:prstGeom prst="rect">
            <a:avLst/>
          </a:prstGeom>
          <a:noFill/>
          <a:ln w="9525">
            <a:noFill/>
            <a:miter lim="800000"/>
            <a:headEnd/>
            <a:tailEnd/>
          </a:ln>
        </p:spPr>
        <p:txBody>
          <a:bodyPr>
            <a:spAutoFit/>
          </a:bodyPr>
          <a:lstStyle/>
          <a:p>
            <a:pPr marL="179388" indent="-179388" eaLnBrk="0" hangingPunct="0">
              <a:spcAft>
                <a:spcPts val="1200"/>
              </a:spcAft>
              <a:buFont typeface="Arial" charset="0"/>
              <a:buChar char="•"/>
            </a:pPr>
            <a:r>
              <a:rPr lang="en-US" sz="2400" dirty="0" err="1">
                <a:solidFill>
                  <a:srgbClr val="A50021"/>
                </a:solidFill>
              </a:rPr>
              <a:t>Woher</a:t>
            </a:r>
            <a:r>
              <a:rPr lang="en-US" sz="2400" dirty="0">
                <a:solidFill>
                  <a:srgbClr val="A50021"/>
                </a:solidFill>
              </a:rPr>
              <a:t> </a:t>
            </a:r>
            <a:r>
              <a:rPr lang="en-US" sz="2400" dirty="0" err="1">
                <a:solidFill>
                  <a:srgbClr val="A50021"/>
                </a:solidFill>
              </a:rPr>
              <a:t>wir</a:t>
            </a:r>
            <a:r>
              <a:rPr lang="en-US" sz="2400" dirty="0">
                <a:solidFill>
                  <a:srgbClr val="A50021"/>
                </a:solidFill>
              </a:rPr>
              <a:t> </a:t>
            </a:r>
            <a:r>
              <a:rPr lang="en-US" sz="2400" dirty="0" err="1">
                <a:solidFill>
                  <a:srgbClr val="A50021"/>
                </a:solidFill>
              </a:rPr>
              <a:t>alle</a:t>
            </a:r>
            <a:r>
              <a:rPr lang="en-US" sz="2400" dirty="0">
                <a:solidFill>
                  <a:srgbClr val="A50021"/>
                </a:solidFill>
              </a:rPr>
              <a:t> </a:t>
            </a:r>
            <a:r>
              <a:rPr lang="en-US" sz="2400" dirty="0" err="1">
                <a:solidFill>
                  <a:srgbClr val="A50021"/>
                </a:solidFill>
              </a:rPr>
              <a:t>kommen</a:t>
            </a:r>
            <a:r>
              <a:rPr lang="en-US" sz="2400" dirty="0">
                <a:solidFill>
                  <a:srgbClr val="A50021"/>
                </a:solidFill>
              </a:rPr>
              <a:t>…</a:t>
            </a:r>
          </a:p>
          <a:p>
            <a:pPr marL="179388" indent="-179388" eaLnBrk="0" hangingPunct="0">
              <a:spcAft>
                <a:spcPts val="1200"/>
              </a:spcAft>
              <a:buFont typeface="Arial" charset="0"/>
              <a:buChar char="•"/>
            </a:pPr>
            <a:r>
              <a:rPr lang="en-US" sz="2400" dirty="0"/>
              <a:t>Die </a:t>
            </a:r>
            <a:r>
              <a:rPr lang="en-US" sz="2400" dirty="0" err="1"/>
              <a:t>Produktivitäts</a:t>
            </a:r>
            <a:r>
              <a:rPr lang="en-US" sz="2400" dirty="0"/>
              <a:t>-Suite </a:t>
            </a:r>
            <a:r>
              <a:rPr lang="en-US" sz="2400" dirty="0" err="1"/>
              <a:t>für</a:t>
            </a:r>
            <a:r>
              <a:rPr lang="en-US" sz="2400" dirty="0"/>
              <a:t> CA Plex</a:t>
            </a:r>
          </a:p>
          <a:p>
            <a:pPr marL="179388" indent="-179388" eaLnBrk="0" hangingPunct="0">
              <a:spcAft>
                <a:spcPts val="1200"/>
              </a:spcAft>
              <a:buFont typeface="Arial" charset="0"/>
              <a:buChar char="•"/>
            </a:pPr>
            <a:r>
              <a:rPr lang="en-US" sz="2400" dirty="0" smtClean="0"/>
              <a:t>Demo …</a:t>
            </a:r>
            <a:endParaRPr lang="en-US" sz="2400" dirty="0"/>
          </a:p>
        </p:txBody>
      </p:sp>
      <p:sp>
        <p:nvSpPr>
          <p:cNvPr id="120835" name="Textfeld 4"/>
          <p:cNvSpPr txBox="1">
            <a:spLocks noChangeArrowheads="1"/>
          </p:cNvSpPr>
          <p:nvPr/>
        </p:nvSpPr>
        <p:spPr bwMode="auto">
          <a:xfrm>
            <a:off x="1704380" y="1268413"/>
            <a:ext cx="3898900" cy="461962"/>
          </a:xfrm>
          <a:prstGeom prst="rect">
            <a:avLst/>
          </a:prstGeom>
          <a:noFill/>
          <a:ln w="9525">
            <a:noFill/>
            <a:miter lim="800000"/>
            <a:headEnd/>
            <a:tailEnd/>
          </a:ln>
        </p:spPr>
        <p:txBody>
          <a:bodyPr>
            <a:spAutoFit/>
          </a:bodyPr>
          <a:lstStyle/>
          <a:p>
            <a:r>
              <a:rPr lang="de-DE" sz="2400"/>
              <a:t>Agenda:</a:t>
            </a:r>
          </a:p>
        </p:txBody>
      </p:sp>
      <p:sp>
        <p:nvSpPr>
          <p:cNvPr id="120836"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blip>
          <a:srcRect/>
          <a:stretch>
            <a:fillRect/>
          </a:stretch>
        </p:blipFill>
        <p:spPr bwMode="auto">
          <a:xfrm>
            <a:off x="2566318" y="2336204"/>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
        <p:nvSpPr>
          <p:cNvPr id="32771" name="Textfeld 4"/>
          <p:cNvSpPr txBox="1">
            <a:spLocks noChangeArrowheads="1"/>
          </p:cNvSpPr>
          <p:nvPr/>
        </p:nvSpPr>
        <p:spPr bwMode="auto">
          <a:xfrm>
            <a:off x="2416175" y="1268413"/>
            <a:ext cx="4305300" cy="457200"/>
          </a:xfrm>
          <a:prstGeom prst="rect">
            <a:avLst/>
          </a:prstGeom>
          <a:noFill/>
          <a:ln w="9525">
            <a:noFill/>
            <a:miter lim="800000"/>
            <a:headEnd/>
            <a:tailEnd/>
          </a:ln>
        </p:spPr>
        <p:txBody>
          <a:bodyPr wrap="none">
            <a:spAutoFit/>
          </a:bodyPr>
          <a:lstStyle/>
          <a:p>
            <a:pPr algn="ctr"/>
            <a:r>
              <a:rPr lang="de-DE" sz="2400"/>
              <a:t>Automatisierung ist genau hier</a:t>
            </a:r>
          </a:p>
        </p:txBody>
      </p:sp>
      <p:pic>
        <p:nvPicPr>
          <p:cNvPr id="7" name="Picture 6"/>
          <p:cNvPicPr>
            <a:picLocks noChangeAspect="1" noChangeArrowheads="1"/>
          </p:cNvPicPr>
          <p:nvPr/>
        </p:nvPicPr>
        <p:blipFill>
          <a:blip r:embed="rId3">
            <a:extLst/>
          </a:blip>
          <a:srcRect/>
          <a:stretch>
            <a:fillRect/>
          </a:stretch>
        </p:blipFill>
        <p:spPr bwMode="auto">
          <a:xfrm>
            <a:off x="2790812" y="3735302"/>
            <a:ext cx="1659613" cy="464701"/>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
        <p:nvSpPr>
          <p:cNvPr id="32774"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4"/>
          <p:cNvSpPr txBox="1">
            <a:spLocks noChangeArrowheads="1"/>
          </p:cNvSpPr>
          <p:nvPr/>
        </p:nvSpPr>
        <p:spPr bwMode="auto">
          <a:xfrm>
            <a:off x="539750" y="2897188"/>
            <a:ext cx="7993063" cy="1323975"/>
          </a:xfrm>
          <a:prstGeom prst="rect">
            <a:avLst/>
          </a:prstGeom>
          <a:noFill/>
          <a:ln w="9525">
            <a:noFill/>
            <a:miter lim="800000"/>
            <a:headEnd/>
            <a:tailEnd/>
          </a:ln>
        </p:spPr>
        <p:txBody>
          <a:bodyPr>
            <a:spAutoFit/>
          </a:bodyPr>
          <a:lstStyle/>
          <a:p>
            <a:pPr algn="ctr">
              <a:buClr>
                <a:srgbClr val="800000"/>
              </a:buClr>
            </a:pPr>
            <a:r>
              <a:rPr lang="de-DE" altLang="de-DE" sz="4000" dirty="0" smtClean="0"/>
              <a:t>DEMO</a:t>
            </a:r>
            <a:r>
              <a:rPr lang="de-DE" altLang="de-DE" sz="4000" dirty="0"/>
              <a:t/>
            </a:r>
            <a:br>
              <a:rPr lang="de-DE" altLang="de-DE" sz="4000" dirty="0"/>
            </a:br>
            <a:endParaRPr lang="de-DE" altLang="de-DE" sz="4000" dirty="0"/>
          </a:p>
        </p:txBody>
      </p:sp>
      <p:sp>
        <p:nvSpPr>
          <p:cNvPr id="33796"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srcRect/>
          <a:stretch>
            <a:fillRect/>
          </a:stretch>
        </p:blipFill>
        <p:spPr bwMode="auto">
          <a:xfrm>
            <a:off x="468313" y="1700213"/>
            <a:ext cx="5467350" cy="3876675"/>
          </a:xfrm>
          <a:prstGeom prst="rect">
            <a:avLst/>
          </a:prstGeom>
          <a:noFill/>
          <a:ln w="9525">
            <a:noFill/>
            <a:miter lim="800000"/>
            <a:headEnd/>
            <a:tailEnd/>
          </a:ln>
        </p:spPr>
      </p:pic>
      <p:sp>
        <p:nvSpPr>
          <p:cNvPr id="2" name="Textfeld 1"/>
          <p:cNvSpPr txBox="1"/>
          <p:nvPr/>
        </p:nvSpPr>
        <p:spPr>
          <a:xfrm>
            <a:off x="6011863" y="2100263"/>
            <a:ext cx="3024187" cy="2841625"/>
          </a:xfrm>
          <a:prstGeom prst="rect">
            <a:avLst/>
          </a:prstGeom>
          <a:noFill/>
        </p:spPr>
        <p:txBody>
          <a:bodyPr>
            <a:spAutoFit/>
          </a:bodyPr>
          <a:lstStyle/>
          <a:p>
            <a:r>
              <a:rPr lang="de-DE" b="1"/>
              <a:t>Unterstützt bei der Erstellung von Triples</a:t>
            </a:r>
            <a:endParaRPr lang="de-DE" sz="2000" b="1"/>
          </a:p>
          <a:p>
            <a:pPr>
              <a:buFont typeface="Arial" charset="0"/>
              <a:buChar char="•"/>
            </a:pPr>
            <a:r>
              <a:rPr lang="de-DE" sz="1600"/>
              <a:t> für Datenmodell und    Vererbungsdefinitionen</a:t>
            </a:r>
          </a:p>
          <a:p>
            <a:pPr>
              <a:buFont typeface="Arial" charset="0"/>
              <a:buChar char="•"/>
            </a:pPr>
            <a:r>
              <a:rPr lang="de-DE" sz="1600"/>
              <a:t> zum erstellen oder ändern von name triples</a:t>
            </a:r>
          </a:p>
          <a:p>
            <a:pPr>
              <a:buFont typeface="Arial" charset="0"/>
              <a:buChar char="•"/>
            </a:pPr>
            <a:r>
              <a:rPr lang="de-DE" sz="1600"/>
              <a:t> zum erstellen von Values und Literalen </a:t>
            </a:r>
          </a:p>
          <a:p>
            <a:pPr>
              <a:buFont typeface="Arial" charset="0"/>
              <a:buChar char="•"/>
            </a:pPr>
            <a:r>
              <a:rPr lang="de-DE" sz="1600"/>
              <a:t> aus .csv, Excel, Schematas </a:t>
            </a:r>
          </a:p>
          <a:p>
            <a:pPr>
              <a:buFont typeface="Arial" charset="0"/>
              <a:buChar char="•"/>
            </a:pPr>
            <a:r>
              <a:rPr lang="de-DE" sz="1600" b="1"/>
              <a:t> aus CA 2E</a:t>
            </a:r>
          </a:p>
          <a:p>
            <a:pPr>
              <a:buFont typeface="Arial" charset="0"/>
              <a:buChar char="•"/>
            </a:pPr>
            <a:r>
              <a:rPr lang="de-DE" sz="1600"/>
              <a:t> …</a:t>
            </a:r>
          </a:p>
        </p:txBody>
      </p:sp>
      <p:sp>
        <p:nvSpPr>
          <p:cNvPr id="35844" name="Text Box 3"/>
          <p:cNvSpPr txBox="1">
            <a:spLocks noChangeArrowheads="1"/>
          </p:cNvSpPr>
          <p:nvPr/>
        </p:nvSpPr>
        <p:spPr bwMode="auto">
          <a:xfrm>
            <a:off x="395288" y="1100138"/>
            <a:ext cx="8424862" cy="396875"/>
          </a:xfrm>
          <a:prstGeom prst="rect">
            <a:avLst/>
          </a:prstGeom>
          <a:noFill/>
          <a:ln w="9525">
            <a:noFill/>
            <a:miter lim="800000"/>
            <a:headEnd/>
            <a:tailEnd/>
          </a:ln>
        </p:spPr>
        <p:txBody>
          <a:bodyPr>
            <a:spAutoFit/>
          </a:bodyPr>
          <a:lstStyle/>
          <a:p>
            <a:pPr eaLnBrk="0" hangingPunct="0">
              <a:spcAft>
                <a:spcPts val="1200"/>
              </a:spcAft>
            </a:pPr>
            <a:r>
              <a:rPr lang="en-US" sz="2000" b="1"/>
              <a:t>Die Produktivitäts-Suite für CA Plex</a:t>
            </a:r>
          </a:p>
        </p:txBody>
      </p:sp>
      <p:sp>
        <p:nvSpPr>
          <p:cNvPr id="35846"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dirty="0">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5724525" y="1125538"/>
            <a:ext cx="3311525" cy="4486275"/>
          </a:xfrm>
          <a:prstGeom prst="rect">
            <a:avLst/>
          </a:prstGeom>
          <a:noFill/>
        </p:spPr>
        <p:txBody>
          <a:bodyPr>
            <a:spAutoFit/>
          </a:bodyPr>
          <a:lstStyle/>
          <a:p>
            <a:r>
              <a:rPr lang="de-DE" b="1"/>
              <a:t>PlexXML</a:t>
            </a:r>
            <a:r>
              <a:rPr lang="de-DE"/>
              <a:t> ist eines der UI- Frameworks die wir nutzen.</a:t>
            </a:r>
          </a:p>
          <a:p>
            <a:endParaRPr lang="de-DE"/>
          </a:p>
          <a:p>
            <a:pPr marL="0" lvl="1"/>
            <a:r>
              <a:rPr lang="en-US" b="1" i="1"/>
              <a:t>Tools</a:t>
            </a:r>
            <a:r>
              <a:rPr lang="en-US" b="1" i="1">
                <a:solidFill>
                  <a:srgbClr val="800000"/>
                </a:solidFill>
              </a:rPr>
              <a:t>4</a:t>
            </a:r>
            <a:r>
              <a:rPr lang="en-US" b="1" i="1"/>
              <a:t>Plex </a:t>
            </a:r>
            <a:r>
              <a:rPr lang="de-DE"/>
              <a:t>unterstützt bei der Erstellung der Dialoge und der dafür nötigen .xml/.xsl Dateien für</a:t>
            </a:r>
          </a:p>
          <a:p>
            <a:r>
              <a:rPr lang="de-DE"/>
              <a:t> </a:t>
            </a:r>
          </a:p>
          <a:p>
            <a:pPr>
              <a:buFont typeface="Arial" charset="0"/>
              <a:buChar char="•"/>
            </a:pPr>
            <a:r>
              <a:rPr lang="de-DE"/>
              <a:t> das Benutzerinterface </a:t>
            </a:r>
          </a:p>
          <a:p>
            <a:pPr>
              <a:buFont typeface="Arial" charset="0"/>
              <a:buChar char="•"/>
            </a:pPr>
            <a:r>
              <a:rPr lang="de-DE"/>
              <a:t> diverse Funktionalität </a:t>
            </a:r>
          </a:p>
          <a:p>
            <a:pPr>
              <a:buFont typeface="Arial" charset="0"/>
              <a:buChar char="•"/>
            </a:pPr>
            <a:r>
              <a:rPr lang="de-DE"/>
              <a:t> Controls (buttons, links, …)</a:t>
            </a:r>
          </a:p>
          <a:p>
            <a:pPr>
              <a:buFont typeface="Arial" charset="0"/>
              <a:buChar char="•"/>
            </a:pPr>
            <a:endParaRPr lang="de-DE"/>
          </a:p>
          <a:p>
            <a:pPr>
              <a:buFont typeface="Arial" charset="0"/>
              <a:buNone/>
            </a:pPr>
            <a:r>
              <a:rPr lang="en-US" b="1" i="1"/>
              <a:t>Tools</a:t>
            </a:r>
            <a:r>
              <a:rPr lang="en-US" b="1" i="1">
                <a:solidFill>
                  <a:srgbClr val="800000"/>
                </a:solidFill>
              </a:rPr>
              <a:t>4</a:t>
            </a:r>
            <a:r>
              <a:rPr lang="en-US" b="1" i="1"/>
              <a:t>Plex </a:t>
            </a:r>
            <a:r>
              <a:rPr lang="de-DE"/>
              <a:t>unterstützt bei der Erstellung der Menüeinträge und legt das Wörterbuch für die Mehrsprachigkeit an</a:t>
            </a:r>
          </a:p>
        </p:txBody>
      </p:sp>
      <p:pic>
        <p:nvPicPr>
          <p:cNvPr id="36867" name="Picture 2" descr="E:\CA Plex Toolbox\ScreenShots\Tools4Plex_Menu.jpg"/>
          <p:cNvPicPr>
            <a:picLocks noChangeAspect="1" noChangeArrowheads="1"/>
          </p:cNvPicPr>
          <p:nvPr/>
        </p:nvPicPr>
        <p:blipFill>
          <a:blip r:embed="rId2"/>
          <a:srcRect/>
          <a:stretch>
            <a:fillRect/>
          </a:stretch>
        </p:blipFill>
        <p:spPr bwMode="auto">
          <a:xfrm>
            <a:off x="539750" y="1628775"/>
            <a:ext cx="5184775" cy="4138613"/>
          </a:xfrm>
          <a:prstGeom prst="rect">
            <a:avLst/>
          </a:prstGeom>
          <a:noFill/>
          <a:ln w="9525">
            <a:noFill/>
            <a:miter lim="800000"/>
            <a:headEnd/>
            <a:tailEnd/>
          </a:ln>
        </p:spPr>
      </p:pic>
      <p:pic>
        <p:nvPicPr>
          <p:cNvPr id="36868" name="Picture 3" descr="E:\CA Plex Toolbox\ScreenShots\Tools4Plex_PlexXML.jpg"/>
          <p:cNvPicPr>
            <a:picLocks noChangeAspect="1" noChangeArrowheads="1"/>
          </p:cNvPicPr>
          <p:nvPr/>
        </p:nvPicPr>
        <p:blipFill>
          <a:blip r:embed="rId3"/>
          <a:srcRect/>
          <a:stretch>
            <a:fillRect/>
          </a:stretch>
        </p:blipFill>
        <p:spPr bwMode="auto">
          <a:xfrm>
            <a:off x="617538" y="1908175"/>
            <a:ext cx="3522662" cy="3046413"/>
          </a:xfrm>
          <a:prstGeom prst="rect">
            <a:avLst/>
          </a:prstGeom>
          <a:noFill/>
          <a:ln w="9525">
            <a:noFill/>
            <a:miter lim="800000"/>
            <a:headEnd/>
            <a:tailEnd/>
          </a:ln>
        </p:spPr>
      </p:pic>
      <p:sp>
        <p:nvSpPr>
          <p:cNvPr id="36871"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
        <p:nvSpPr>
          <p:cNvPr id="36872" name="Text Box 3"/>
          <p:cNvSpPr txBox="1">
            <a:spLocks noChangeArrowheads="1"/>
          </p:cNvSpPr>
          <p:nvPr/>
        </p:nvSpPr>
        <p:spPr bwMode="auto">
          <a:xfrm>
            <a:off x="468313" y="1100138"/>
            <a:ext cx="8424862" cy="396875"/>
          </a:xfrm>
          <a:prstGeom prst="rect">
            <a:avLst/>
          </a:prstGeom>
          <a:noFill/>
          <a:ln w="9525">
            <a:noFill/>
            <a:miter lim="800000"/>
            <a:headEnd/>
            <a:tailEnd/>
          </a:ln>
        </p:spPr>
        <p:txBody>
          <a:bodyPr>
            <a:spAutoFit/>
          </a:bodyPr>
          <a:lstStyle/>
          <a:p>
            <a:pPr eaLnBrk="0" hangingPunct="0">
              <a:spcAft>
                <a:spcPts val="1200"/>
              </a:spcAft>
            </a:pPr>
            <a:r>
              <a:rPr lang="en-US" sz="2000" b="1"/>
              <a:t>Die Produktivitäts-Suite für CA Plex</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89" name="Titel 1"/>
          <p:cNvSpPr>
            <a:spLocks noGrp="1"/>
          </p:cNvSpPr>
          <p:nvPr>
            <p:ph type="title" idx="4294967295"/>
          </p:nvPr>
        </p:nvSpPr>
        <p:spPr>
          <a:xfrm>
            <a:off x="539750" y="404813"/>
            <a:ext cx="6985000" cy="261937"/>
          </a:xfrm>
        </p:spPr>
        <p:txBody>
          <a:bodyPr/>
          <a:lstStyle/>
          <a:p>
            <a:pPr eaLnBrk="1" hangingPunct="1"/>
            <a:r>
              <a:rPr lang="de-DE" altLang="de-DE" sz="2400" smtClean="0">
                <a:latin typeface="Arial" charset="0"/>
                <a:cs typeface="Arial" charset="0"/>
              </a:rPr>
              <a:t>Positionierung Tools4Plex-Suite</a:t>
            </a:r>
          </a:p>
        </p:txBody>
      </p:sp>
      <p:sp>
        <p:nvSpPr>
          <p:cNvPr id="37890" name="Text Box 3"/>
          <p:cNvSpPr txBox="1">
            <a:spLocks noChangeArrowheads="1"/>
          </p:cNvSpPr>
          <p:nvPr/>
        </p:nvSpPr>
        <p:spPr bwMode="auto">
          <a:xfrm>
            <a:off x="539750" y="1666875"/>
            <a:ext cx="6696075" cy="4054475"/>
          </a:xfrm>
          <a:prstGeom prst="rect">
            <a:avLst/>
          </a:prstGeom>
          <a:noFill/>
          <a:ln w="9525">
            <a:noFill/>
            <a:miter lim="800000"/>
            <a:headEnd/>
            <a:tailEnd/>
          </a:ln>
        </p:spPr>
        <p:txBody>
          <a:bodyPr>
            <a:spAutoFit/>
          </a:bodyPr>
          <a:lstStyle/>
          <a:p>
            <a:pPr eaLnBrk="0" hangingPunct="0"/>
            <a:r>
              <a:rPr lang="en-US" sz="2000" dirty="0" err="1"/>
              <a:t>Datenmodell</a:t>
            </a:r>
            <a:r>
              <a:rPr lang="en-US" sz="2000" dirty="0"/>
              <a:t> Design 					</a:t>
            </a:r>
          </a:p>
          <a:p>
            <a:pPr eaLnBrk="0" hangingPunct="0">
              <a:buFontTx/>
              <a:buChar char="•"/>
            </a:pPr>
            <a:r>
              <a:rPr lang="en-US" sz="2000" dirty="0"/>
              <a:t> </a:t>
            </a:r>
            <a:r>
              <a:rPr lang="en-US" sz="2000" dirty="0" err="1"/>
              <a:t>Erstellen</a:t>
            </a:r>
            <a:r>
              <a:rPr lang="en-US" sz="2000" dirty="0"/>
              <a:t> des </a:t>
            </a:r>
            <a:r>
              <a:rPr lang="en-US" sz="2000" dirty="0" err="1"/>
              <a:t>Datamodells</a:t>
            </a:r>
            <a:r>
              <a:rPr lang="en-US" sz="2000" dirty="0"/>
              <a:t> (in CA Plex)</a:t>
            </a:r>
          </a:p>
          <a:p>
            <a:pPr marL="742950" lvl="1" indent="-285750" eaLnBrk="0" hangingPunct="0">
              <a:buFontTx/>
              <a:buChar char="•"/>
            </a:pPr>
            <a:r>
              <a:rPr lang="en-US" sz="2000" dirty="0" err="1"/>
              <a:t>Entitäten</a:t>
            </a:r>
            <a:r>
              <a:rPr lang="en-US" sz="2000" dirty="0"/>
              <a:t>, Views &amp; Indexes	</a:t>
            </a:r>
          </a:p>
          <a:p>
            <a:pPr marL="742950" lvl="1" indent="-285750" eaLnBrk="0" hangingPunct="0">
              <a:buFontTx/>
              <a:buChar char="•"/>
            </a:pPr>
            <a:r>
              <a:rPr lang="en-US" sz="2000" dirty="0"/>
              <a:t>Felder, Labels &amp; Values	</a:t>
            </a:r>
          </a:p>
          <a:p>
            <a:pPr marL="742950" lvl="1" indent="-285750" eaLnBrk="0" hangingPunct="0">
              <a:buFontTx/>
              <a:buChar char="•"/>
            </a:pPr>
            <a:r>
              <a:rPr lang="en-US" sz="2000" dirty="0" err="1"/>
              <a:t>Relationen</a:t>
            </a:r>
            <a:r>
              <a:rPr lang="en-US" sz="2000" dirty="0"/>
              <a:t>	</a:t>
            </a:r>
          </a:p>
          <a:p>
            <a:pPr marL="742950" lvl="1" indent="-285750" eaLnBrk="0" hangingPunct="0">
              <a:buFontTx/>
              <a:buChar char="•"/>
            </a:pPr>
            <a:r>
              <a:rPr lang="en-US" sz="2000" dirty="0"/>
              <a:t>….</a:t>
            </a:r>
          </a:p>
          <a:p>
            <a:pPr eaLnBrk="0" hangingPunct="0">
              <a:buFontTx/>
              <a:buChar char="•"/>
            </a:pPr>
            <a:r>
              <a:rPr lang="en-US" sz="2000" dirty="0"/>
              <a:t> </a:t>
            </a:r>
            <a:r>
              <a:rPr lang="en-US" sz="2000" dirty="0" err="1"/>
              <a:t>Analyse</a:t>
            </a:r>
            <a:r>
              <a:rPr lang="en-US" sz="2000" dirty="0"/>
              <a:t> der </a:t>
            </a:r>
            <a:r>
              <a:rPr lang="en-US" sz="2000" dirty="0" err="1"/>
              <a:t>funktionalen</a:t>
            </a:r>
            <a:r>
              <a:rPr lang="en-US" sz="2000" dirty="0"/>
              <a:t> </a:t>
            </a:r>
            <a:r>
              <a:rPr lang="en-US" sz="2000" dirty="0" err="1"/>
              <a:t>Gruppen</a:t>
            </a:r>
            <a:r>
              <a:rPr lang="en-US" sz="2000" dirty="0"/>
              <a:t>, Wahl der </a:t>
            </a:r>
            <a:r>
              <a:rPr lang="en-US" sz="2000" dirty="0" err="1"/>
              <a:t>Vererbung</a:t>
            </a:r>
            <a:r>
              <a:rPr lang="en-US" sz="2000" dirty="0"/>
              <a:t> 	</a:t>
            </a:r>
          </a:p>
          <a:p>
            <a:pPr eaLnBrk="0" hangingPunct="0">
              <a:buFontTx/>
              <a:buChar char="•"/>
            </a:pPr>
            <a:r>
              <a:rPr lang="en-US" sz="2000" dirty="0"/>
              <a:t> </a:t>
            </a:r>
            <a:r>
              <a:rPr lang="en-US" sz="2000" dirty="0" err="1"/>
              <a:t>Definieren</a:t>
            </a:r>
            <a:r>
              <a:rPr lang="en-US" sz="2000" dirty="0"/>
              <a:t> und </a:t>
            </a:r>
            <a:r>
              <a:rPr lang="en-US" sz="2000" dirty="0" err="1"/>
              <a:t>erstellen</a:t>
            </a:r>
            <a:r>
              <a:rPr lang="en-US" sz="2000" dirty="0"/>
              <a:t> der </a:t>
            </a:r>
            <a:r>
              <a:rPr lang="en-US" sz="2000" dirty="0" err="1"/>
              <a:t>Vererbungstriples</a:t>
            </a:r>
            <a:r>
              <a:rPr lang="en-US" sz="2000" dirty="0"/>
              <a:t>	</a:t>
            </a:r>
            <a:endParaRPr lang="en-US" sz="2000" b="1" i="1" dirty="0"/>
          </a:p>
          <a:p>
            <a:pPr eaLnBrk="0" hangingPunct="0">
              <a:buFontTx/>
              <a:buChar char="•"/>
            </a:pPr>
            <a:r>
              <a:rPr lang="en-US" sz="2000" dirty="0"/>
              <a:t> </a:t>
            </a:r>
            <a:r>
              <a:rPr lang="en-US" sz="2000" dirty="0" err="1"/>
              <a:t>Entwicklung</a:t>
            </a:r>
            <a:r>
              <a:rPr lang="en-US" sz="2000" dirty="0"/>
              <a:t> der </a:t>
            </a:r>
            <a:r>
              <a:rPr lang="en-US" sz="2000" dirty="0" err="1"/>
              <a:t>Funktionalität</a:t>
            </a:r>
            <a:endParaRPr lang="en-US" sz="2000" dirty="0"/>
          </a:p>
          <a:p>
            <a:pPr eaLnBrk="0" hangingPunct="0">
              <a:buFontTx/>
              <a:buChar char="•"/>
            </a:pPr>
            <a:r>
              <a:rPr lang="en-US" sz="2000" dirty="0"/>
              <a:t> </a:t>
            </a:r>
            <a:r>
              <a:rPr lang="en-US" sz="2000" dirty="0" err="1"/>
              <a:t>Zeit</a:t>
            </a:r>
            <a:r>
              <a:rPr lang="en-US" sz="2000" dirty="0"/>
              <a:t> </a:t>
            </a:r>
            <a:r>
              <a:rPr lang="en-US" sz="2000" dirty="0" err="1"/>
              <a:t>vergeht</a:t>
            </a:r>
            <a:r>
              <a:rPr lang="en-US" sz="2000" dirty="0"/>
              <a:t>, </a:t>
            </a:r>
            <a:r>
              <a:rPr lang="en-US" sz="2000" dirty="0" err="1"/>
              <a:t>neue</a:t>
            </a:r>
            <a:r>
              <a:rPr lang="en-US" sz="2000" dirty="0"/>
              <a:t> </a:t>
            </a:r>
            <a:r>
              <a:rPr lang="en-US" sz="2000" dirty="0" err="1"/>
              <a:t>Anforderungen</a:t>
            </a:r>
            <a:r>
              <a:rPr lang="en-US" sz="2000" dirty="0"/>
              <a:t>, </a:t>
            </a:r>
            <a:r>
              <a:rPr lang="en-US" sz="2000" dirty="0" err="1"/>
              <a:t>neue</a:t>
            </a:r>
            <a:r>
              <a:rPr lang="en-US" sz="2000" dirty="0"/>
              <a:t> </a:t>
            </a:r>
            <a:r>
              <a:rPr lang="en-US" sz="2000" dirty="0" err="1"/>
              <a:t>Systeme</a:t>
            </a:r>
            <a:r>
              <a:rPr lang="en-US" sz="2000" dirty="0"/>
              <a:t>,….</a:t>
            </a:r>
          </a:p>
          <a:p>
            <a:pPr eaLnBrk="0" hangingPunct="0">
              <a:buFontTx/>
              <a:buChar char="•"/>
            </a:pPr>
            <a:r>
              <a:rPr lang="en-US" sz="2000" dirty="0"/>
              <a:t> Refactoring und Migration	</a:t>
            </a:r>
            <a:endParaRPr lang="en-US" sz="2000" b="1" i="1" dirty="0"/>
          </a:p>
          <a:p>
            <a:pPr eaLnBrk="0" hangingPunct="0"/>
            <a:endParaRPr lang="en-US" sz="2000" dirty="0"/>
          </a:p>
        </p:txBody>
      </p:sp>
      <p:sp>
        <p:nvSpPr>
          <p:cNvPr id="37891" name="Text Box 3"/>
          <p:cNvSpPr txBox="1">
            <a:spLocks noChangeArrowheads="1"/>
          </p:cNvSpPr>
          <p:nvPr/>
        </p:nvSpPr>
        <p:spPr bwMode="auto">
          <a:xfrm>
            <a:off x="539750" y="1052513"/>
            <a:ext cx="8424863" cy="396875"/>
          </a:xfrm>
          <a:prstGeom prst="rect">
            <a:avLst/>
          </a:prstGeom>
          <a:noFill/>
          <a:ln w="9525">
            <a:noFill/>
            <a:miter lim="800000"/>
            <a:headEnd/>
            <a:tailEnd/>
          </a:ln>
        </p:spPr>
        <p:txBody>
          <a:bodyPr>
            <a:spAutoFit/>
          </a:bodyPr>
          <a:lstStyle/>
          <a:p>
            <a:pPr eaLnBrk="0" hangingPunct="0"/>
            <a:r>
              <a:rPr lang="en-US" sz="2000"/>
              <a:t>Im Entwicklungs-Prozess:</a:t>
            </a:r>
          </a:p>
        </p:txBody>
      </p:sp>
      <p:sp>
        <p:nvSpPr>
          <p:cNvPr id="2" name="Textfeld 1"/>
          <p:cNvSpPr txBox="1">
            <a:spLocks noChangeArrowheads="1"/>
          </p:cNvSpPr>
          <p:nvPr/>
        </p:nvSpPr>
        <p:spPr bwMode="auto">
          <a:xfrm>
            <a:off x="7235825" y="2276475"/>
            <a:ext cx="1525588" cy="396875"/>
          </a:xfrm>
          <a:prstGeom prst="rect">
            <a:avLst/>
          </a:prstGeom>
          <a:noFill/>
          <a:ln w="9525">
            <a:noFill/>
            <a:miter lim="800000"/>
            <a:headEnd/>
            <a:tailEnd/>
          </a:ln>
        </p:spPr>
        <p:txBody>
          <a:bodyPr wrap="none">
            <a:spAutoFit/>
          </a:bodyPr>
          <a:lstStyle/>
          <a:p>
            <a:pPr marL="0" lvl="1"/>
            <a:r>
              <a:rPr lang="en-US" sz="2000" b="1" i="1"/>
              <a:t>Tools</a:t>
            </a:r>
            <a:r>
              <a:rPr lang="en-US" sz="2000" b="1" i="1">
                <a:solidFill>
                  <a:srgbClr val="800000"/>
                </a:solidFill>
              </a:rPr>
              <a:t>4</a:t>
            </a:r>
            <a:r>
              <a:rPr lang="en-US" sz="2000" b="1" i="1"/>
              <a:t>Plex</a:t>
            </a:r>
            <a:endParaRPr lang="en-US" sz="2000"/>
          </a:p>
        </p:txBody>
      </p:sp>
      <p:sp>
        <p:nvSpPr>
          <p:cNvPr id="6" name="Textfeld 5"/>
          <p:cNvSpPr txBox="1">
            <a:spLocks noChangeArrowheads="1"/>
          </p:cNvSpPr>
          <p:nvPr/>
        </p:nvSpPr>
        <p:spPr bwMode="auto">
          <a:xfrm>
            <a:off x="7235825" y="2603500"/>
            <a:ext cx="1525588" cy="396875"/>
          </a:xfrm>
          <a:prstGeom prst="rect">
            <a:avLst/>
          </a:prstGeom>
          <a:noFill/>
          <a:ln w="9525">
            <a:noFill/>
            <a:miter lim="800000"/>
            <a:headEnd/>
            <a:tailEnd/>
          </a:ln>
        </p:spPr>
        <p:txBody>
          <a:bodyPr wrap="none">
            <a:spAutoFit/>
          </a:bodyPr>
          <a:lstStyle/>
          <a:p>
            <a:pPr marL="0" lvl="1"/>
            <a:r>
              <a:rPr lang="en-US" sz="2000" b="1" i="1"/>
              <a:t>Tools</a:t>
            </a:r>
            <a:r>
              <a:rPr lang="en-US" sz="2000" b="1" i="1">
                <a:solidFill>
                  <a:srgbClr val="800000"/>
                </a:solidFill>
              </a:rPr>
              <a:t>4</a:t>
            </a:r>
            <a:r>
              <a:rPr lang="en-US" sz="2000" b="1" i="1"/>
              <a:t>Plex</a:t>
            </a:r>
            <a:endParaRPr lang="en-US" sz="2000"/>
          </a:p>
        </p:txBody>
      </p:sp>
      <p:sp>
        <p:nvSpPr>
          <p:cNvPr id="7" name="Textfeld 6"/>
          <p:cNvSpPr txBox="1">
            <a:spLocks noChangeArrowheads="1"/>
          </p:cNvSpPr>
          <p:nvPr/>
        </p:nvSpPr>
        <p:spPr bwMode="auto">
          <a:xfrm>
            <a:off x="7235825" y="2919413"/>
            <a:ext cx="1525588" cy="396875"/>
          </a:xfrm>
          <a:prstGeom prst="rect">
            <a:avLst/>
          </a:prstGeom>
          <a:noFill/>
          <a:ln w="9525">
            <a:noFill/>
            <a:miter lim="800000"/>
            <a:headEnd/>
            <a:tailEnd/>
          </a:ln>
        </p:spPr>
        <p:txBody>
          <a:bodyPr wrap="none">
            <a:spAutoFit/>
          </a:bodyPr>
          <a:lstStyle/>
          <a:p>
            <a:pPr marL="0" lvl="1"/>
            <a:r>
              <a:rPr lang="en-US" sz="2000" b="1" i="1"/>
              <a:t>Tools</a:t>
            </a:r>
            <a:r>
              <a:rPr lang="en-US" sz="2000" b="1" i="1">
                <a:solidFill>
                  <a:srgbClr val="800000"/>
                </a:solidFill>
              </a:rPr>
              <a:t>4</a:t>
            </a:r>
            <a:r>
              <a:rPr lang="en-US" sz="2000" b="1" i="1"/>
              <a:t>Plex</a:t>
            </a:r>
            <a:endParaRPr lang="en-US" sz="2000"/>
          </a:p>
        </p:txBody>
      </p:sp>
      <p:sp>
        <p:nvSpPr>
          <p:cNvPr id="8" name="Textfeld 7"/>
          <p:cNvSpPr txBox="1">
            <a:spLocks noChangeArrowheads="1"/>
          </p:cNvSpPr>
          <p:nvPr/>
        </p:nvSpPr>
        <p:spPr bwMode="auto">
          <a:xfrm>
            <a:off x="7235825" y="4127500"/>
            <a:ext cx="1525588" cy="396875"/>
          </a:xfrm>
          <a:prstGeom prst="rect">
            <a:avLst/>
          </a:prstGeom>
          <a:noFill/>
          <a:ln w="9525">
            <a:noFill/>
            <a:miter lim="800000"/>
            <a:headEnd/>
            <a:tailEnd/>
          </a:ln>
        </p:spPr>
        <p:txBody>
          <a:bodyPr wrap="none">
            <a:spAutoFit/>
          </a:bodyPr>
          <a:lstStyle/>
          <a:p>
            <a:pPr marL="0" lvl="1"/>
            <a:r>
              <a:rPr lang="en-US" sz="2000" b="1" i="1"/>
              <a:t>Tools</a:t>
            </a:r>
            <a:r>
              <a:rPr lang="en-US" sz="2000" b="1" i="1">
                <a:solidFill>
                  <a:srgbClr val="800000"/>
                </a:solidFill>
              </a:rPr>
              <a:t>4</a:t>
            </a:r>
            <a:r>
              <a:rPr lang="en-US" sz="2000" b="1" i="1"/>
              <a:t>Plex</a:t>
            </a:r>
            <a:endParaRPr lang="en-US" sz="2000"/>
          </a:p>
        </p:txBody>
      </p:sp>
      <p:sp>
        <p:nvSpPr>
          <p:cNvPr id="9" name="Textfeld 8"/>
          <p:cNvSpPr txBox="1">
            <a:spLocks noChangeArrowheads="1"/>
          </p:cNvSpPr>
          <p:nvPr/>
        </p:nvSpPr>
        <p:spPr bwMode="auto">
          <a:xfrm>
            <a:off x="7235825" y="4751388"/>
            <a:ext cx="1525588" cy="396875"/>
          </a:xfrm>
          <a:prstGeom prst="rect">
            <a:avLst/>
          </a:prstGeom>
          <a:noFill/>
          <a:ln w="9525">
            <a:noFill/>
            <a:miter lim="800000"/>
            <a:headEnd/>
            <a:tailEnd/>
          </a:ln>
        </p:spPr>
        <p:txBody>
          <a:bodyPr wrap="none">
            <a:spAutoFit/>
          </a:bodyPr>
          <a:lstStyle/>
          <a:p>
            <a:pPr marL="0" lvl="1"/>
            <a:r>
              <a:rPr lang="en-US" sz="2000" b="1" i="1"/>
              <a:t>Tools</a:t>
            </a:r>
            <a:r>
              <a:rPr lang="en-US" sz="2000" b="1" i="1">
                <a:solidFill>
                  <a:srgbClr val="800000"/>
                </a:solidFill>
              </a:rPr>
              <a:t>4</a:t>
            </a:r>
            <a:r>
              <a:rPr lang="en-US" sz="2000" b="1" i="1"/>
              <a:t>Plex</a:t>
            </a:r>
            <a:endParaRPr lang="en-US" sz="2000"/>
          </a:p>
        </p:txBody>
      </p:sp>
      <p:sp>
        <p:nvSpPr>
          <p:cNvPr id="10" name="Textfeld 9"/>
          <p:cNvSpPr txBox="1">
            <a:spLocks noChangeArrowheads="1"/>
          </p:cNvSpPr>
          <p:nvPr/>
        </p:nvSpPr>
        <p:spPr bwMode="auto">
          <a:xfrm>
            <a:off x="7235825" y="5100638"/>
            <a:ext cx="1525588" cy="396875"/>
          </a:xfrm>
          <a:prstGeom prst="rect">
            <a:avLst/>
          </a:prstGeom>
          <a:noFill/>
          <a:ln w="9525">
            <a:noFill/>
            <a:miter lim="800000"/>
            <a:headEnd/>
            <a:tailEnd/>
          </a:ln>
        </p:spPr>
        <p:txBody>
          <a:bodyPr wrap="none">
            <a:spAutoFit/>
          </a:bodyPr>
          <a:lstStyle/>
          <a:p>
            <a:pPr marL="0" lvl="1"/>
            <a:r>
              <a:rPr lang="en-US" sz="2000" b="1" i="1"/>
              <a:t>Tools</a:t>
            </a:r>
            <a:r>
              <a:rPr lang="en-US" sz="2000" b="1" i="1">
                <a:solidFill>
                  <a:srgbClr val="800000"/>
                </a:solidFill>
              </a:rPr>
              <a:t>4</a:t>
            </a:r>
            <a:r>
              <a:rPr lang="en-US" sz="2000" b="1" i="1"/>
              <a:t>Plex</a:t>
            </a:r>
            <a:endParaRPr lang="en-US" sz="2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3"/>
          <p:cNvSpPr txBox="1">
            <a:spLocks noChangeArrowheads="1"/>
          </p:cNvSpPr>
          <p:nvPr/>
        </p:nvSpPr>
        <p:spPr bwMode="auto">
          <a:xfrm>
            <a:off x="468313" y="1052513"/>
            <a:ext cx="8424862" cy="396875"/>
          </a:xfrm>
          <a:prstGeom prst="rect">
            <a:avLst/>
          </a:prstGeom>
          <a:noFill/>
          <a:ln w="9525">
            <a:noFill/>
            <a:miter lim="800000"/>
            <a:headEnd/>
            <a:tailEnd/>
          </a:ln>
        </p:spPr>
        <p:txBody>
          <a:bodyPr>
            <a:spAutoFit/>
          </a:bodyPr>
          <a:lstStyle/>
          <a:p>
            <a:pPr marL="0" lvl="1" eaLnBrk="0" hangingPunct="0">
              <a:spcAft>
                <a:spcPts val="1200"/>
              </a:spcAft>
            </a:pPr>
            <a:r>
              <a:rPr lang="en-US" sz="2000"/>
              <a:t>Die Quintessenz von </a:t>
            </a:r>
            <a:r>
              <a:rPr lang="en-US" sz="2000" b="1" i="1"/>
              <a:t>Tools</a:t>
            </a:r>
            <a:r>
              <a:rPr lang="en-US" sz="2000" b="1" i="1">
                <a:solidFill>
                  <a:srgbClr val="800000"/>
                </a:solidFill>
              </a:rPr>
              <a:t>4</a:t>
            </a:r>
            <a:r>
              <a:rPr lang="en-US" sz="2000" b="1" i="1"/>
              <a:t>Plex</a:t>
            </a:r>
            <a:endParaRPr lang="en-US" sz="2000"/>
          </a:p>
        </p:txBody>
      </p:sp>
      <p:pic>
        <p:nvPicPr>
          <p:cNvPr id="39938" name="Picture 2"/>
          <p:cNvPicPr>
            <a:picLocks noChangeAspect="1" noChangeArrowheads="1"/>
          </p:cNvPicPr>
          <p:nvPr/>
        </p:nvPicPr>
        <p:blipFill>
          <a:blip r:embed="rId2"/>
          <a:srcRect/>
          <a:stretch>
            <a:fillRect/>
          </a:stretch>
        </p:blipFill>
        <p:spPr bwMode="auto">
          <a:xfrm>
            <a:off x="719138" y="1835150"/>
            <a:ext cx="7705725" cy="3743325"/>
          </a:xfrm>
          <a:prstGeom prst="rect">
            <a:avLst/>
          </a:prstGeom>
          <a:noFill/>
          <a:ln w="9525">
            <a:noFill/>
            <a:miter lim="800000"/>
            <a:headEnd/>
            <a:tailEnd/>
          </a:ln>
        </p:spPr>
      </p:pic>
      <p:sp>
        <p:nvSpPr>
          <p:cNvPr id="39939" name="Titel 1"/>
          <p:cNvSpPr txBox="1">
            <a:spLocks/>
          </p:cNvSpPr>
          <p:nvPr/>
        </p:nvSpPr>
        <p:spPr bwMode="black">
          <a:xfrm>
            <a:off x="539750" y="404813"/>
            <a:ext cx="6985000" cy="261937"/>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ea typeface="FS Joey"/>
                <a:cs typeface="FS Joey"/>
              </a:rPr>
              <a:t>Positionierung Tools4Plex-Suite</a:t>
            </a:r>
          </a:p>
        </p:txBody>
      </p:sp>
      <p:sp>
        <p:nvSpPr>
          <p:cNvPr id="2" name="Pfeil nach rechts 1"/>
          <p:cNvSpPr/>
          <p:nvPr/>
        </p:nvSpPr>
        <p:spPr>
          <a:xfrm>
            <a:off x="3924300" y="3213100"/>
            <a:ext cx="287338" cy="144463"/>
          </a:xfrm>
          <a:prstGeom prst="right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lIns="2103120" tIns="0" rIns="182880" anchor="ctr"/>
          <a:lstStyle/>
          <a:p>
            <a:pPr marL="342900" algn="ctr">
              <a:lnSpc>
                <a:spcPts val="1720"/>
              </a:lnSpc>
              <a:buClr>
                <a:srgbClr val="FFFFFF"/>
              </a:buClr>
              <a:defRPr/>
            </a:pPr>
            <a:endParaRPr lang="de-DE" b="1" dirty="0">
              <a:solidFill>
                <a:srgbClr val="FFFFFF"/>
              </a:solidFill>
              <a:cs typeface="Arial Unicode MS" pitchFamily="34" charset="-128"/>
            </a:endParaRPr>
          </a:p>
        </p:txBody>
      </p:sp>
      <p:pic>
        <p:nvPicPr>
          <p:cNvPr id="39941" name="Picture 2"/>
          <p:cNvPicPr>
            <a:picLocks noChangeAspect="1" noChangeArrowheads="1"/>
          </p:cNvPicPr>
          <p:nvPr/>
        </p:nvPicPr>
        <p:blipFill>
          <a:blip r:embed="rId3"/>
          <a:srcRect/>
          <a:stretch>
            <a:fillRect/>
          </a:stretch>
        </p:blipFill>
        <p:spPr bwMode="auto">
          <a:xfrm>
            <a:off x="3700463" y="5013325"/>
            <a:ext cx="1743075" cy="371475"/>
          </a:xfrm>
          <a:prstGeom prst="rect">
            <a:avLst/>
          </a:prstGeom>
          <a:noFill/>
          <a:ln w="9525">
            <a:noFill/>
            <a:miter lim="800000"/>
            <a:headEnd/>
            <a:tailEnd/>
          </a:ln>
        </p:spPr>
      </p:pic>
      <p:pic>
        <p:nvPicPr>
          <p:cNvPr id="39942" name="Picture 3"/>
          <p:cNvPicPr>
            <a:picLocks noChangeAspect="1" noChangeArrowheads="1"/>
          </p:cNvPicPr>
          <p:nvPr/>
        </p:nvPicPr>
        <p:blipFill>
          <a:blip r:embed="rId4"/>
          <a:srcRect/>
          <a:stretch>
            <a:fillRect/>
          </a:stretch>
        </p:blipFill>
        <p:spPr bwMode="auto">
          <a:xfrm>
            <a:off x="4032250" y="4660900"/>
            <a:ext cx="971550" cy="314325"/>
          </a:xfrm>
          <a:prstGeom prst="rect">
            <a:avLst/>
          </a:prstGeom>
          <a:noFill/>
          <a:ln w="9525">
            <a:noFill/>
            <a:miter lim="800000"/>
            <a:headEnd/>
            <a:tailEnd/>
          </a:ln>
        </p:spPr>
      </p:pic>
      <p:sp>
        <p:nvSpPr>
          <p:cNvPr id="9" name="Pfeil nach unten 8"/>
          <p:cNvSpPr/>
          <p:nvPr/>
        </p:nvSpPr>
        <p:spPr>
          <a:xfrm>
            <a:off x="4392613" y="4154488"/>
            <a:ext cx="163512" cy="282575"/>
          </a:xfrm>
          <a:prstGeom prst="down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lIns="2103120" tIns="0" rIns="182880" anchor="ctr"/>
          <a:lstStyle/>
          <a:p>
            <a:pPr marL="342900" algn="ctr">
              <a:lnSpc>
                <a:spcPts val="1720"/>
              </a:lnSpc>
              <a:buClr>
                <a:srgbClr val="FFFFFF"/>
              </a:buClr>
              <a:defRPr/>
            </a:pPr>
            <a:endParaRPr lang="de-DE" b="1" dirty="0">
              <a:solidFill>
                <a:srgbClr val="FFFFFF"/>
              </a:solidFill>
              <a:cs typeface="Arial Unicode MS" pitchFamily="34" charset="-128"/>
            </a:endParaRPr>
          </a:p>
        </p:txBody>
      </p:sp>
      <p:sp>
        <p:nvSpPr>
          <p:cNvPr id="10" name="Pfeil nach oben 9"/>
          <p:cNvSpPr/>
          <p:nvPr/>
        </p:nvSpPr>
        <p:spPr>
          <a:xfrm>
            <a:off x="4589463" y="4154488"/>
            <a:ext cx="180975" cy="282575"/>
          </a:xfrm>
          <a:prstGeom prst="up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lIns="2103120" tIns="0" rIns="182880" anchor="ctr"/>
          <a:lstStyle/>
          <a:p>
            <a:pPr marL="342900" algn="ctr">
              <a:lnSpc>
                <a:spcPts val="1720"/>
              </a:lnSpc>
              <a:buClr>
                <a:srgbClr val="FFFFFF"/>
              </a:buClr>
              <a:defRPr/>
            </a:pPr>
            <a:endParaRPr lang="de-DE" b="1" dirty="0">
              <a:solidFill>
                <a:srgbClr val="FFFFFF"/>
              </a:solidFill>
              <a:cs typeface="Arial Unicode MS" pitchFamily="34" charset="-128"/>
            </a:endParaRPr>
          </a:p>
        </p:txBody>
      </p:sp>
      <p:sp>
        <p:nvSpPr>
          <p:cNvPr id="16" name="Pfeil nach rechts 15"/>
          <p:cNvSpPr/>
          <p:nvPr/>
        </p:nvSpPr>
        <p:spPr>
          <a:xfrm>
            <a:off x="4859338" y="3213100"/>
            <a:ext cx="288925" cy="144463"/>
          </a:xfrm>
          <a:prstGeom prst="rightArrow">
            <a:avLst/>
          </a:prstGeom>
          <a:solidFill>
            <a:srgbClr val="800000"/>
          </a:solidFill>
          <a:ln w="3175">
            <a:noFill/>
          </a:ln>
          <a:effectLst/>
        </p:spPr>
        <p:style>
          <a:lnRef idx="1">
            <a:schemeClr val="accent1"/>
          </a:lnRef>
          <a:fillRef idx="3">
            <a:schemeClr val="accent1"/>
          </a:fillRef>
          <a:effectRef idx="2">
            <a:schemeClr val="accent1"/>
          </a:effectRef>
          <a:fontRef idx="minor">
            <a:schemeClr val="lt1"/>
          </a:fontRef>
        </p:style>
        <p:txBody>
          <a:bodyPr lIns="2103120" tIns="0" rIns="182880" anchor="ctr"/>
          <a:lstStyle/>
          <a:p>
            <a:pPr marL="342900" algn="ctr">
              <a:lnSpc>
                <a:spcPts val="1720"/>
              </a:lnSpc>
              <a:buClr>
                <a:srgbClr val="FFFFFF"/>
              </a:buClr>
              <a:defRPr/>
            </a:pPr>
            <a:endParaRPr lang="de-DE" b="1" dirty="0">
              <a:solidFill>
                <a:srgbClr val="FFFFFF"/>
              </a:solidFill>
              <a:cs typeface="Arial Unicode MS" pitchFamily="34" charset="-128"/>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ext Box 3"/>
          <p:cNvSpPr txBox="1">
            <a:spLocks noChangeArrowheads="1"/>
          </p:cNvSpPr>
          <p:nvPr/>
        </p:nvSpPr>
        <p:spPr bwMode="auto">
          <a:xfrm>
            <a:off x="1547738" y="1338312"/>
            <a:ext cx="7200726" cy="396875"/>
          </a:xfrm>
          <a:prstGeom prst="rect">
            <a:avLst/>
          </a:prstGeom>
          <a:noFill/>
          <a:ln w="9525">
            <a:noFill/>
            <a:miter lim="800000"/>
            <a:headEnd/>
            <a:tailEnd/>
          </a:ln>
        </p:spPr>
        <p:txBody>
          <a:bodyPr wrap="square">
            <a:spAutoFit/>
          </a:bodyPr>
          <a:lstStyle/>
          <a:p>
            <a:pPr marL="0" lvl="1" eaLnBrk="0" hangingPunct="0">
              <a:spcAft>
                <a:spcPts val="1200"/>
              </a:spcAft>
            </a:pPr>
            <a:r>
              <a:rPr lang="en-US" sz="2000"/>
              <a:t>Mass modeling – Massenänderungen im Model</a:t>
            </a:r>
          </a:p>
        </p:txBody>
      </p:sp>
      <p:sp>
        <p:nvSpPr>
          <p:cNvPr id="40963" name="Textfeld 5"/>
          <p:cNvSpPr txBox="1">
            <a:spLocks noChangeArrowheads="1"/>
          </p:cNvSpPr>
          <p:nvPr/>
        </p:nvSpPr>
        <p:spPr bwMode="auto">
          <a:xfrm>
            <a:off x="1636638" y="2059037"/>
            <a:ext cx="4014787" cy="2378075"/>
          </a:xfrm>
          <a:prstGeom prst="rect">
            <a:avLst/>
          </a:prstGeom>
          <a:noFill/>
          <a:ln w="9525">
            <a:noFill/>
            <a:miter lim="800000"/>
            <a:headEnd/>
            <a:tailEnd/>
          </a:ln>
        </p:spPr>
        <p:txBody>
          <a:bodyPr wrap="none">
            <a:spAutoFit/>
          </a:bodyPr>
          <a:lstStyle/>
          <a:p>
            <a:pPr marL="342900" indent="-342900">
              <a:lnSpc>
                <a:spcPct val="150000"/>
              </a:lnSpc>
              <a:buFont typeface="Arial" charset="0"/>
              <a:buChar char="•"/>
            </a:pPr>
            <a:r>
              <a:rPr lang="de-DE" sz="2000" dirty="0"/>
              <a:t>Vielfaches Zufügen von Triples</a:t>
            </a:r>
          </a:p>
          <a:p>
            <a:pPr marL="342900" indent="-342900">
              <a:lnSpc>
                <a:spcPct val="150000"/>
              </a:lnSpc>
              <a:buFont typeface="Arial" charset="0"/>
              <a:buChar char="•"/>
            </a:pPr>
            <a:r>
              <a:rPr lang="de-DE" sz="2000" dirty="0"/>
              <a:t>Vielfaches Ändern von Triples</a:t>
            </a:r>
          </a:p>
          <a:p>
            <a:pPr marL="342900" indent="-342900">
              <a:lnSpc>
                <a:spcPct val="150000"/>
              </a:lnSpc>
              <a:buFont typeface="Arial" charset="0"/>
              <a:buChar char="•"/>
            </a:pPr>
            <a:r>
              <a:rPr lang="de-DE" sz="2000" dirty="0" err="1"/>
              <a:t>Refactoring</a:t>
            </a:r>
            <a:r>
              <a:rPr lang="de-DE" sz="2000" dirty="0"/>
              <a:t> von Namen</a:t>
            </a:r>
          </a:p>
          <a:p>
            <a:pPr marL="342900" indent="-342900">
              <a:lnSpc>
                <a:spcPct val="150000"/>
              </a:lnSpc>
              <a:buFont typeface="Arial" charset="0"/>
              <a:buChar char="•"/>
            </a:pPr>
            <a:r>
              <a:rPr lang="de-DE" sz="2000" dirty="0"/>
              <a:t>Sprach-Übersetzung</a:t>
            </a:r>
          </a:p>
          <a:p>
            <a:pPr marL="342900" indent="-342900">
              <a:lnSpc>
                <a:spcPct val="150000"/>
              </a:lnSpc>
              <a:buFont typeface="Arial" charset="0"/>
              <a:buChar char="•"/>
            </a:pPr>
            <a:r>
              <a:rPr lang="de-DE" sz="2000" dirty="0"/>
              <a:t>Model-</a:t>
            </a:r>
            <a:r>
              <a:rPr lang="de-DE" sz="2000" dirty="0" err="1"/>
              <a:t>Übersezung</a:t>
            </a:r>
            <a:endParaRPr lang="de-DE" sz="2000" dirty="0"/>
          </a:p>
        </p:txBody>
      </p:sp>
      <p:sp>
        <p:nvSpPr>
          <p:cNvPr id="40965" name="Titel 1"/>
          <p:cNvSpPr txBox="1">
            <a:spLocks/>
          </p:cNvSpPr>
          <p:nvPr/>
        </p:nvSpPr>
        <p:spPr bwMode="black">
          <a:xfrm>
            <a:off x="539750" y="404813"/>
            <a:ext cx="6985000" cy="261937"/>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ea typeface="FS Joey"/>
                <a:cs typeface="FS Joey"/>
              </a:rPr>
              <a:t>Positionierung Tools4Plex-Suite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Migrieren von CA 2E nach CA Plex…</a:t>
            </a:r>
          </a:p>
        </p:txBody>
      </p:sp>
      <p:sp>
        <p:nvSpPr>
          <p:cNvPr id="18434" name="Text Box 3"/>
          <p:cNvSpPr txBox="1">
            <a:spLocks noChangeArrowheads="1"/>
          </p:cNvSpPr>
          <p:nvPr/>
        </p:nvSpPr>
        <p:spPr bwMode="auto">
          <a:xfrm>
            <a:off x="425450" y="1401763"/>
            <a:ext cx="8424863" cy="4024312"/>
          </a:xfrm>
          <a:prstGeom prst="rect">
            <a:avLst/>
          </a:prstGeom>
          <a:noFill/>
          <a:ln w="9525">
            <a:noFill/>
            <a:miter lim="800000"/>
            <a:headEnd/>
            <a:tailEnd/>
          </a:ln>
        </p:spPr>
        <p:txBody>
          <a:bodyPr>
            <a:spAutoFit/>
          </a:bodyPr>
          <a:lstStyle/>
          <a:p>
            <a:pPr eaLnBrk="0" hangingPunct="0">
              <a:spcAft>
                <a:spcPts val="1200"/>
              </a:spcAft>
            </a:pPr>
            <a:r>
              <a:rPr lang="en-US" sz="2000"/>
              <a:t>Warum migrieren ? (Migraton bedeutet, sich richtig aufzustellen!)</a:t>
            </a:r>
          </a:p>
          <a:p>
            <a:pPr eaLnBrk="0" hangingPunct="0">
              <a:spcAft>
                <a:spcPts val="1200"/>
              </a:spcAft>
            </a:pPr>
            <a:endParaRPr lang="en-US" sz="800"/>
          </a:p>
          <a:p>
            <a:pPr marL="636588" lvl="1" indent="-179388" eaLnBrk="0" hangingPunct="0">
              <a:spcAft>
                <a:spcPts val="600"/>
              </a:spcAft>
              <a:buFont typeface="Arial" charset="0"/>
              <a:buChar char="•"/>
            </a:pPr>
            <a:r>
              <a:rPr lang="en-US" sz="2000"/>
              <a:t>State-of-the-art Technologie für neue Geschäftsanforderungen bereitstellen</a:t>
            </a:r>
          </a:p>
          <a:p>
            <a:pPr marL="636588" lvl="1" indent="-179388" eaLnBrk="0" hangingPunct="0">
              <a:spcAft>
                <a:spcPts val="600"/>
              </a:spcAft>
              <a:buFont typeface="Arial" charset="0"/>
              <a:buChar char="•"/>
            </a:pPr>
            <a:r>
              <a:rPr lang="en-US" sz="2000"/>
              <a:t>Reduzieren von Wartungsaufwendungen</a:t>
            </a:r>
          </a:p>
          <a:p>
            <a:pPr marL="636588" lvl="1" indent="-179388" eaLnBrk="0" hangingPunct="0">
              <a:spcAft>
                <a:spcPts val="600"/>
              </a:spcAft>
              <a:buFont typeface="Arial" charset="0"/>
              <a:buChar char="•"/>
            </a:pPr>
            <a:r>
              <a:rPr lang="en-US" sz="2000"/>
              <a:t>Abhängigkeit von Lieferanten vermeiden </a:t>
            </a:r>
            <a:br>
              <a:rPr lang="en-US" sz="2000"/>
            </a:br>
            <a:r>
              <a:rPr lang="en-US" sz="2000"/>
              <a:t>(</a:t>
            </a:r>
            <a:r>
              <a:rPr lang="en-US" sz="2000">
                <a:solidFill>
                  <a:srgbClr val="7F7F7F"/>
                </a:solidFill>
              </a:rPr>
              <a:t>no one supplier can </a:t>
            </a:r>
            <a:r>
              <a:rPr lang="en-US" sz="2000" b="1">
                <a:solidFill>
                  <a:srgbClr val="0033CC"/>
                </a:solidFill>
              </a:rPr>
              <a:t>S</a:t>
            </a:r>
            <a:r>
              <a:rPr lang="en-US" sz="2000">
                <a:solidFill>
                  <a:srgbClr val="7F7F7F"/>
                </a:solidFill>
              </a:rPr>
              <a:t>olve</a:t>
            </a:r>
            <a:r>
              <a:rPr lang="en-US" sz="2000"/>
              <a:t> </a:t>
            </a:r>
            <a:r>
              <a:rPr lang="en-US" sz="2000" b="1">
                <a:solidFill>
                  <a:srgbClr val="0033CC"/>
                </a:solidFill>
              </a:rPr>
              <a:t>A</a:t>
            </a:r>
            <a:r>
              <a:rPr lang="en-US" sz="2000">
                <a:solidFill>
                  <a:srgbClr val="7F7F7F"/>
                </a:solidFill>
              </a:rPr>
              <a:t>ll</a:t>
            </a:r>
            <a:r>
              <a:rPr lang="en-US" sz="2000"/>
              <a:t> </a:t>
            </a:r>
            <a:r>
              <a:rPr lang="en-US" sz="2000" b="1">
                <a:solidFill>
                  <a:srgbClr val="0033CC"/>
                </a:solidFill>
              </a:rPr>
              <a:t>P</a:t>
            </a:r>
            <a:r>
              <a:rPr lang="en-US" sz="2000">
                <a:solidFill>
                  <a:srgbClr val="7F7F7F"/>
                </a:solidFill>
              </a:rPr>
              <a:t>roblems</a:t>
            </a:r>
            <a:r>
              <a:rPr lang="en-US" sz="2000"/>
              <a:t>)</a:t>
            </a:r>
          </a:p>
          <a:p>
            <a:pPr marL="636588" lvl="1" indent="-179388" eaLnBrk="0" hangingPunct="0">
              <a:spcAft>
                <a:spcPts val="600"/>
              </a:spcAft>
              <a:buFont typeface="Arial" charset="0"/>
              <a:buChar char="•"/>
            </a:pPr>
            <a:r>
              <a:rPr lang="en-US" sz="2000"/>
              <a:t>Stabilität beibehalten und gleichzeitig Flexibilität steigern</a:t>
            </a:r>
          </a:p>
          <a:p>
            <a:pPr marL="636588" lvl="1" indent="-179388" eaLnBrk="0" hangingPunct="0">
              <a:spcAft>
                <a:spcPts val="600"/>
              </a:spcAft>
              <a:buFont typeface="Arial" charset="0"/>
              <a:buChar char="•"/>
            </a:pPr>
            <a:r>
              <a:rPr lang="en-US" sz="2000"/>
              <a:t>Transparenz erhöhen</a:t>
            </a:r>
          </a:p>
          <a:p>
            <a:pPr marL="636588" lvl="1" indent="-179388" eaLnBrk="0" hangingPunct="0">
              <a:spcAft>
                <a:spcPts val="600"/>
              </a:spcAft>
              <a:buFont typeface="Arial" charset="0"/>
              <a:buChar char="•"/>
            </a:pPr>
            <a:r>
              <a:rPr lang="en-US" sz="2000"/>
              <a:t>Erleichtern von Refactoring</a:t>
            </a:r>
          </a:p>
          <a:p>
            <a:pPr marL="636588" lvl="1" indent="-179388" eaLnBrk="0" hangingPunct="0">
              <a:spcAft>
                <a:spcPts val="600"/>
              </a:spcAft>
              <a:buFont typeface="Arial" charset="0"/>
              <a:buChar char="•"/>
            </a:pPr>
            <a:r>
              <a:rPr lang="en-US" sz="2000"/>
              <a:t>Dem Trend folgen (Mode)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animEffect transition="in" filter="fade">
                                      <p:cBhvr>
                                        <p:cTn id="7" dur="500"/>
                                        <p:tgtEl>
                                          <p:spTgt spid="184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3" end="3"/>
                                            </p:txEl>
                                          </p:spTgt>
                                        </p:tgtEl>
                                        <p:attrNameLst>
                                          <p:attrName>style.visibility</p:attrName>
                                        </p:attrNameLst>
                                      </p:cBhvr>
                                      <p:to>
                                        <p:strVal val="visible"/>
                                      </p:to>
                                    </p:set>
                                    <p:animEffect transition="in" filter="fade">
                                      <p:cBhvr>
                                        <p:cTn id="12" dur="500"/>
                                        <p:tgtEl>
                                          <p:spTgt spid="184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animEffect transition="in" filter="fade">
                                      <p:cBhvr>
                                        <p:cTn id="17" dur="500"/>
                                        <p:tgtEl>
                                          <p:spTgt spid="184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5" end="5"/>
                                            </p:txEl>
                                          </p:spTgt>
                                        </p:tgtEl>
                                        <p:attrNameLst>
                                          <p:attrName>style.visibility</p:attrName>
                                        </p:attrNameLst>
                                      </p:cBhvr>
                                      <p:to>
                                        <p:strVal val="visible"/>
                                      </p:to>
                                    </p:set>
                                    <p:animEffect transition="in" filter="fade">
                                      <p:cBhvr>
                                        <p:cTn id="22" dur="500"/>
                                        <p:tgtEl>
                                          <p:spTgt spid="184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animEffect transition="in" filter="fade">
                                      <p:cBhvr>
                                        <p:cTn id="27" dur="500"/>
                                        <p:tgtEl>
                                          <p:spTgt spid="184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7" end="7"/>
                                            </p:txEl>
                                          </p:spTgt>
                                        </p:tgtEl>
                                        <p:attrNameLst>
                                          <p:attrName>style.visibility</p:attrName>
                                        </p:attrNameLst>
                                      </p:cBhvr>
                                      <p:to>
                                        <p:strVal val="visible"/>
                                      </p:to>
                                    </p:set>
                                    <p:animEffect transition="in" filter="fade">
                                      <p:cBhvr>
                                        <p:cTn id="32" dur="500"/>
                                        <p:tgtEl>
                                          <p:spTgt spid="1843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4">
                                            <p:txEl>
                                              <p:pRg st="8" end="8"/>
                                            </p:txEl>
                                          </p:spTgt>
                                        </p:tgtEl>
                                        <p:attrNameLst>
                                          <p:attrName>style.visibility</p:attrName>
                                        </p:attrNameLst>
                                      </p:cBhvr>
                                      <p:to>
                                        <p:strVal val="visible"/>
                                      </p:to>
                                    </p:set>
                                    <p:animEffect transition="in" filter="fade">
                                      <p:cBhvr>
                                        <p:cTn id="37" dur="500"/>
                                        <p:tgtEl>
                                          <p:spTgt spid="184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ext Box 3"/>
          <p:cNvSpPr txBox="1">
            <a:spLocks noChangeArrowheads="1"/>
          </p:cNvSpPr>
          <p:nvPr/>
        </p:nvSpPr>
        <p:spPr bwMode="auto">
          <a:xfrm>
            <a:off x="1163662" y="1412776"/>
            <a:ext cx="6216650" cy="4054475"/>
          </a:xfrm>
          <a:prstGeom prst="rect">
            <a:avLst/>
          </a:prstGeom>
          <a:noFill/>
          <a:ln w="9525">
            <a:noFill/>
            <a:miter lim="800000"/>
            <a:headEnd/>
            <a:tailEnd/>
          </a:ln>
        </p:spPr>
        <p:txBody>
          <a:bodyPr wrap="none">
            <a:spAutoFit/>
          </a:bodyPr>
          <a:lstStyle/>
          <a:p>
            <a:pPr>
              <a:buClr>
                <a:srgbClr val="800000"/>
              </a:buClr>
              <a:buFont typeface="Wingdings" pitchFamily="2" charset="2"/>
              <a:buChar char="§"/>
            </a:pPr>
            <a:r>
              <a:rPr lang="de-DE" sz="2000" dirty="0"/>
              <a:t> </a:t>
            </a:r>
            <a:r>
              <a:rPr lang="de-DE" sz="2000" b="1" dirty="0" err="1"/>
              <a:t>PlexBox</a:t>
            </a:r>
            <a:r>
              <a:rPr lang="de-DE" sz="2000" dirty="0"/>
              <a:t> </a:t>
            </a:r>
          </a:p>
          <a:p>
            <a:pPr lvl="1">
              <a:buClr>
                <a:srgbClr val="800000"/>
              </a:buClr>
            </a:pPr>
            <a:r>
              <a:rPr lang="de-DE" sz="2000" dirty="0"/>
              <a:t>Rock </a:t>
            </a:r>
            <a:r>
              <a:rPr lang="de-DE" sz="2000" dirty="0" err="1"/>
              <a:t>around</a:t>
            </a:r>
            <a:r>
              <a:rPr lang="de-DE" sz="2000" dirty="0"/>
              <a:t> </a:t>
            </a:r>
            <a:r>
              <a:rPr lang="de-DE" sz="2000" dirty="0" err="1"/>
              <a:t>your</a:t>
            </a:r>
            <a:r>
              <a:rPr lang="de-DE" sz="2000" dirty="0"/>
              <a:t> Plex </a:t>
            </a:r>
            <a:r>
              <a:rPr lang="de-DE" sz="2000" dirty="0" err="1"/>
              <a:t>model</a:t>
            </a:r>
            <a:r>
              <a:rPr lang="de-DE" sz="2000" dirty="0"/>
              <a:t/>
            </a:r>
            <a:br>
              <a:rPr lang="de-DE" sz="2000" dirty="0"/>
            </a:br>
            <a:endParaRPr lang="de-DE" sz="2000" b="1" dirty="0"/>
          </a:p>
          <a:p>
            <a:pPr>
              <a:buClr>
                <a:srgbClr val="800000"/>
              </a:buClr>
              <a:buFont typeface="Wingdings" pitchFamily="2" charset="2"/>
              <a:buChar char="§"/>
            </a:pPr>
            <a:r>
              <a:rPr lang="de-DE" sz="2000" dirty="0"/>
              <a:t> </a:t>
            </a:r>
            <a:r>
              <a:rPr lang="de-DE" sz="2000" b="1" dirty="0" err="1"/>
              <a:t>PlexXMLBox</a:t>
            </a:r>
            <a:r>
              <a:rPr lang="de-DE" sz="2000" dirty="0"/>
              <a:t> </a:t>
            </a:r>
          </a:p>
          <a:p>
            <a:pPr lvl="1">
              <a:buClr>
                <a:srgbClr val="800000"/>
              </a:buClr>
            </a:pPr>
            <a:r>
              <a:rPr lang="de-DE" sz="2000" dirty="0"/>
              <a:t>Rock </a:t>
            </a:r>
            <a:r>
              <a:rPr lang="de-DE" sz="2000" dirty="0" err="1"/>
              <a:t>around</a:t>
            </a:r>
            <a:r>
              <a:rPr lang="de-DE" sz="2000" dirty="0"/>
              <a:t> PlexXML Integration</a:t>
            </a:r>
            <a:br>
              <a:rPr lang="de-DE" sz="2000" dirty="0"/>
            </a:br>
            <a:endParaRPr lang="de-DE" sz="2000" dirty="0"/>
          </a:p>
          <a:p>
            <a:pPr>
              <a:buClr>
                <a:srgbClr val="800000"/>
              </a:buClr>
              <a:buFont typeface="Wingdings" pitchFamily="2" charset="2"/>
              <a:buChar char="§"/>
            </a:pPr>
            <a:r>
              <a:rPr lang="de-DE" sz="2000" dirty="0"/>
              <a:t> </a:t>
            </a:r>
            <a:r>
              <a:rPr lang="de-DE" sz="2000" b="1" dirty="0" err="1"/>
              <a:t>SynonViewer</a:t>
            </a:r>
            <a:endParaRPr lang="de-DE" sz="2000" dirty="0"/>
          </a:p>
          <a:p>
            <a:pPr lvl="1">
              <a:buClr>
                <a:srgbClr val="800000"/>
              </a:buClr>
            </a:pPr>
            <a:r>
              <a:rPr lang="de-DE" sz="2000" dirty="0"/>
              <a:t>Einsicht in ein Synon Model </a:t>
            </a:r>
            <a:br>
              <a:rPr lang="de-DE" sz="2000" dirty="0"/>
            </a:br>
            <a:r>
              <a:rPr lang="de-DE" sz="2000" dirty="0"/>
              <a:t>Screens und </a:t>
            </a:r>
            <a:r>
              <a:rPr lang="de-DE" sz="2000" dirty="0" err="1"/>
              <a:t>ActionDiagramm</a:t>
            </a:r>
            <a:r>
              <a:rPr lang="de-DE" sz="2000" dirty="0"/>
              <a:t>, Properties</a:t>
            </a:r>
            <a:br>
              <a:rPr lang="de-DE" sz="2000" dirty="0"/>
            </a:br>
            <a:endParaRPr lang="de-DE" sz="2000" dirty="0"/>
          </a:p>
          <a:p>
            <a:pPr>
              <a:buClr>
                <a:srgbClr val="800000"/>
              </a:buClr>
              <a:buFont typeface="Wingdings" pitchFamily="2" charset="2"/>
              <a:buChar char="§"/>
            </a:pPr>
            <a:r>
              <a:rPr lang="de-DE" sz="2000" dirty="0"/>
              <a:t> </a:t>
            </a:r>
            <a:r>
              <a:rPr lang="de-DE" sz="2000" b="1" dirty="0" smtClean="0"/>
              <a:t>Synon AD Import</a:t>
            </a:r>
            <a:endParaRPr lang="de-DE" sz="2000" dirty="0"/>
          </a:p>
          <a:p>
            <a:pPr lvl="1">
              <a:buClr>
                <a:srgbClr val="800000"/>
              </a:buClr>
            </a:pPr>
            <a:r>
              <a:rPr lang="de-DE" sz="2000" dirty="0" err="1"/>
              <a:t>PlexBox</a:t>
            </a:r>
            <a:r>
              <a:rPr lang="de-DE" sz="2000" dirty="0"/>
              <a:t> – „</a:t>
            </a:r>
            <a:r>
              <a:rPr lang="de-DE" sz="2000" dirty="0" err="1"/>
              <a:t>full</a:t>
            </a:r>
            <a:r>
              <a:rPr lang="de-DE" sz="2000" dirty="0"/>
              <a:t>“ Synon </a:t>
            </a:r>
            <a:r>
              <a:rPr lang="de-DE" sz="2000" dirty="0" err="1"/>
              <a:t>ActionDiagramm</a:t>
            </a:r>
            <a:r>
              <a:rPr lang="de-DE" sz="2000" dirty="0"/>
              <a:t> Import</a:t>
            </a:r>
          </a:p>
          <a:p>
            <a:pPr lvl="1">
              <a:buClr>
                <a:srgbClr val="800000"/>
              </a:buClr>
            </a:pPr>
            <a:r>
              <a:rPr lang="de-DE" sz="2000" dirty="0" err="1"/>
              <a:t>PlexXMLBox</a:t>
            </a:r>
            <a:r>
              <a:rPr lang="de-DE" sz="2000" dirty="0"/>
              <a:t> – mehr komplex Dialoge und Charts</a:t>
            </a:r>
          </a:p>
        </p:txBody>
      </p:sp>
      <p:sp>
        <p:nvSpPr>
          <p:cNvPr id="41986"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Teile von Tools4Plex</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Über Tools4Plex…</a:t>
            </a:r>
          </a:p>
        </p:txBody>
      </p:sp>
      <p:sp>
        <p:nvSpPr>
          <p:cNvPr id="44034" name="Text Box 3"/>
          <p:cNvSpPr txBox="1">
            <a:spLocks noChangeArrowheads="1"/>
          </p:cNvSpPr>
          <p:nvPr/>
        </p:nvSpPr>
        <p:spPr bwMode="auto">
          <a:xfrm>
            <a:off x="425450" y="1916113"/>
            <a:ext cx="4362450" cy="1768475"/>
          </a:xfrm>
          <a:prstGeom prst="rect">
            <a:avLst/>
          </a:prstGeom>
          <a:noFill/>
          <a:ln w="9525">
            <a:noFill/>
            <a:miter lim="800000"/>
            <a:headEnd/>
            <a:tailEnd/>
          </a:ln>
        </p:spPr>
        <p:txBody>
          <a:bodyPr>
            <a:spAutoFit/>
          </a:bodyPr>
          <a:lstStyle/>
          <a:p>
            <a:pPr marL="179388" indent="-179388" eaLnBrk="0" hangingPunct="0">
              <a:spcAft>
                <a:spcPts val="1200"/>
              </a:spcAft>
              <a:buFont typeface="Arial" charset="0"/>
              <a:buChar char="•"/>
            </a:pPr>
            <a:r>
              <a:rPr lang="en-US" sz="2000"/>
              <a:t>Die Produktivitäts-Suite für CA Plex</a:t>
            </a:r>
          </a:p>
          <a:p>
            <a:pPr marL="179388" indent="-179388" eaLnBrk="0" hangingPunct="0">
              <a:spcAft>
                <a:spcPts val="1200"/>
              </a:spcAft>
              <a:buFont typeface="Arial" charset="0"/>
              <a:buChar char="•"/>
            </a:pPr>
            <a:r>
              <a:rPr lang="en-US" sz="2000"/>
              <a:t>Die Story hinter dem Werkzeug</a:t>
            </a:r>
          </a:p>
          <a:p>
            <a:pPr marL="179388" indent="-179388" eaLnBrk="0" hangingPunct="0">
              <a:spcAft>
                <a:spcPts val="1200"/>
              </a:spcAft>
              <a:buFont typeface="Arial" charset="0"/>
              <a:buChar char="•"/>
            </a:pPr>
            <a:r>
              <a:rPr lang="en-US" sz="2000">
                <a:solidFill>
                  <a:srgbClr val="A50021"/>
                </a:solidFill>
              </a:rPr>
              <a:t>Was steht zur Verfügung</a:t>
            </a:r>
          </a:p>
          <a:p>
            <a:pPr marL="179388" indent="-179388" eaLnBrk="0" hangingPunct="0">
              <a:spcAft>
                <a:spcPts val="1200"/>
              </a:spcAft>
              <a:buFont typeface="Arial" charset="0"/>
              <a:buChar char="•"/>
            </a:pPr>
            <a:r>
              <a:rPr lang="en-US" sz="2000"/>
              <a:t>Wo wollen wir noch hin</a:t>
            </a: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Titel 1"/>
          <p:cNvSpPr>
            <a:spLocks noGrp="1"/>
          </p:cNvSpPr>
          <p:nvPr>
            <p:ph type="title" idx="4294967295"/>
          </p:nvPr>
        </p:nvSpPr>
        <p:spPr>
          <a:xfrm>
            <a:off x="395288" y="1099022"/>
            <a:ext cx="8353425" cy="385762"/>
          </a:xfrm>
        </p:spPr>
        <p:txBody>
          <a:bodyPr/>
          <a:lstStyle/>
          <a:p>
            <a:pPr eaLnBrk="1" hangingPunct="1"/>
            <a:r>
              <a:rPr lang="de-DE" altLang="de-DE" sz="2000" b="0" dirty="0" smtClean="0">
                <a:solidFill>
                  <a:schemeClr val="tx1"/>
                </a:solidFill>
                <a:latin typeface="Arial" charset="0"/>
                <a:cs typeface="Arial" charset="0"/>
              </a:rPr>
              <a:t>Haupt-Prozesse </a:t>
            </a:r>
            <a:r>
              <a:rPr lang="de-DE" altLang="de-DE" sz="1800" b="0" dirty="0" smtClean="0">
                <a:solidFill>
                  <a:schemeClr val="tx1"/>
                </a:solidFill>
                <a:latin typeface="Arial" charset="0"/>
                <a:cs typeface="Arial" charset="0"/>
                <a:sym typeface="Wingdings" pitchFamily="2" charset="2"/>
              </a:rPr>
              <a:t></a:t>
            </a:r>
            <a:r>
              <a:rPr lang="de-DE" altLang="de-DE" sz="2000" b="0" dirty="0" smtClean="0">
                <a:solidFill>
                  <a:schemeClr val="tx1"/>
                </a:solidFill>
                <a:latin typeface="Arial" charset="0"/>
                <a:cs typeface="Arial" charset="0"/>
                <a:sym typeface="Wingdings" pitchFamily="2" charset="2"/>
              </a:rPr>
              <a:t> </a:t>
            </a:r>
            <a:r>
              <a:rPr lang="de-DE" altLang="de-DE" sz="2000" b="0" dirty="0" smtClean="0">
                <a:solidFill>
                  <a:schemeClr val="tx1"/>
                </a:solidFill>
                <a:latin typeface="Arial" charset="0"/>
                <a:cs typeface="Arial" charset="0"/>
              </a:rPr>
              <a:t>Menü PLEX </a:t>
            </a:r>
            <a:r>
              <a:rPr lang="de-DE" altLang="de-DE" sz="1800" b="0" dirty="0" smtClean="0">
                <a:solidFill>
                  <a:schemeClr val="tx1"/>
                </a:solidFill>
                <a:latin typeface="Arial" charset="0"/>
                <a:cs typeface="Arial" charset="0"/>
                <a:sym typeface="Wingdings" pitchFamily="2" charset="2"/>
              </a:rPr>
              <a:t></a:t>
            </a:r>
            <a:r>
              <a:rPr lang="de-DE" altLang="de-DE" sz="2000" b="0" dirty="0" smtClean="0">
                <a:solidFill>
                  <a:schemeClr val="tx1"/>
                </a:solidFill>
                <a:latin typeface="Arial" charset="0"/>
                <a:cs typeface="Arial" charset="0"/>
                <a:sym typeface="Wingdings" pitchFamily="2" charset="2"/>
              </a:rPr>
              <a:t> </a:t>
            </a:r>
            <a:r>
              <a:rPr lang="de-DE" altLang="de-DE" sz="2000" b="0" i="1" dirty="0" smtClean="0">
                <a:solidFill>
                  <a:schemeClr val="tx1"/>
                </a:solidFill>
                <a:latin typeface="Arial" charset="0"/>
                <a:cs typeface="Arial" charset="0"/>
              </a:rPr>
              <a:t>Create </a:t>
            </a:r>
            <a:r>
              <a:rPr lang="de-DE" altLang="de-DE" sz="2000" b="0" i="1" dirty="0" err="1" smtClean="0">
                <a:solidFill>
                  <a:schemeClr val="tx1"/>
                </a:solidFill>
                <a:latin typeface="Arial" charset="0"/>
                <a:cs typeface="Arial" charset="0"/>
              </a:rPr>
              <a:t>triples</a:t>
            </a:r>
            <a:r>
              <a:rPr lang="de-DE" altLang="de-DE" sz="2000" b="0" i="1" dirty="0" smtClean="0">
                <a:solidFill>
                  <a:schemeClr val="tx1"/>
                </a:solidFill>
                <a:latin typeface="Arial" charset="0"/>
                <a:cs typeface="Arial" charset="0"/>
              </a:rPr>
              <a:t> </a:t>
            </a:r>
            <a:r>
              <a:rPr lang="de-DE" altLang="de-DE" sz="2000" b="0" i="1" dirty="0" err="1" smtClean="0">
                <a:solidFill>
                  <a:schemeClr val="tx1"/>
                </a:solidFill>
                <a:latin typeface="Arial" charset="0"/>
                <a:cs typeface="Arial" charset="0"/>
              </a:rPr>
              <a:t>from</a:t>
            </a:r>
            <a:r>
              <a:rPr lang="de-DE" altLang="de-DE" sz="2000" b="0" i="1" dirty="0" smtClean="0">
                <a:solidFill>
                  <a:schemeClr val="tx1"/>
                </a:solidFill>
                <a:latin typeface="Arial" charset="0"/>
                <a:cs typeface="Arial" charset="0"/>
              </a:rPr>
              <a:t> Schema</a:t>
            </a:r>
            <a:endParaRPr lang="de-DE" altLang="de-DE" sz="2000" b="0" dirty="0" smtClean="0">
              <a:solidFill>
                <a:schemeClr val="tx1"/>
              </a:solidFill>
              <a:latin typeface="Arial" charset="0"/>
              <a:cs typeface="Arial" charset="0"/>
            </a:endParaRPr>
          </a:p>
        </p:txBody>
      </p:sp>
      <p:sp>
        <p:nvSpPr>
          <p:cNvPr id="45058" name="Textfeld 8"/>
          <p:cNvSpPr txBox="1">
            <a:spLocks noChangeArrowheads="1"/>
          </p:cNvSpPr>
          <p:nvPr/>
        </p:nvSpPr>
        <p:spPr bwMode="auto">
          <a:xfrm>
            <a:off x="395288" y="1628775"/>
            <a:ext cx="4848225" cy="336550"/>
          </a:xfrm>
          <a:prstGeom prst="rect">
            <a:avLst/>
          </a:prstGeom>
          <a:noFill/>
          <a:ln w="9525">
            <a:noFill/>
            <a:miter lim="800000"/>
            <a:headEnd/>
            <a:tailEnd/>
          </a:ln>
        </p:spPr>
        <p:txBody>
          <a:bodyPr wrap="none">
            <a:spAutoFit/>
          </a:bodyPr>
          <a:lstStyle/>
          <a:p>
            <a:r>
              <a:rPr lang="de-DE" altLang="de-DE" sz="1600"/>
              <a:t>Schema selection and preview of triples to generate</a:t>
            </a:r>
          </a:p>
        </p:txBody>
      </p:sp>
      <p:sp>
        <p:nvSpPr>
          <p:cNvPr id="45059"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pic>
        <p:nvPicPr>
          <p:cNvPr id="45060" name="Picture 2"/>
          <p:cNvPicPr>
            <a:picLocks noChangeAspect="1" noChangeArrowheads="1"/>
          </p:cNvPicPr>
          <p:nvPr/>
        </p:nvPicPr>
        <p:blipFill>
          <a:blip r:embed="rId3"/>
          <a:srcRect/>
          <a:stretch>
            <a:fillRect/>
          </a:stretch>
        </p:blipFill>
        <p:spPr bwMode="auto">
          <a:xfrm>
            <a:off x="0" y="1706563"/>
            <a:ext cx="9144000" cy="5035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ext Box 8"/>
          <p:cNvSpPr txBox="1">
            <a:spLocks noChangeArrowheads="1"/>
          </p:cNvSpPr>
          <p:nvPr/>
        </p:nvSpPr>
        <p:spPr bwMode="auto">
          <a:xfrm>
            <a:off x="5435600" y="2084388"/>
            <a:ext cx="3600450" cy="1828800"/>
          </a:xfrm>
          <a:prstGeom prst="rect">
            <a:avLst/>
          </a:prstGeom>
          <a:noFill/>
          <a:ln w="9525">
            <a:noFill/>
            <a:miter lim="800000"/>
            <a:headEnd/>
            <a:tailEnd/>
          </a:ln>
        </p:spPr>
        <p:txBody>
          <a:bodyPr>
            <a:spAutoFit/>
          </a:bodyPr>
          <a:lstStyle/>
          <a:p>
            <a:r>
              <a:rPr lang="de-DE" altLang="de-DE" sz="2000" dirty="0"/>
              <a:t>Ergebnis im </a:t>
            </a:r>
            <a:r>
              <a:rPr lang="de-DE" altLang="de-DE" sz="2000" dirty="0" err="1"/>
              <a:t>ObjectBrowser</a:t>
            </a:r>
            <a:endParaRPr lang="de-DE" altLang="de-DE" sz="2000" dirty="0"/>
          </a:p>
          <a:p>
            <a:endParaRPr lang="de-DE" altLang="de-DE" sz="1400" dirty="0"/>
          </a:p>
          <a:p>
            <a:r>
              <a:rPr lang="de-DE" altLang="de-DE" sz="2000" dirty="0"/>
              <a:t>Alle Objekte </a:t>
            </a:r>
            <a:r>
              <a:rPr lang="de-DE" altLang="de-DE" sz="2000" dirty="0" smtClean="0"/>
              <a:t>sind „real</a:t>
            </a:r>
            <a:r>
              <a:rPr lang="de-DE" altLang="de-DE" sz="2000" dirty="0"/>
              <a:t>“</a:t>
            </a:r>
          </a:p>
          <a:p>
            <a:endParaRPr lang="de-DE" altLang="de-DE" sz="2000" dirty="0"/>
          </a:p>
          <a:p>
            <a:r>
              <a:rPr lang="de-DE" altLang="de-DE" sz="2000" dirty="0"/>
              <a:t>Felder erben von den jeweiligen Basis-Feldern</a:t>
            </a:r>
          </a:p>
        </p:txBody>
      </p:sp>
      <p:sp>
        <p:nvSpPr>
          <p:cNvPr id="47106" name="Titel 1"/>
          <p:cNvSpPr>
            <a:spLocks noGrp="1"/>
          </p:cNvSpPr>
          <p:nvPr>
            <p:ph type="title" idx="4294967295"/>
          </p:nvPr>
        </p:nvSpPr>
        <p:spPr>
          <a:xfrm>
            <a:off x="395288" y="1052513"/>
            <a:ext cx="8353425" cy="385762"/>
          </a:xfrm>
        </p:spPr>
        <p:txBody>
          <a:bodyPr/>
          <a:lstStyle/>
          <a:p>
            <a:pPr eaLnBrk="1" hangingPunct="1"/>
            <a:r>
              <a:rPr lang="de-DE" altLang="de-DE" sz="2000" b="0" smtClean="0">
                <a:solidFill>
                  <a:schemeClr val="tx1"/>
                </a:solidFill>
                <a:latin typeface="Arial" charset="0"/>
                <a:cs typeface="Arial" charset="0"/>
              </a:rPr>
              <a:t>Haupt-Prozesse </a:t>
            </a:r>
            <a:r>
              <a:rPr lang="de-DE" altLang="de-DE" sz="2000" b="0" smtClean="0">
                <a:solidFill>
                  <a:schemeClr val="tx1"/>
                </a:solidFill>
                <a:latin typeface="Arial" charset="0"/>
                <a:cs typeface="Arial" charset="0"/>
                <a:sym typeface="Wingdings" pitchFamily="2" charset="2"/>
              </a:rPr>
              <a:t> </a:t>
            </a:r>
            <a:r>
              <a:rPr lang="de-DE" altLang="de-DE" sz="2000" b="0" smtClean="0">
                <a:solidFill>
                  <a:schemeClr val="tx1"/>
                </a:solidFill>
                <a:latin typeface="Arial" charset="0"/>
                <a:cs typeface="Arial" charset="0"/>
              </a:rPr>
              <a:t>Menü PLEX </a:t>
            </a:r>
            <a:r>
              <a:rPr lang="de-DE" altLang="de-DE" sz="2000" b="0" smtClean="0">
                <a:solidFill>
                  <a:schemeClr val="tx1"/>
                </a:solidFill>
                <a:latin typeface="Arial" charset="0"/>
                <a:cs typeface="Arial" charset="0"/>
                <a:sym typeface="Wingdings" pitchFamily="2" charset="2"/>
              </a:rPr>
              <a:t></a:t>
            </a:r>
            <a:r>
              <a:rPr lang="de-DE" altLang="de-DE" b="0" smtClean="0">
                <a:solidFill>
                  <a:schemeClr val="tx1"/>
                </a:solidFill>
                <a:latin typeface="Arial" charset="0"/>
                <a:cs typeface="Arial" charset="0"/>
                <a:sym typeface="Wingdings" pitchFamily="2" charset="2"/>
              </a:rPr>
              <a:t> </a:t>
            </a:r>
            <a:r>
              <a:rPr lang="de-DE" altLang="de-DE" sz="2000" b="0" i="1" smtClean="0">
                <a:solidFill>
                  <a:schemeClr val="tx1"/>
                </a:solidFill>
                <a:latin typeface="Arial" charset="0"/>
                <a:cs typeface="Arial" charset="0"/>
              </a:rPr>
              <a:t>Creating triples</a:t>
            </a:r>
            <a:r>
              <a:rPr lang="de-DE" altLang="de-DE" b="0" smtClean="0">
                <a:solidFill>
                  <a:schemeClr val="tx1"/>
                </a:solidFill>
                <a:latin typeface="Arial" charset="0"/>
                <a:cs typeface="Arial" charset="0"/>
              </a:rPr>
              <a:t> </a:t>
            </a:r>
          </a:p>
        </p:txBody>
      </p:sp>
      <p:pic>
        <p:nvPicPr>
          <p:cNvPr id="47108" name="Picture 3"/>
          <p:cNvPicPr>
            <a:picLocks noChangeAspect="1" noChangeArrowheads="1"/>
          </p:cNvPicPr>
          <p:nvPr/>
        </p:nvPicPr>
        <p:blipFill>
          <a:blip r:embed="rId3"/>
          <a:srcRect/>
          <a:stretch>
            <a:fillRect/>
          </a:stretch>
        </p:blipFill>
        <p:spPr bwMode="auto">
          <a:xfrm>
            <a:off x="395288" y="1557338"/>
            <a:ext cx="2189162" cy="4468812"/>
          </a:xfrm>
          <a:prstGeom prst="rect">
            <a:avLst/>
          </a:prstGeom>
          <a:noFill/>
          <a:ln w="9525">
            <a:noFill/>
            <a:miter lim="800000"/>
            <a:headEnd/>
            <a:tailEnd/>
          </a:ln>
        </p:spPr>
      </p:pic>
      <p:pic>
        <p:nvPicPr>
          <p:cNvPr id="47109" name="Picture 4"/>
          <p:cNvPicPr>
            <a:picLocks noChangeAspect="1" noChangeArrowheads="1"/>
          </p:cNvPicPr>
          <p:nvPr/>
        </p:nvPicPr>
        <p:blipFill>
          <a:blip r:embed="rId4"/>
          <a:srcRect/>
          <a:stretch>
            <a:fillRect/>
          </a:stretch>
        </p:blipFill>
        <p:spPr bwMode="auto">
          <a:xfrm>
            <a:off x="3090863" y="1557338"/>
            <a:ext cx="2189162" cy="4468812"/>
          </a:xfrm>
          <a:prstGeom prst="rect">
            <a:avLst/>
          </a:prstGeom>
          <a:noFill/>
          <a:ln w="9525">
            <a:noFill/>
            <a:miter lim="800000"/>
            <a:headEnd/>
            <a:tailEnd/>
          </a:ln>
        </p:spPr>
      </p:pic>
      <p:sp>
        <p:nvSpPr>
          <p:cNvPr id="47111"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Über Tools4Plex…</a:t>
            </a:r>
          </a:p>
        </p:txBody>
      </p:sp>
      <p:sp>
        <p:nvSpPr>
          <p:cNvPr id="49154" name="Text Box 3"/>
          <p:cNvSpPr txBox="1">
            <a:spLocks noChangeArrowheads="1"/>
          </p:cNvSpPr>
          <p:nvPr/>
        </p:nvSpPr>
        <p:spPr bwMode="auto">
          <a:xfrm>
            <a:off x="395288" y="1628775"/>
            <a:ext cx="8280400" cy="4054475"/>
          </a:xfrm>
          <a:prstGeom prst="rect">
            <a:avLst/>
          </a:prstGeom>
          <a:noFill/>
          <a:ln w="9525">
            <a:noFill/>
            <a:miter lim="800000"/>
            <a:headEnd/>
            <a:tailEnd/>
          </a:ln>
        </p:spPr>
        <p:txBody>
          <a:bodyPr>
            <a:spAutoFit/>
          </a:bodyPr>
          <a:lstStyle/>
          <a:p>
            <a:pPr algn="ctr" eaLnBrk="0" hangingPunct="0"/>
            <a:r>
              <a:rPr lang="en-US" sz="2000">
                <a:solidFill>
                  <a:srgbClr val="800000"/>
                </a:solidFill>
              </a:rPr>
              <a:t>Um das alles schnell und mit hoher Qualität durchzuführen, bedarf es der Automatisierung.</a:t>
            </a:r>
          </a:p>
          <a:p>
            <a:pPr algn="ctr" eaLnBrk="0" hangingPunct="0"/>
            <a:endParaRPr lang="en-US" sz="2000">
              <a:solidFill>
                <a:srgbClr val="800000"/>
              </a:solidFill>
            </a:endParaRPr>
          </a:p>
          <a:p>
            <a:pPr eaLnBrk="0" hangingPunct="0"/>
            <a:endParaRPr lang="en-US" sz="2000">
              <a:solidFill>
                <a:srgbClr val="800000"/>
              </a:solidFill>
            </a:endParaRPr>
          </a:p>
          <a:p>
            <a:pPr algn="ctr" eaLnBrk="0" hangingPunct="0"/>
            <a:r>
              <a:rPr lang="en-US" sz="2000">
                <a:solidFill>
                  <a:srgbClr val="800000"/>
                </a:solidFill>
              </a:rPr>
              <a:t>Sie brauchen</a:t>
            </a:r>
          </a:p>
          <a:p>
            <a:pPr algn="ctr" eaLnBrk="0" hangingPunct="0"/>
            <a:endParaRPr lang="en-US" sz="2000">
              <a:solidFill>
                <a:srgbClr val="800000"/>
              </a:solidFill>
            </a:endParaRPr>
          </a:p>
          <a:p>
            <a:pPr algn="ctr" eaLnBrk="0" hangingPunct="0"/>
            <a:endParaRPr lang="en-US" sz="2000">
              <a:solidFill>
                <a:srgbClr val="800000"/>
              </a:solidFill>
            </a:endParaRPr>
          </a:p>
          <a:p>
            <a:pPr algn="ctr" eaLnBrk="0" hangingPunct="0"/>
            <a:endParaRPr lang="en-US" sz="2000">
              <a:solidFill>
                <a:srgbClr val="800000"/>
              </a:solidFill>
            </a:endParaRPr>
          </a:p>
          <a:p>
            <a:pPr algn="ctr" eaLnBrk="0" hangingPunct="0"/>
            <a:endParaRPr lang="en-US" sz="2000">
              <a:solidFill>
                <a:srgbClr val="800000"/>
              </a:solidFill>
            </a:endParaRPr>
          </a:p>
          <a:p>
            <a:pPr algn="ctr" eaLnBrk="0" hangingPunct="0"/>
            <a:endParaRPr lang="en-US" sz="2000">
              <a:solidFill>
                <a:srgbClr val="800000"/>
              </a:solidFill>
            </a:endParaRPr>
          </a:p>
          <a:p>
            <a:pPr algn="ctr" eaLnBrk="0" hangingPunct="0"/>
            <a:endParaRPr lang="en-US" sz="2000">
              <a:solidFill>
                <a:srgbClr val="800000"/>
              </a:solidFill>
            </a:endParaRPr>
          </a:p>
          <a:p>
            <a:pPr algn="ctr" eaLnBrk="0" hangingPunct="0"/>
            <a:endParaRPr lang="en-US" sz="2000">
              <a:solidFill>
                <a:srgbClr val="800000"/>
              </a:solidFill>
            </a:endParaRPr>
          </a:p>
          <a:p>
            <a:pPr algn="ctr" eaLnBrk="0" hangingPunct="0"/>
            <a:r>
              <a:rPr lang="en-US" sz="2000">
                <a:solidFill>
                  <a:srgbClr val="800000"/>
                </a:solidFill>
              </a:rPr>
              <a:t>oder 24 Stunden pro Tag + die Nacht</a:t>
            </a:r>
            <a:endParaRPr lang="de-DE" sz="2000">
              <a:solidFill>
                <a:srgbClr val="800000"/>
              </a:solidFill>
            </a:endParaRPr>
          </a:p>
        </p:txBody>
      </p:sp>
      <p:pic>
        <p:nvPicPr>
          <p:cNvPr id="5" name="Picture 6"/>
          <p:cNvPicPr>
            <a:picLocks noChangeAspect="1" noChangeArrowheads="1"/>
          </p:cNvPicPr>
          <p:nvPr/>
        </p:nvPicPr>
        <p:blipFill>
          <a:blip r:embed="rId2">
            <a:extLst/>
          </a:blip>
          <a:srcRect/>
          <a:stretch>
            <a:fillRect/>
          </a:stretch>
        </p:blipFill>
        <p:spPr bwMode="auto">
          <a:xfrm>
            <a:off x="3474834" y="3365748"/>
            <a:ext cx="2058897" cy="576064"/>
          </a:xfrm>
          <a:prstGeom prst="rect">
            <a:avLst/>
          </a:prstGeom>
          <a:noFill/>
          <a:ln>
            <a:noFill/>
          </a:ln>
          <a:effectLst>
            <a:outerShdw dist="35921" dir="2700000" algn="ctr" rotWithShape="0">
              <a:schemeClr val="bg2"/>
            </a:outerShdw>
            <a:reflection blurRad="6350" stA="50000" endA="300" endPos="90000" dir="5400000" sy="-100000" algn="bl" rotWithShape="0"/>
          </a:effectLs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el 1"/>
          <p:cNvSpPr>
            <a:spLocks noGrp="1"/>
          </p:cNvSpPr>
          <p:nvPr>
            <p:ph type="title"/>
          </p:nvPr>
        </p:nvSpPr>
        <p:spPr>
          <a:xfrm>
            <a:off x="539750" y="511175"/>
            <a:ext cx="5562600" cy="261938"/>
          </a:xfrm>
        </p:spPr>
        <p:txBody>
          <a:bodyPr/>
          <a:lstStyle/>
          <a:p>
            <a:pPr eaLnBrk="1" hangingPunct="1"/>
            <a:r>
              <a:rPr lang="de-DE" altLang="de-DE" smtClean="0">
                <a:cs typeface="Arial" charset="0"/>
              </a:rPr>
              <a:t>Über Tools4Plex…</a:t>
            </a:r>
          </a:p>
        </p:txBody>
      </p:sp>
      <p:sp>
        <p:nvSpPr>
          <p:cNvPr id="50178" name="Text Box 3"/>
          <p:cNvSpPr txBox="1">
            <a:spLocks noChangeArrowheads="1"/>
          </p:cNvSpPr>
          <p:nvPr/>
        </p:nvSpPr>
        <p:spPr bwMode="auto">
          <a:xfrm>
            <a:off x="468313" y="1481138"/>
            <a:ext cx="8062912" cy="4108450"/>
          </a:xfrm>
          <a:prstGeom prst="rect">
            <a:avLst/>
          </a:prstGeom>
          <a:noFill/>
          <a:ln w="9525">
            <a:noFill/>
            <a:miter lim="800000"/>
            <a:headEnd/>
            <a:tailEnd/>
          </a:ln>
        </p:spPr>
        <p:txBody>
          <a:bodyPr>
            <a:spAutoFit/>
          </a:bodyPr>
          <a:lstStyle/>
          <a:p>
            <a:pPr eaLnBrk="0" hangingPunct="0"/>
            <a:r>
              <a:rPr lang="en-US" sz="2400"/>
              <a:t>Gleichgültig, ob es </a:t>
            </a:r>
          </a:p>
          <a:p>
            <a:pPr eaLnBrk="0" hangingPunct="0">
              <a:buFont typeface="Arial" charset="0"/>
              <a:buChar char="•"/>
            </a:pPr>
            <a:r>
              <a:rPr lang="en-US" sz="2400"/>
              <a:t> ein </a:t>
            </a:r>
            <a:r>
              <a:rPr lang="en-US" sz="2400">
                <a:solidFill>
                  <a:srgbClr val="800000"/>
                </a:solidFill>
              </a:rPr>
              <a:t>neues Projekt </a:t>
            </a:r>
            <a:r>
              <a:rPr lang="en-US" sz="2400"/>
              <a:t>oder</a:t>
            </a:r>
          </a:p>
          <a:p>
            <a:pPr eaLnBrk="0" hangingPunct="0">
              <a:buFont typeface="Arial" charset="0"/>
              <a:buChar char="•"/>
            </a:pPr>
            <a:r>
              <a:rPr lang="en-US" sz="2400"/>
              <a:t> eine </a:t>
            </a:r>
            <a:r>
              <a:rPr lang="en-US" sz="2400">
                <a:solidFill>
                  <a:srgbClr val="800000"/>
                </a:solidFill>
              </a:rPr>
              <a:t>Modernisierung</a:t>
            </a:r>
            <a:r>
              <a:rPr lang="en-US" sz="2400"/>
              <a:t> oder </a:t>
            </a:r>
          </a:p>
          <a:p>
            <a:pPr eaLnBrk="0" hangingPunct="0">
              <a:buFont typeface="Arial" charset="0"/>
              <a:buChar char="•"/>
            </a:pPr>
            <a:r>
              <a:rPr lang="en-US" sz="2400"/>
              <a:t> einfach </a:t>
            </a:r>
            <a:r>
              <a:rPr lang="en-US" sz="2400">
                <a:solidFill>
                  <a:srgbClr val="800000"/>
                </a:solidFill>
              </a:rPr>
              <a:t>Refactoring</a:t>
            </a:r>
            <a:r>
              <a:rPr lang="en-US" sz="2400"/>
              <a:t> ist, </a:t>
            </a:r>
            <a:br>
              <a:rPr lang="en-US" sz="2400"/>
            </a:br>
            <a:endParaRPr lang="en-US" sz="2400"/>
          </a:p>
          <a:p>
            <a:pPr eaLnBrk="0" hangingPunct="0"/>
            <a:r>
              <a:rPr lang="en-US" sz="2400"/>
              <a:t>ob es  </a:t>
            </a:r>
          </a:p>
          <a:p>
            <a:pPr eaLnBrk="0" hangingPunct="0">
              <a:buFont typeface="Arial" charset="0"/>
              <a:buChar char="•"/>
            </a:pPr>
            <a:r>
              <a:rPr lang="en-US" sz="2400"/>
              <a:t> mit </a:t>
            </a:r>
            <a:r>
              <a:rPr lang="en-US" sz="2400">
                <a:solidFill>
                  <a:srgbClr val="800000"/>
                </a:solidFill>
              </a:rPr>
              <a:t>Synon</a:t>
            </a:r>
            <a:r>
              <a:rPr lang="en-US" sz="2400"/>
              <a:t>, mit </a:t>
            </a:r>
            <a:r>
              <a:rPr lang="en-US" sz="2400">
                <a:solidFill>
                  <a:srgbClr val="800000"/>
                </a:solidFill>
              </a:rPr>
              <a:t>CA Plex </a:t>
            </a:r>
            <a:r>
              <a:rPr lang="en-US" sz="2400"/>
              <a:t>oder </a:t>
            </a:r>
            <a:r>
              <a:rPr lang="en-US" sz="2400">
                <a:solidFill>
                  <a:srgbClr val="800000"/>
                </a:solidFill>
              </a:rPr>
              <a:t>native</a:t>
            </a:r>
            <a:r>
              <a:rPr lang="en-US" sz="2400"/>
              <a:t> entwickelt wird,</a:t>
            </a:r>
            <a:br>
              <a:rPr lang="en-US" sz="2400"/>
            </a:br>
            <a:endParaRPr lang="en-US" sz="2400"/>
          </a:p>
          <a:p>
            <a:pPr eaLnBrk="0" hangingPunct="0"/>
            <a:r>
              <a:rPr lang="en-US" sz="2400"/>
              <a:t>Die benötigte Zeit ist oft zu lang und am schlimmsten ist, es gibt immer auch stupide und langweilige Arbeit für einn Entwickler.</a:t>
            </a:r>
            <a:endParaRPr lang="de-DE" sz="2400">
              <a:solidFill>
                <a:srgbClr val="FF000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8"/>
          <p:cNvSpPr>
            <a:spLocks noChangeArrowheads="1"/>
          </p:cNvSpPr>
          <p:nvPr/>
        </p:nvSpPr>
        <p:spPr bwMode="auto">
          <a:xfrm>
            <a:off x="323850" y="1428750"/>
            <a:ext cx="7561263" cy="366713"/>
          </a:xfrm>
          <a:prstGeom prst="rect">
            <a:avLst/>
          </a:prstGeom>
          <a:noFill/>
          <a:ln w="9525">
            <a:noFill/>
            <a:miter lim="800000"/>
            <a:headEnd/>
            <a:tailEnd/>
          </a:ln>
        </p:spPr>
        <p:txBody>
          <a:bodyPr anchor="ctr">
            <a:spAutoFit/>
          </a:bodyPr>
          <a:lstStyle/>
          <a:p>
            <a:pPr eaLnBrk="0" hangingPunct="0"/>
            <a:r>
              <a:rPr lang="de-DE" altLang="de-DE"/>
              <a:t>Beispiel: Import eines Datenbank-Schemas im .csv-format</a:t>
            </a:r>
          </a:p>
        </p:txBody>
      </p:sp>
      <p:pic>
        <p:nvPicPr>
          <p:cNvPr id="51202" name="Bild 12"/>
          <p:cNvPicPr>
            <a:picLocks noChangeAspect="1" noChangeArrowheads="1"/>
          </p:cNvPicPr>
          <p:nvPr/>
        </p:nvPicPr>
        <p:blipFill>
          <a:blip r:embed="rId3"/>
          <a:srcRect/>
          <a:stretch>
            <a:fillRect/>
          </a:stretch>
        </p:blipFill>
        <p:spPr bwMode="auto">
          <a:xfrm>
            <a:off x="409575" y="1952625"/>
            <a:ext cx="6467475" cy="1476375"/>
          </a:xfrm>
          <a:prstGeom prst="rect">
            <a:avLst/>
          </a:prstGeom>
          <a:noFill/>
          <a:ln w="9525">
            <a:noFill/>
            <a:miter lim="800000"/>
            <a:headEnd/>
            <a:tailEnd/>
          </a:ln>
        </p:spPr>
      </p:pic>
      <p:pic>
        <p:nvPicPr>
          <p:cNvPr id="16388" name="Picture 5"/>
          <p:cNvPicPr>
            <a:picLocks noChangeAspect="1" noChangeArrowheads="1"/>
          </p:cNvPicPr>
          <p:nvPr/>
        </p:nvPicPr>
        <p:blipFill>
          <a:blip r:embed="rId4"/>
          <a:srcRect/>
          <a:stretch>
            <a:fillRect/>
          </a:stretch>
        </p:blipFill>
        <p:spPr bwMode="auto">
          <a:xfrm>
            <a:off x="3635375" y="3429000"/>
            <a:ext cx="4476750" cy="2363788"/>
          </a:xfrm>
          <a:prstGeom prst="rect">
            <a:avLst/>
          </a:prstGeom>
          <a:noFill/>
          <a:ln>
            <a:noFill/>
          </a:ln>
          <a:effectLst>
            <a:outerShdw dist="35921" dir="2700000" algn="ctr" rotWithShape="0">
              <a:schemeClr val="bg2">
                <a:alpha val="70998"/>
              </a:schemeClr>
            </a:outerShdw>
          </a:effectLst>
          <a:extLst/>
        </p:spPr>
      </p:pic>
      <p:pic>
        <p:nvPicPr>
          <p:cNvPr id="16392" name="Picture 2"/>
          <p:cNvPicPr>
            <a:picLocks noChangeAspect="1" noChangeArrowheads="1"/>
          </p:cNvPicPr>
          <p:nvPr/>
        </p:nvPicPr>
        <p:blipFill>
          <a:blip r:embed="rId5"/>
          <a:srcRect/>
          <a:stretch>
            <a:fillRect/>
          </a:stretch>
        </p:blipFill>
        <p:spPr bwMode="auto">
          <a:xfrm>
            <a:off x="374650" y="3429000"/>
            <a:ext cx="3238500" cy="2384425"/>
          </a:xfrm>
          <a:prstGeom prst="rect">
            <a:avLst/>
          </a:prstGeom>
          <a:noFill/>
          <a:ln>
            <a:noFill/>
          </a:ln>
          <a:effectLst>
            <a:outerShdw dist="35921" dir="2700000" algn="ctr" rotWithShape="0">
              <a:schemeClr val="bg2"/>
            </a:outerShdw>
          </a:effectLst>
          <a:extLst/>
        </p:spPr>
      </p:pic>
      <p:sp>
        <p:nvSpPr>
          <p:cNvPr id="51206" name="Titel 1"/>
          <p:cNvSpPr txBox="1">
            <a:spLocks/>
          </p:cNvSpPr>
          <p:nvPr/>
        </p:nvSpPr>
        <p:spPr bwMode="black">
          <a:xfrm>
            <a:off x="395288" y="1098550"/>
            <a:ext cx="8353425" cy="385763"/>
          </a:xfrm>
          <a:prstGeom prst="rect">
            <a:avLst/>
          </a:prstGeom>
          <a:noFill/>
          <a:ln w="9525">
            <a:noFill/>
            <a:miter lim="800000"/>
            <a:headEnd/>
            <a:tailEnd/>
          </a:ln>
        </p:spPr>
        <p:txBody>
          <a:bodyPr lIns="0" tIns="0" rIns="0" bIns="0"/>
          <a:lstStyle/>
          <a:p>
            <a:pPr defTabSz="457200">
              <a:lnSpc>
                <a:spcPct val="90000"/>
              </a:lnSpc>
            </a:pPr>
            <a:r>
              <a:rPr lang="de-DE" altLang="de-DE" sz="2000"/>
              <a:t>Haupt-Prozesse </a:t>
            </a:r>
            <a:r>
              <a:rPr lang="de-DE" altLang="de-DE" sz="2000">
                <a:sym typeface="Wingdings" pitchFamily="2" charset="2"/>
              </a:rPr>
              <a:t> </a:t>
            </a:r>
            <a:r>
              <a:rPr lang="de-DE" altLang="de-DE" sz="2000"/>
              <a:t>Menü PLEX </a:t>
            </a:r>
            <a:r>
              <a:rPr lang="de-DE" altLang="de-DE" sz="2000">
                <a:sym typeface="Wingdings" pitchFamily="2" charset="2"/>
              </a:rPr>
              <a:t></a:t>
            </a:r>
            <a:r>
              <a:rPr lang="de-DE" altLang="de-DE" sz="2000" i="1">
                <a:ea typeface="FS Joey"/>
                <a:cs typeface="FS Joey"/>
              </a:rPr>
              <a:t>.csv-import</a:t>
            </a:r>
          </a:p>
        </p:txBody>
      </p:sp>
      <p:sp>
        <p:nvSpPr>
          <p:cNvPr id="51208"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3"/>
          <a:srcRect/>
          <a:stretch>
            <a:fillRect/>
          </a:stretch>
        </p:blipFill>
        <p:spPr bwMode="auto">
          <a:xfrm>
            <a:off x="395288" y="1484313"/>
            <a:ext cx="5859462" cy="4248150"/>
          </a:xfrm>
          <a:prstGeom prst="rect">
            <a:avLst/>
          </a:prstGeom>
          <a:noFill/>
          <a:ln w="9525">
            <a:noFill/>
            <a:miter lim="800000"/>
            <a:headEnd/>
            <a:tailEnd/>
          </a:ln>
        </p:spPr>
      </p:pic>
      <p:sp>
        <p:nvSpPr>
          <p:cNvPr id="2" name="Textfeld 1"/>
          <p:cNvSpPr txBox="1"/>
          <p:nvPr/>
        </p:nvSpPr>
        <p:spPr>
          <a:xfrm>
            <a:off x="6372225" y="1916113"/>
            <a:ext cx="2520950" cy="2835275"/>
          </a:xfrm>
          <a:prstGeom prst="rect">
            <a:avLst/>
          </a:prstGeom>
          <a:noFill/>
        </p:spPr>
        <p:txBody>
          <a:bodyPr>
            <a:spAutoFit/>
          </a:bodyPr>
          <a:lstStyle/>
          <a:p>
            <a:r>
              <a:rPr lang="de-DE" sz="2000">
                <a:latin typeface="Calibri" pitchFamily="34" charset="0"/>
              </a:rPr>
              <a:t>Abhängig von den selektierten Objekten und Verb-Namen werden neue Triples generiert.</a:t>
            </a:r>
          </a:p>
          <a:p>
            <a:endParaRPr lang="de-DE" sz="2000">
              <a:latin typeface="Calibri" pitchFamily="34" charset="0"/>
            </a:endParaRPr>
          </a:p>
          <a:p>
            <a:r>
              <a:rPr lang="de-DE" sz="2000">
                <a:latin typeface="Calibri" pitchFamily="34" charset="0"/>
              </a:rPr>
              <a:t>Beispiel:</a:t>
            </a:r>
          </a:p>
          <a:p>
            <a:r>
              <a:rPr lang="de-DE" sz="2000">
                <a:latin typeface="Calibri" pitchFamily="34" charset="0"/>
              </a:rPr>
              <a:t>EntIsEnt</a:t>
            </a:r>
          </a:p>
          <a:p>
            <a:endParaRPr lang="de-DE" sz="2000">
              <a:latin typeface="Calibri" pitchFamily="34" charset="0"/>
            </a:endParaRPr>
          </a:p>
        </p:txBody>
      </p:sp>
      <p:sp>
        <p:nvSpPr>
          <p:cNvPr id="6" name="Textfeld 5"/>
          <p:cNvSpPr txBox="1"/>
          <p:nvPr/>
        </p:nvSpPr>
        <p:spPr>
          <a:xfrm>
            <a:off x="6434138" y="4510088"/>
            <a:ext cx="2470150" cy="1006475"/>
          </a:xfrm>
          <a:prstGeom prst="rect">
            <a:avLst/>
          </a:prstGeom>
          <a:noFill/>
        </p:spPr>
        <p:txBody>
          <a:bodyPr wrap="none">
            <a:spAutoFit/>
          </a:bodyPr>
          <a:lstStyle/>
          <a:p>
            <a:pPr>
              <a:defRPr/>
            </a:pPr>
            <a:r>
              <a:rPr lang="de-DE" sz="6000" dirty="0">
                <a:solidFill>
                  <a:schemeClr val="bg1">
                    <a:lumMod val="50000"/>
                  </a:schemeClr>
                </a:solidFill>
                <a:latin typeface="Arial" panose="020B0604020202020204" pitchFamily="34" charset="0"/>
                <a:cs typeface="Arial" panose="020B0604020202020204" pitchFamily="34" charset="0"/>
              </a:rPr>
              <a:t>DEMO</a:t>
            </a:r>
          </a:p>
        </p:txBody>
      </p:sp>
      <p:sp>
        <p:nvSpPr>
          <p:cNvPr id="53255"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
        <p:nvSpPr>
          <p:cNvPr id="53256" name="Titel 1"/>
          <p:cNvSpPr txBox="1">
            <a:spLocks/>
          </p:cNvSpPr>
          <p:nvPr/>
        </p:nvSpPr>
        <p:spPr bwMode="black">
          <a:xfrm>
            <a:off x="395288" y="1098550"/>
            <a:ext cx="8353425" cy="385763"/>
          </a:xfrm>
          <a:prstGeom prst="rect">
            <a:avLst/>
          </a:prstGeom>
          <a:noFill/>
          <a:ln w="9525">
            <a:noFill/>
            <a:miter lim="800000"/>
            <a:headEnd/>
            <a:tailEnd/>
          </a:ln>
        </p:spPr>
        <p:txBody>
          <a:bodyPr lIns="0" tIns="0" rIns="0" bIns="0"/>
          <a:lstStyle/>
          <a:p>
            <a:pPr defTabSz="457200">
              <a:lnSpc>
                <a:spcPct val="90000"/>
              </a:lnSpc>
            </a:pPr>
            <a:r>
              <a:rPr lang="de-DE" altLang="de-DE" sz="2000"/>
              <a:t>Haupt-Prozesse </a:t>
            </a:r>
            <a:r>
              <a:rPr lang="de-DE" altLang="de-DE" sz="2000">
                <a:sym typeface="Wingdings" pitchFamily="2" charset="2"/>
              </a:rPr>
              <a:t> </a:t>
            </a:r>
            <a:r>
              <a:rPr lang="de-DE" altLang="de-DE" sz="2000"/>
              <a:t>Menü PLEX </a:t>
            </a:r>
            <a:r>
              <a:rPr lang="de-DE" altLang="de-DE" sz="2000">
                <a:sym typeface="Wingdings" pitchFamily="2" charset="2"/>
              </a:rPr>
              <a:t></a:t>
            </a:r>
            <a:r>
              <a:rPr lang="de-DE" altLang="de-DE" sz="2000" i="1">
                <a:ea typeface="FS Joey"/>
                <a:cs typeface="FS Joey"/>
              </a:rPr>
              <a:t> Add Triples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el 1"/>
          <p:cNvSpPr>
            <a:spLocks noGrp="1"/>
          </p:cNvSpPr>
          <p:nvPr>
            <p:ph type="title" idx="4294967295"/>
          </p:nvPr>
        </p:nvSpPr>
        <p:spPr>
          <a:xfrm>
            <a:off x="323850" y="1557338"/>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55299" name="Titel 1"/>
          <p:cNvSpPr txBox="1">
            <a:spLocks/>
          </p:cNvSpPr>
          <p:nvPr/>
        </p:nvSpPr>
        <p:spPr bwMode="black">
          <a:xfrm>
            <a:off x="539750" y="1027113"/>
            <a:ext cx="8353425" cy="385762"/>
          </a:xfrm>
          <a:prstGeom prst="rect">
            <a:avLst/>
          </a:prstGeom>
          <a:noFill/>
          <a:ln w="9525">
            <a:noFill/>
            <a:miter lim="800000"/>
            <a:headEnd/>
            <a:tailEnd/>
          </a:ln>
        </p:spPr>
        <p:txBody>
          <a:bodyPr lIns="0" tIns="0" rIns="0" bIns="0"/>
          <a:lstStyle/>
          <a:p>
            <a:pPr defTabSz="457200">
              <a:lnSpc>
                <a:spcPct val="90000"/>
              </a:lnSpc>
            </a:pPr>
            <a:r>
              <a:rPr lang="de-DE" altLang="de-DE"/>
              <a:t>Haupt-Prozesse </a:t>
            </a:r>
            <a:r>
              <a:rPr lang="de-DE" altLang="de-DE">
                <a:sym typeface="Wingdings" pitchFamily="2" charset="2"/>
              </a:rPr>
              <a:t> </a:t>
            </a:r>
            <a:r>
              <a:rPr lang="de-DE" altLang="de-DE"/>
              <a:t>Menü PLEX </a:t>
            </a:r>
            <a:r>
              <a:rPr lang="de-DE" altLang="de-DE">
                <a:sym typeface="Wingdings" pitchFamily="2" charset="2"/>
              </a:rPr>
              <a:t></a:t>
            </a:r>
            <a:r>
              <a:rPr lang="de-DE" altLang="de-DE"/>
              <a:t> </a:t>
            </a:r>
            <a:r>
              <a:rPr lang="de-DE" altLang="de-DE" i="1">
                <a:ea typeface="FS Joey"/>
                <a:cs typeface="FS Joey"/>
              </a:rPr>
              <a:t>Change triples</a:t>
            </a:r>
          </a:p>
        </p:txBody>
      </p:sp>
      <p:pic>
        <p:nvPicPr>
          <p:cNvPr id="55300" name="Picture 2"/>
          <p:cNvPicPr>
            <a:picLocks noChangeAspect="1" noChangeArrowheads="1"/>
          </p:cNvPicPr>
          <p:nvPr/>
        </p:nvPicPr>
        <p:blipFill>
          <a:blip r:embed="rId3"/>
          <a:srcRect/>
          <a:stretch>
            <a:fillRect/>
          </a:stretch>
        </p:blipFill>
        <p:spPr bwMode="auto">
          <a:xfrm>
            <a:off x="0" y="1320800"/>
            <a:ext cx="9144000" cy="6140450"/>
          </a:xfrm>
          <a:prstGeom prst="rect">
            <a:avLst/>
          </a:prstGeom>
          <a:noFill/>
          <a:ln w="9525">
            <a:noFill/>
            <a:miter lim="800000"/>
            <a:headEnd/>
            <a:tailEnd/>
          </a:ln>
        </p:spPr>
      </p:pic>
      <p:sp>
        <p:nvSpPr>
          <p:cNvPr id="55302"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8" name="Picture 2"/>
          <p:cNvPicPr>
            <a:picLocks noChangeAspect="1" noChangeArrowheads="1"/>
          </p:cNvPicPr>
          <p:nvPr/>
        </p:nvPicPr>
        <p:blipFill>
          <a:blip r:embed="rId3"/>
          <a:srcRect/>
          <a:stretch>
            <a:fillRect/>
          </a:stretch>
        </p:blipFill>
        <p:spPr bwMode="auto">
          <a:xfrm>
            <a:off x="250825" y="1336675"/>
            <a:ext cx="6523038" cy="4727575"/>
          </a:xfrm>
          <a:prstGeom prst="rect">
            <a:avLst/>
          </a:prstGeom>
          <a:noFill/>
          <a:ln w="9525">
            <a:noFill/>
            <a:miter lim="800000"/>
            <a:headEnd/>
            <a:tailEnd/>
          </a:ln>
        </p:spPr>
      </p:pic>
      <p:sp>
        <p:nvSpPr>
          <p:cNvPr id="2" name="Textfeld 1"/>
          <p:cNvSpPr txBox="1"/>
          <p:nvPr/>
        </p:nvSpPr>
        <p:spPr>
          <a:xfrm>
            <a:off x="6804025" y="2060575"/>
            <a:ext cx="2232025" cy="2835275"/>
          </a:xfrm>
          <a:prstGeom prst="rect">
            <a:avLst/>
          </a:prstGeom>
          <a:noFill/>
        </p:spPr>
        <p:txBody>
          <a:bodyPr>
            <a:spAutoFit/>
          </a:bodyPr>
          <a:lstStyle/>
          <a:p>
            <a:r>
              <a:rPr lang="de-DE" sz="2000">
                <a:latin typeface="Calibri" pitchFamily="34" charset="0"/>
              </a:rPr>
              <a:t>Alle diese Funktionen können über Prozess-Steps paketiert und für ausgewählte Objekte ausgeführt werden. Selbst Triples können so erstellt werden.</a:t>
            </a:r>
          </a:p>
        </p:txBody>
      </p:sp>
      <p:sp>
        <p:nvSpPr>
          <p:cNvPr id="57351"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
        <p:nvSpPr>
          <p:cNvPr id="57352" name="Titel 1"/>
          <p:cNvSpPr txBox="1">
            <a:spLocks/>
          </p:cNvSpPr>
          <p:nvPr/>
        </p:nvSpPr>
        <p:spPr bwMode="black">
          <a:xfrm>
            <a:off x="539750" y="1027113"/>
            <a:ext cx="8353425" cy="385762"/>
          </a:xfrm>
          <a:prstGeom prst="rect">
            <a:avLst/>
          </a:prstGeom>
          <a:noFill/>
          <a:ln w="9525">
            <a:noFill/>
            <a:miter lim="800000"/>
            <a:headEnd/>
            <a:tailEnd/>
          </a:ln>
        </p:spPr>
        <p:txBody>
          <a:bodyPr lIns="0" tIns="0" rIns="0" bIns="0"/>
          <a:lstStyle/>
          <a:p>
            <a:pPr defTabSz="457200">
              <a:lnSpc>
                <a:spcPct val="90000"/>
              </a:lnSpc>
            </a:pPr>
            <a:r>
              <a:rPr lang="de-DE" altLang="de-DE"/>
              <a:t>Haupt-Prozesse </a:t>
            </a:r>
            <a:r>
              <a:rPr lang="de-DE" altLang="de-DE">
                <a:sym typeface="Wingdings" pitchFamily="2" charset="2"/>
              </a:rPr>
              <a:t> </a:t>
            </a:r>
            <a:r>
              <a:rPr lang="de-DE" altLang="de-DE"/>
              <a:t>Menü PLEX </a:t>
            </a:r>
            <a:r>
              <a:rPr lang="de-DE" altLang="de-DE">
                <a:sym typeface="Wingdings" pitchFamily="2" charset="2"/>
              </a:rPr>
              <a:t></a:t>
            </a:r>
            <a:r>
              <a:rPr lang="de-DE" altLang="de-DE"/>
              <a:t> </a:t>
            </a:r>
            <a:r>
              <a:rPr lang="de-DE" altLang="de-DE" i="1">
                <a:ea typeface="FS Joey"/>
                <a:cs typeface="FS Joey"/>
              </a:rPr>
              <a:t>Process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25450" y="1400175"/>
            <a:ext cx="8424863" cy="3292475"/>
          </a:xfrm>
          <a:prstGeom prst="rect">
            <a:avLst/>
          </a:prstGeom>
          <a:noFill/>
          <a:ln w="9525">
            <a:noFill/>
            <a:miter lim="800000"/>
            <a:headEnd/>
            <a:tailEnd/>
          </a:ln>
        </p:spPr>
        <p:txBody>
          <a:bodyPr>
            <a:spAutoFit/>
          </a:bodyPr>
          <a:lstStyle/>
          <a:p>
            <a:r>
              <a:rPr lang="en-US" sz="2000"/>
              <a:t>Warum nicht migrieren ?</a:t>
            </a:r>
            <a:br>
              <a:rPr lang="en-US" sz="2000"/>
            </a:br>
            <a:endParaRPr lang="en-US" sz="2000"/>
          </a:p>
          <a:p>
            <a:pPr marL="636588" lvl="1" indent="-179388" eaLnBrk="0" hangingPunct="0">
              <a:spcAft>
                <a:spcPts val="1200"/>
              </a:spcAft>
              <a:buFont typeface="Arial" charset="0"/>
              <a:buChar char="•"/>
            </a:pPr>
            <a:r>
              <a:rPr lang="en-US" sz="2000"/>
              <a:t>Kosten</a:t>
            </a:r>
          </a:p>
          <a:p>
            <a:pPr marL="636588" lvl="1" indent="-179388" eaLnBrk="0" hangingPunct="0">
              <a:spcAft>
                <a:spcPts val="1200"/>
              </a:spcAft>
              <a:buFont typeface="Arial" charset="0"/>
              <a:buChar char="•"/>
            </a:pPr>
            <a:r>
              <a:rPr lang="en-US" sz="2000"/>
              <a:t>Gleichgültigkeit</a:t>
            </a:r>
          </a:p>
          <a:p>
            <a:pPr marL="636588" lvl="1" indent="-179388" eaLnBrk="0" hangingPunct="0">
              <a:spcAft>
                <a:spcPts val="1200"/>
              </a:spcAft>
              <a:buFont typeface="Arial" charset="0"/>
              <a:buChar char="•"/>
            </a:pPr>
            <a:r>
              <a:rPr lang="en-US" sz="2000"/>
              <a:t>Komplexität</a:t>
            </a:r>
          </a:p>
          <a:p>
            <a:pPr marL="636588" lvl="1" indent="-179388" eaLnBrk="0" hangingPunct="0">
              <a:spcAft>
                <a:spcPts val="1200"/>
              </a:spcAft>
              <a:buFont typeface="Arial" charset="0"/>
              <a:buChar char="•"/>
            </a:pPr>
            <a:r>
              <a:rPr lang="en-US" sz="2000"/>
              <a:t>Viel Arbeit, scheinbar ohne Vorteil</a:t>
            </a:r>
          </a:p>
          <a:p>
            <a:pPr marL="636588" lvl="1" indent="-179388" eaLnBrk="0" hangingPunct="0">
              <a:spcAft>
                <a:spcPts val="1200"/>
              </a:spcAft>
              <a:buFont typeface="Arial" charset="0"/>
              <a:buChar char="•"/>
            </a:pPr>
            <a:r>
              <a:rPr lang="en-US" sz="2000"/>
              <a:t>Angst !</a:t>
            </a:r>
          </a:p>
          <a:p>
            <a:pPr marL="636588" lvl="1" indent="-179388" eaLnBrk="0" hangingPunct="0">
              <a:spcAft>
                <a:spcPts val="1200"/>
              </a:spcAft>
              <a:buFont typeface="Arial" charset="0"/>
              <a:buChar char="•"/>
            </a:pPr>
            <a:r>
              <a:rPr lang="en-US" sz="2000"/>
              <a:t>Keine Notwendigkeit ?</a:t>
            </a:r>
          </a:p>
        </p:txBody>
      </p:sp>
      <p:sp>
        <p:nvSpPr>
          <p:cNvPr id="20484"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5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fade">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fade">
                                      <p:cBhvr>
                                        <p:cTn id="32" dur="5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59394" name="Textfeld 9"/>
          <p:cNvSpPr txBox="1">
            <a:spLocks noChangeArrowheads="1"/>
          </p:cNvSpPr>
          <p:nvPr/>
        </p:nvSpPr>
        <p:spPr bwMode="auto">
          <a:xfrm>
            <a:off x="468313" y="1341438"/>
            <a:ext cx="6977062" cy="366712"/>
          </a:xfrm>
          <a:prstGeom prst="rect">
            <a:avLst/>
          </a:prstGeom>
          <a:noFill/>
          <a:ln w="9525">
            <a:noFill/>
            <a:miter lim="800000"/>
            <a:headEnd/>
            <a:tailEnd/>
          </a:ln>
        </p:spPr>
        <p:txBody>
          <a:bodyPr>
            <a:spAutoFit/>
          </a:bodyPr>
          <a:lstStyle/>
          <a:p>
            <a:r>
              <a:rPr lang="de-DE" altLang="de-DE"/>
              <a:t>Ansicht vordefinierter Template-Triples</a:t>
            </a:r>
          </a:p>
        </p:txBody>
      </p:sp>
      <p:pic>
        <p:nvPicPr>
          <p:cNvPr id="59397" name="Picture 3"/>
          <p:cNvPicPr>
            <a:picLocks noChangeAspect="1" noChangeArrowheads="1"/>
          </p:cNvPicPr>
          <p:nvPr/>
        </p:nvPicPr>
        <p:blipFill>
          <a:blip r:embed="rId3"/>
          <a:srcRect/>
          <a:stretch>
            <a:fillRect/>
          </a:stretch>
        </p:blipFill>
        <p:spPr bwMode="auto">
          <a:xfrm>
            <a:off x="0" y="1812925"/>
            <a:ext cx="9144000" cy="6045200"/>
          </a:xfrm>
          <a:prstGeom prst="rect">
            <a:avLst/>
          </a:prstGeom>
          <a:noFill/>
          <a:ln w="9525">
            <a:noFill/>
            <a:miter lim="800000"/>
            <a:headEnd/>
            <a:tailEnd/>
          </a:ln>
        </p:spPr>
      </p:pic>
      <p:sp>
        <p:nvSpPr>
          <p:cNvPr id="59399"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
        <p:nvSpPr>
          <p:cNvPr id="59400" name="Titel 1"/>
          <p:cNvSpPr txBox="1">
            <a:spLocks/>
          </p:cNvSpPr>
          <p:nvPr/>
        </p:nvSpPr>
        <p:spPr bwMode="black">
          <a:xfrm>
            <a:off x="539750" y="1027113"/>
            <a:ext cx="8353425" cy="385762"/>
          </a:xfrm>
          <a:prstGeom prst="rect">
            <a:avLst/>
          </a:prstGeom>
          <a:noFill/>
          <a:ln w="9525">
            <a:noFill/>
            <a:miter lim="800000"/>
            <a:headEnd/>
            <a:tailEnd/>
          </a:ln>
        </p:spPr>
        <p:txBody>
          <a:bodyPr lIns="0" tIns="0" rIns="0" bIns="0"/>
          <a:lstStyle/>
          <a:p>
            <a:pPr defTabSz="457200">
              <a:lnSpc>
                <a:spcPct val="90000"/>
              </a:lnSpc>
            </a:pPr>
            <a:r>
              <a:rPr lang="de-DE" altLang="de-DE"/>
              <a:t>Haupt-Prozesse </a:t>
            </a:r>
            <a:r>
              <a:rPr lang="de-DE" altLang="de-DE">
                <a:sym typeface="Wingdings" pitchFamily="2" charset="2"/>
              </a:rPr>
              <a:t> </a:t>
            </a:r>
            <a:r>
              <a:rPr lang="de-DE" altLang="de-DE"/>
              <a:t>Menü PLEX </a:t>
            </a:r>
            <a:r>
              <a:rPr lang="de-DE" altLang="de-DE">
                <a:sym typeface="Wingdings" pitchFamily="2" charset="2"/>
              </a:rPr>
              <a:t></a:t>
            </a:r>
            <a:r>
              <a:rPr lang="de-DE" altLang="de-DE"/>
              <a:t> </a:t>
            </a:r>
            <a:r>
              <a:rPr lang="de-DE" altLang="de-DE" i="1">
                <a:ea typeface="FS Joey"/>
                <a:cs typeface="FS Joey"/>
              </a:rPr>
              <a:t>Template Triples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2" name="Textfeld 1"/>
          <p:cNvSpPr txBox="1"/>
          <p:nvPr/>
        </p:nvSpPr>
        <p:spPr>
          <a:xfrm>
            <a:off x="571500" y="2060575"/>
            <a:ext cx="8410575" cy="2530475"/>
          </a:xfrm>
          <a:prstGeom prst="rect">
            <a:avLst/>
          </a:prstGeom>
          <a:noFill/>
        </p:spPr>
        <p:txBody>
          <a:bodyPr>
            <a:spAutoFit/>
          </a:bodyPr>
          <a:lstStyle/>
          <a:p>
            <a:r>
              <a:rPr lang="de-DE" sz="2000"/>
              <a:t>Weitere Prozess-Steps können z.B. folgende Funktionen ausführen:</a:t>
            </a:r>
            <a:br>
              <a:rPr lang="de-DE" sz="2000"/>
            </a:br>
            <a:endParaRPr lang="de-DE" sz="2000"/>
          </a:p>
          <a:p>
            <a:pPr>
              <a:buFont typeface="Arial" charset="0"/>
              <a:buChar char="•"/>
            </a:pPr>
            <a:r>
              <a:rPr lang="de-DE" sz="2000"/>
              <a:t> Löschen von Dateien aus dem GEN-Directory</a:t>
            </a:r>
          </a:p>
          <a:p>
            <a:pPr>
              <a:buFont typeface="Arial" charset="0"/>
              <a:buChar char="•"/>
            </a:pPr>
            <a:r>
              <a:rPr lang="de-DE" sz="2000"/>
              <a:t> Generate and Build Operationen</a:t>
            </a:r>
          </a:p>
          <a:p>
            <a:pPr>
              <a:buFont typeface="Arial" charset="0"/>
              <a:buChar char="•"/>
            </a:pPr>
            <a:r>
              <a:rPr lang="de-DE" sz="2000"/>
              <a:t> Groupmodel Operationen</a:t>
            </a:r>
          </a:p>
          <a:p>
            <a:pPr>
              <a:buFont typeface="Arial" charset="0"/>
              <a:buChar char="•"/>
            </a:pPr>
            <a:r>
              <a:rPr lang="de-DE" sz="2000"/>
              <a:t> Tools4Plex-Datenbank Operationen</a:t>
            </a:r>
          </a:p>
          <a:p>
            <a:pPr>
              <a:buFont typeface="Arial" charset="0"/>
              <a:buChar char="•"/>
            </a:pPr>
            <a:r>
              <a:rPr lang="de-DE" sz="2000"/>
              <a:t> Prüfung der künftigen Länge von ImplNames und FileNames</a:t>
            </a:r>
          </a:p>
          <a:p>
            <a:pPr>
              <a:buFont typeface="Arial" charset="0"/>
              <a:buChar char="•"/>
            </a:pPr>
            <a:r>
              <a:rPr lang="de-DE" sz="2000"/>
              <a:t>…</a:t>
            </a:r>
          </a:p>
        </p:txBody>
      </p:sp>
      <p:sp>
        <p:nvSpPr>
          <p:cNvPr id="9" name="Textfeld 8"/>
          <p:cNvSpPr txBox="1"/>
          <p:nvPr/>
        </p:nvSpPr>
        <p:spPr>
          <a:xfrm>
            <a:off x="2411413" y="4724400"/>
            <a:ext cx="3878262" cy="1570038"/>
          </a:xfrm>
          <a:prstGeom prst="rect">
            <a:avLst/>
          </a:prstGeom>
          <a:noFill/>
        </p:spPr>
        <p:txBody>
          <a:bodyPr wrap="none">
            <a:spAutoFit/>
          </a:bodyPr>
          <a:lstStyle/>
          <a:p>
            <a:pPr>
              <a:defRPr/>
            </a:pPr>
            <a:r>
              <a:rPr lang="de-DE" sz="9600" dirty="0">
                <a:solidFill>
                  <a:schemeClr val="bg1">
                    <a:lumMod val="50000"/>
                  </a:schemeClr>
                </a:solidFill>
                <a:latin typeface="Arial" panose="020B0604020202020204" pitchFamily="34" charset="0"/>
                <a:cs typeface="Arial" panose="020B0604020202020204" pitchFamily="34" charset="0"/>
              </a:rPr>
              <a:t>DEMO</a:t>
            </a:r>
          </a:p>
        </p:txBody>
      </p:sp>
      <p:sp>
        <p:nvSpPr>
          <p:cNvPr id="6144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
        <p:nvSpPr>
          <p:cNvPr id="61449" name="Titel 1"/>
          <p:cNvSpPr txBox="1">
            <a:spLocks/>
          </p:cNvSpPr>
          <p:nvPr/>
        </p:nvSpPr>
        <p:spPr bwMode="black">
          <a:xfrm>
            <a:off x="539750" y="1027113"/>
            <a:ext cx="8353425" cy="385762"/>
          </a:xfrm>
          <a:prstGeom prst="rect">
            <a:avLst/>
          </a:prstGeom>
          <a:noFill/>
          <a:ln w="9525">
            <a:noFill/>
            <a:miter lim="800000"/>
            <a:headEnd/>
            <a:tailEnd/>
          </a:ln>
        </p:spPr>
        <p:txBody>
          <a:bodyPr lIns="0" tIns="0" rIns="0" bIns="0"/>
          <a:lstStyle/>
          <a:p>
            <a:pPr defTabSz="457200">
              <a:lnSpc>
                <a:spcPct val="90000"/>
              </a:lnSpc>
            </a:pPr>
            <a:r>
              <a:rPr lang="de-DE" altLang="de-DE"/>
              <a:t>Haupt-Prozesse </a:t>
            </a:r>
            <a:r>
              <a:rPr lang="de-DE" altLang="de-DE">
                <a:sym typeface="Wingdings" pitchFamily="2" charset="2"/>
              </a:rPr>
              <a:t> </a:t>
            </a:r>
            <a:r>
              <a:rPr lang="de-DE" altLang="de-DE"/>
              <a:t>Menü PLEX </a:t>
            </a:r>
            <a:r>
              <a:rPr lang="de-DE" altLang="de-DE">
                <a:sym typeface="Wingdings" pitchFamily="2" charset="2"/>
              </a:rPr>
              <a:t></a:t>
            </a:r>
            <a:r>
              <a:rPr lang="de-DE" altLang="de-DE"/>
              <a:t> </a:t>
            </a:r>
            <a:r>
              <a:rPr lang="de-DE" altLang="de-DE" i="1">
                <a:ea typeface="FS Joey"/>
                <a:cs typeface="FS Joey"/>
              </a:rPr>
              <a:t>Process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63491" name="Titel 1"/>
          <p:cNvSpPr txBox="1">
            <a:spLocks/>
          </p:cNvSpPr>
          <p:nvPr/>
        </p:nvSpPr>
        <p:spPr bwMode="black">
          <a:xfrm>
            <a:off x="547688" y="981075"/>
            <a:ext cx="8353425" cy="385763"/>
          </a:xfrm>
          <a:prstGeom prst="rect">
            <a:avLst/>
          </a:prstGeom>
          <a:noFill/>
          <a:ln w="9525">
            <a:noFill/>
            <a:miter lim="800000"/>
            <a:headEnd/>
            <a:tailEnd/>
          </a:ln>
        </p:spPr>
        <p:txBody>
          <a:bodyPr lIns="0" tIns="0" rIns="0" bIns="0"/>
          <a:lstStyle/>
          <a:p>
            <a:pPr defTabSz="457200">
              <a:lnSpc>
                <a:spcPct val="90000"/>
              </a:lnSpc>
            </a:pPr>
            <a:r>
              <a:rPr lang="de-DE" altLang="de-DE" sz="2400" dirty="0" smtClean="0">
                <a:ea typeface="FS Joey"/>
                <a:cs typeface="FS Joey"/>
              </a:rPr>
              <a:t>Haupt Prozesse </a:t>
            </a:r>
            <a:r>
              <a:rPr lang="de-DE" altLang="de-DE" sz="2400" dirty="0">
                <a:ea typeface="FS Joey"/>
                <a:cs typeface="FS Joey"/>
                <a:sym typeface="Wingdings" pitchFamily="2" charset="2"/>
              </a:rPr>
              <a:t> Menu PLEX  </a:t>
            </a:r>
            <a:r>
              <a:rPr lang="de-DE" altLang="de-DE" sz="2400" i="1" dirty="0" err="1">
                <a:ea typeface="FS Joey"/>
                <a:cs typeface="FS Joey"/>
                <a:sym typeface="Wingdings" pitchFamily="2" charset="2"/>
              </a:rPr>
              <a:t>ModelViewer</a:t>
            </a:r>
            <a:endParaRPr lang="de-DE" altLang="de-DE" sz="2400" dirty="0">
              <a:ea typeface="FS Joey"/>
              <a:cs typeface="FS Joey"/>
            </a:endParaRPr>
          </a:p>
        </p:txBody>
      </p:sp>
      <p:sp>
        <p:nvSpPr>
          <p:cNvPr id="2" name="Textfeld 1"/>
          <p:cNvSpPr txBox="1"/>
          <p:nvPr/>
        </p:nvSpPr>
        <p:spPr>
          <a:xfrm>
            <a:off x="6804025" y="2060575"/>
            <a:ext cx="2232025" cy="3416320"/>
          </a:xfrm>
          <a:prstGeom prst="rect">
            <a:avLst/>
          </a:prstGeom>
          <a:noFill/>
        </p:spPr>
        <p:txBody>
          <a:bodyPr>
            <a:spAutoFit/>
          </a:bodyPr>
          <a:lstStyle/>
          <a:p>
            <a:pPr>
              <a:defRPr/>
            </a:pPr>
            <a:r>
              <a:rPr lang="de-DE" dirty="0" smtClean="0">
                <a:latin typeface="Arial" panose="020B0604020202020204" pitchFamily="34" charset="0"/>
                <a:cs typeface="Arial" panose="020B0604020202020204" pitchFamily="34" charset="0"/>
              </a:rPr>
              <a:t>Links </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TreeView</a:t>
            </a:r>
            <a:r>
              <a:rPr lang="de-DE" dirty="0">
                <a:latin typeface="Arial" panose="020B0604020202020204" pitchFamily="34" charset="0"/>
                <a:cs typeface="Arial" panose="020B0604020202020204" pitchFamily="34" charset="0"/>
              </a:rPr>
              <a:t>)</a:t>
            </a:r>
          </a:p>
          <a:p>
            <a:pPr>
              <a:defRPr/>
            </a:pPr>
            <a:r>
              <a:rPr lang="de-DE" dirty="0" smtClean="0">
                <a:latin typeface="Arial" panose="020B0604020202020204" pitchFamily="34" charset="0"/>
                <a:cs typeface="Arial" panose="020B0604020202020204" pitchFamily="34" charset="0"/>
              </a:rPr>
              <a:t>Entdecke alle Typen von Objekten mit ihren Zielobjekten, Triples</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Attributen und Anhängigkeiten</a:t>
            </a:r>
            <a:endParaRPr lang="de-DE" dirty="0">
              <a:latin typeface="Arial" panose="020B0604020202020204" pitchFamily="34" charset="0"/>
              <a:cs typeface="Arial" panose="020B0604020202020204" pitchFamily="34" charset="0"/>
            </a:endParaRPr>
          </a:p>
          <a:p>
            <a:pPr>
              <a:defRPr/>
            </a:pPr>
            <a:endParaRPr lang="de-DE" dirty="0">
              <a:latin typeface="Arial" panose="020B0604020202020204" pitchFamily="34" charset="0"/>
              <a:cs typeface="Arial" panose="020B0604020202020204" pitchFamily="34" charset="0"/>
            </a:endParaRPr>
          </a:p>
          <a:p>
            <a:pPr>
              <a:defRPr/>
            </a:pPr>
            <a:r>
              <a:rPr lang="de-DE" dirty="0" smtClean="0">
                <a:latin typeface="Arial" panose="020B0604020202020204" pitchFamily="34" charset="0"/>
                <a:cs typeface="Arial" panose="020B0604020202020204" pitchFamily="34" charset="0"/>
              </a:rPr>
              <a:t>Rechts </a:t>
            </a:r>
            <a:r>
              <a:rPr lang="de-DE" dirty="0">
                <a:latin typeface="Arial" panose="020B0604020202020204" pitchFamily="34" charset="0"/>
                <a:cs typeface="Arial" panose="020B0604020202020204" pitchFamily="34" charset="0"/>
              </a:rPr>
              <a:t>(Details)</a:t>
            </a:r>
          </a:p>
          <a:p>
            <a:pPr marL="342900" indent="-342900">
              <a:buFont typeface="Arial" panose="020B0604020202020204" pitchFamily="34" charset="0"/>
              <a:buChar char="•"/>
              <a:defRPr/>
            </a:pPr>
            <a:r>
              <a:rPr lang="de-DE" dirty="0" err="1">
                <a:latin typeface="Arial" panose="020B0604020202020204" pitchFamily="34" charset="0"/>
                <a:cs typeface="Arial" panose="020B0604020202020204" pitchFamily="34" charset="0"/>
              </a:rPr>
              <a:t>ObjectProperties</a:t>
            </a:r>
            <a:r>
              <a:rPr lang="de-DE"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defRPr/>
            </a:pPr>
            <a:r>
              <a:rPr lang="de-DE" dirty="0" err="1">
                <a:latin typeface="Arial" panose="020B0604020202020204" pitchFamily="34" charset="0"/>
                <a:cs typeface="Arial" panose="020B0604020202020204" pitchFamily="34" charset="0"/>
              </a:rPr>
              <a:t>ActionDiagram</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falls vorhanden</a:t>
            </a:r>
            <a:endParaRPr lang="de-DE" dirty="0">
              <a:latin typeface="Arial" panose="020B0604020202020204" pitchFamily="34" charset="0"/>
              <a:cs typeface="Arial" panose="020B0604020202020204" pitchFamily="34" charset="0"/>
            </a:endParaRPr>
          </a:p>
        </p:txBody>
      </p:sp>
      <p:pic>
        <p:nvPicPr>
          <p:cNvPr id="63493" name="Picture 2"/>
          <p:cNvPicPr>
            <a:picLocks noChangeAspect="1" noChangeArrowheads="1"/>
          </p:cNvPicPr>
          <p:nvPr/>
        </p:nvPicPr>
        <p:blipFill>
          <a:blip r:embed="rId3"/>
          <a:srcRect/>
          <a:stretch>
            <a:fillRect/>
          </a:stretch>
        </p:blipFill>
        <p:spPr bwMode="auto">
          <a:xfrm>
            <a:off x="-36513" y="1412875"/>
            <a:ext cx="6840538" cy="5414963"/>
          </a:xfrm>
          <a:prstGeom prst="rect">
            <a:avLst/>
          </a:prstGeom>
          <a:noFill/>
          <a:ln w="9525">
            <a:noFill/>
            <a:miter lim="800000"/>
            <a:headEnd/>
            <a:tailEnd/>
          </a:ln>
        </p:spPr>
      </p:pic>
      <p:sp>
        <p:nvSpPr>
          <p:cNvPr id="9" name="Textfeld 8"/>
          <p:cNvSpPr txBox="1"/>
          <p:nvPr/>
        </p:nvSpPr>
        <p:spPr>
          <a:xfrm>
            <a:off x="6196013" y="5241925"/>
            <a:ext cx="2921000" cy="1016000"/>
          </a:xfrm>
          <a:prstGeom prst="rect">
            <a:avLst/>
          </a:prstGeom>
          <a:noFill/>
        </p:spPr>
        <p:txBody>
          <a:bodyPr wrap="none">
            <a:spAutoFit/>
          </a:bodyPr>
          <a:lstStyle/>
          <a:p>
            <a:pPr>
              <a:defRPr/>
            </a:pPr>
            <a:r>
              <a:rPr lang="de-DE" sz="6000" dirty="0">
                <a:solidFill>
                  <a:schemeClr val="bg1">
                    <a:lumMod val="50000"/>
                  </a:schemeClr>
                </a:solidFill>
                <a:latin typeface="Arial" panose="020B0604020202020204" pitchFamily="34" charset="0"/>
                <a:cs typeface="Arial" panose="020B0604020202020204" pitchFamily="34" charset="0"/>
              </a:rPr>
              <a:t>DEMO?</a:t>
            </a:r>
          </a:p>
        </p:txBody>
      </p:sp>
      <p:sp>
        <p:nvSpPr>
          <p:cNvPr id="63496"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65539" name="Titel 1"/>
          <p:cNvSpPr txBox="1">
            <a:spLocks/>
          </p:cNvSpPr>
          <p:nvPr/>
        </p:nvSpPr>
        <p:spPr bwMode="black">
          <a:xfrm>
            <a:off x="547688" y="981075"/>
            <a:ext cx="8353425" cy="385763"/>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Define</a:t>
            </a:r>
            <a:r>
              <a:rPr lang="de-DE" altLang="de-DE" sz="2400" i="1" dirty="0">
                <a:ea typeface="FS Joey"/>
                <a:cs typeface="FS Joey"/>
                <a:sym typeface="Wingdings" pitchFamily="2" charset="2"/>
              </a:rPr>
              <a:t> </a:t>
            </a:r>
            <a:r>
              <a:rPr lang="de-DE" altLang="de-DE" sz="2400" i="1" dirty="0" err="1">
                <a:ea typeface="FS Joey"/>
                <a:cs typeface="FS Joey"/>
                <a:sym typeface="Wingdings" pitchFamily="2" charset="2"/>
              </a:rPr>
              <a:t>virtual</a:t>
            </a:r>
            <a:r>
              <a:rPr lang="de-DE" altLang="de-DE" sz="2400" i="1" dirty="0">
                <a:ea typeface="FS Joey"/>
                <a:cs typeface="FS Joey"/>
                <a:sym typeface="Wingdings" pitchFamily="2" charset="2"/>
              </a:rPr>
              <a:t> </a:t>
            </a:r>
            <a:r>
              <a:rPr lang="de-DE" altLang="de-DE" sz="2400" i="1" dirty="0" err="1">
                <a:ea typeface="FS Joey"/>
                <a:cs typeface="FS Joey"/>
                <a:sym typeface="Wingdings" pitchFamily="2" charset="2"/>
              </a:rPr>
              <a:t>fields</a:t>
            </a:r>
            <a:endParaRPr lang="de-DE" altLang="de-DE" sz="2400" dirty="0">
              <a:ea typeface="FS Joey"/>
              <a:cs typeface="FS Joey"/>
            </a:endParaRPr>
          </a:p>
        </p:txBody>
      </p:sp>
      <p:sp>
        <p:nvSpPr>
          <p:cNvPr id="2" name="Textfeld 1"/>
          <p:cNvSpPr txBox="1"/>
          <p:nvPr/>
        </p:nvSpPr>
        <p:spPr>
          <a:xfrm>
            <a:off x="6300788" y="2060575"/>
            <a:ext cx="2735262" cy="2862322"/>
          </a:xfrm>
          <a:prstGeom prst="rect">
            <a:avLst/>
          </a:prstGeom>
          <a:noFill/>
        </p:spPr>
        <p:txBody>
          <a:bodyPr>
            <a:spAutoFit/>
          </a:bodyPr>
          <a:lstStyle/>
          <a:p>
            <a:pPr>
              <a:defRPr/>
            </a:pPr>
            <a:r>
              <a:rPr lang="de-DE" sz="2000" dirty="0" smtClean="0">
                <a:latin typeface="Arial" panose="020B0604020202020204" pitchFamily="34" charset="0"/>
                <a:cs typeface="Arial" panose="020B0604020202020204" pitchFamily="34" charset="0"/>
              </a:rPr>
              <a:t>Links (</a:t>
            </a:r>
            <a:r>
              <a:rPr lang="de-DE" sz="2000" dirty="0" err="1" smtClean="0">
                <a:latin typeface="Arial" panose="020B0604020202020204" pitchFamily="34" charset="0"/>
                <a:cs typeface="Arial" panose="020B0604020202020204" pitchFamily="34" charset="0"/>
              </a:rPr>
              <a:t>TreeView</a:t>
            </a:r>
            <a:r>
              <a:rPr lang="de-DE" sz="2000" dirty="0" smtClean="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a:p>
            <a:pPr>
              <a:defRPr/>
            </a:pPr>
            <a:r>
              <a:rPr lang="de-DE" sz="2000" dirty="0" smtClean="0">
                <a:latin typeface="+mn-lt"/>
              </a:rPr>
              <a:t>Alle Entitäten mit Attributen, um virtuelle Felder zu definieren, wenn diese nicht im Model definiert sind.</a:t>
            </a:r>
            <a:endParaRPr lang="de-DE" sz="2000" dirty="0">
              <a:latin typeface="+mn-lt"/>
            </a:endParaRPr>
          </a:p>
          <a:p>
            <a:pPr>
              <a:defRPr/>
            </a:pPr>
            <a:endParaRPr lang="de-DE" sz="2000" dirty="0">
              <a:latin typeface="+mn-lt"/>
            </a:endParaRPr>
          </a:p>
          <a:p>
            <a:pPr>
              <a:defRPr/>
            </a:pPr>
            <a:r>
              <a:rPr lang="de-DE" sz="2000" dirty="0" smtClean="0">
                <a:latin typeface="+mn-lt"/>
              </a:rPr>
              <a:t>Das ist nötig für das </a:t>
            </a:r>
            <a:r>
              <a:rPr lang="de-DE" sz="2000" dirty="0">
                <a:latin typeface="+mn-lt"/>
              </a:rPr>
              <a:t>PlexXML </a:t>
            </a:r>
            <a:r>
              <a:rPr lang="de-DE" sz="2000" dirty="0" err="1" smtClean="0">
                <a:latin typeface="+mn-lt"/>
              </a:rPr>
              <a:t>UserInterface</a:t>
            </a:r>
            <a:endParaRPr lang="de-DE" sz="2000" dirty="0">
              <a:latin typeface="+mn-lt"/>
            </a:endParaRPr>
          </a:p>
        </p:txBody>
      </p:sp>
      <p:pic>
        <p:nvPicPr>
          <p:cNvPr id="65541" name="Picture 2"/>
          <p:cNvPicPr>
            <a:picLocks noChangeAspect="1" noChangeArrowheads="1"/>
          </p:cNvPicPr>
          <p:nvPr/>
        </p:nvPicPr>
        <p:blipFill>
          <a:blip r:embed="rId3"/>
          <a:srcRect/>
          <a:stretch>
            <a:fillRect/>
          </a:stretch>
        </p:blipFill>
        <p:spPr bwMode="auto">
          <a:xfrm>
            <a:off x="0" y="1635125"/>
            <a:ext cx="6300788" cy="4816475"/>
          </a:xfrm>
          <a:prstGeom prst="rect">
            <a:avLst/>
          </a:prstGeom>
          <a:noFill/>
          <a:ln w="9525">
            <a:noFill/>
            <a:miter lim="800000"/>
            <a:headEnd/>
            <a:tailEnd/>
          </a:ln>
        </p:spPr>
      </p:pic>
      <p:sp>
        <p:nvSpPr>
          <p:cNvPr id="65543"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PlexBox </a:t>
            </a:r>
            <a:r>
              <a:rPr lang="de-DE" altLang="de-DE" smtClean="0">
                <a:latin typeface="Arial" charset="0"/>
                <a:cs typeface="Arial" charset="0"/>
                <a:sym typeface="Wingdings" pitchFamily="2" charset="2"/>
              </a:rPr>
              <a:t> </a:t>
            </a:r>
            <a:r>
              <a:rPr lang="de-DE" altLang="de-DE" i="1" smtClean="0">
                <a:latin typeface="Arial" charset="0"/>
                <a:cs typeface="Arial" charset="0"/>
              </a:rPr>
              <a:t>Create triples </a:t>
            </a:r>
            <a:r>
              <a:rPr lang="de-DE" altLang="de-DE" smtClean="0">
                <a:latin typeface="Arial" charset="0"/>
                <a:cs typeface="Arial" charset="0"/>
              </a:rPr>
              <a:t>(Templates)</a:t>
            </a:r>
          </a:p>
        </p:txBody>
      </p:sp>
      <p:sp>
        <p:nvSpPr>
          <p:cNvPr id="67587" name="Titel 1"/>
          <p:cNvSpPr txBox="1">
            <a:spLocks/>
          </p:cNvSpPr>
          <p:nvPr/>
        </p:nvSpPr>
        <p:spPr bwMode="black">
          <a:xfrm>
            <a:off x="571500"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a:t>
            </a:r>
          </a:p>
        </p:txBody>
      </p:sp>
      <p:sp>
        <p:nvSpPr>
          <p:cNvPr id="67588" name="Textfeld 1"/>
          <p:cNvSpPr txBox="1">
            <a:spLocks noChangeArrowheads="1"/>
          </p:cNvSpPr>
          <p:nvPr/>
        </p:nvSpPr>
        <p:spPr bwMode="auto">
          <a:xfrm>
            <a:off x="2699792" y="3255963"/>
            <a:ext cx="3313012" cy="1569660"/>
          </a:xfrm>
          <a:prstGeom prst="rect">
            <a:avLst/>
          </a:prstGeom>
          <a:noFill/>
          <a:ln w="9525">
            <a:noFill/>
            <a:miter lim="800000"/>
            <a:headEnd/>
            <a:tailEnd/>
          </a:ln>
        </p:spPr>
        <p:txBody>
          <a:bodyPr wrap="square">
            <a:spAutoFit/>
          </a:bodyPr>
          <a:lstStyle/>
          <a:p>
            <a:pPr algn="ctr"/>
            <a:r>
              <a:rPr lang="de-DE" sz="2400" dirty="0" smtClean="0"/>
              <a:t>Ende Teil 1</a:t>
            </a:r>
            <a:endParaRPr lang="de-DE" sz="2400" dirty="0"/>
          </a:p>
          <a:p>
            <a:pPr algn="ctr"/>
            <a:endParaRPr lang="de-DE" sz="2400" dirty="0"/>
          </a:p>
          <a:p>
            <a:pPr algn="ctr"/>
            <a:endParaRPr lang="de-DE" sz="2400" dirty="0"/>
          </a:p>
          <a:p>
            <a:pPr algn="ctr"/>
            <a:r>
              <a:rPr lang="de-DE" sz="2400" dirty="0" smtClean="0"/>
              <a:t>Brauchen Sie mehr?</a:t>
            </a:r>
            <a:endParaRPr lang="de-DE" sz="2400" dirty="0"/>
          </a:p>
        </p:txBody>
      </p:sp>
      <p:sp>
        <p:nvSpPr>
          <p:cNvPr id="67590"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68313" y="2060575"/>
            <a:ext cx="8496300" cy="3416320"/>
          </a:xfrm>
          <a:prstGeom prst="rect">
            <a:avLst/>
          </a:prstGeom>
          <a:noFill/>
          <a:ln>
            <a:noFill/>
          </a:ln>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800000"/>
              </a:buClr>
              <a:buFont typeface="Wingdings" pitchFamily="2" charset="2"/>
              <a:buChar char="§"/>
              <a:defRPr/>
            </a:pPr>
            <a:r>
              <a:rPr lang="de-DE" b="1" i="1" dirty="0" smtClean="0"/>
              <a:t> PlexXML </a:t>
            </a:r>
            <a:r>
              <a:rPr lang="de-DE" b="1" i="1" dirty="0" err="1" smtClean="0"/>
              <a:t>DialogBuilder</a:t>
            </a:r>
            <a:endParaRPr lang="de-DE" b="1" i="1" dirty="0" smtClean="0"/>
          </a:p>
          <a:p>
            <a:pPr marL="457200" lvl="1" indent="0" eaLnBrk="1" hangingPunct="1">
              <a:buClr>
                <a:srgbClr val="800000"/>
              </a:buClr>
              <a:defRPr/>
            </a:pPr>
            <a:r>
              <a:rPr lang="de-DE" dirty="0" smtClean="0"/>
              <a:t>Erstellen von Browserbasierten Standardpanels für die Verwaltung von allen Tabellen in einem Atemzug.</a:t>
            </a:r>
            <a:br>
              <a:rPr lang="de-DE" dirty="0" smtClean="0"/>
            </a:br>
            <a:endParaRPr lang="de-DE" dirty="0" smtClean="0"/>
          </a:p>
          <a:p>
            <a:pPr lvl="1" eaLnBrk="1" hangingPunct="1">
              <a:buClr>
                <a:srgbClr val="800000"/>
              </a:buClr>
              <a:buFont typeface="Symbol" pitchFamily="18" charset="2"/>
              <a:buChar char="-"/>
              <a:defRPr/>
            </a:pPr>
            <a:r>
              <a:rPr lang="de-DE" dirty="0" smtClean="0"/>
              <a:t>Listenansicht (Übersicht) mit Aufruf der Verwaltung pro Zeile</a:t>
            </a:r>
          </a:p>
          <a:p>
            <a:pPr lvl="1" eaLnBrk="1" hangingPunct="1">
              <a:buClr>
                <a:srgbClr val="800000"/>
              </a:buClr>
              <a:buFont typeface="Symbol" pitchFamily="18" charset="2"/>
              <a:buChar char="-"/>
              <a:defRPr/>
            </a:pPr>
            <a:r>
              <a:rPr lang="de-DE" dirty="0" smtClean="0"/>
              <a:t>Detailansicht mit Editier-Funktionen</a:t>
            </a:r>
          </a:p>
          <a:p>
            <a:pPr lvl="1" eaLnBrk="1" hangingPunct="1">
              <a:buClr>
                <a:srgbClr val="800000"/>
              </a:buClr>
              <a:buFont typeface="Symbol" pitchFamily="18" charset="2"/>
              <a:buChar char="-"/>
              <a:defRPr/>
            </a:pPr>
            <a:r>
              <a:rPr lang="de-DE" dirty="0" smtClean="0"/>
              <a:t>Kombinierte Übersicht mit Detailansicht(en)</a:t>
            </a:r>
          </a:p>
          <a:p>
            <a:pPr lvl="1" eaLnBrk="1" hangingPunct="1">
              <a:buClr>
                <a:srgbClr val="800000"/>
              </a:buClr>
              <a:buFont typeface="Symbol" pitchFamily="18" charset="2"/>
              <a:buChar char="-"/>
              <a:defRPr/>
            </a:pPr>
            <a:r>
              <a:rPr lang="de-DE" dirty="0" smtClean="0"/>
              <a:t>Kopf/Positionsansicht oder Kopf mit abhängigen Daten in Tabs</a:t>
            </a:r>
            <a:br>
              <a:rPr lang="de-DE" dirty="0" smtClean="0"/>
            </a:br>
            <a:r>
              <a:rPr lang="de-DE" dirty="0" smtClean="0"/>
              <a:t/>
            </a:r>
            <a:br>
              <a:rPr lang="de-DE" dirty="0" smtClean="0"/>
            </a:br>
            <a:endParaRPr lang="de-DE" dirty="0" smtClean="0"/>
          </a:p>
          <a:p>
            <a:pPr eaLnBrk="1" hangingPunct="1">
              <a:buClr>
                <a:srgbClr val="800000"/>
              </a:buClr>
              <a:buFont typeface="Wingdings" pitchFamily="2" charset="2"/>
              <a:buChar char="§"/>
              <a:defRPr/>
            </a:pPr>
            <a:r>
              <a:rPr lang="de-DE" b="1" i="1" dirty="0" smtClean="0"/>
              <a:t> </a:t>
            </a:r>
            <a:r>
              <a:rPr lang="de-DE" b="1" i="1" dirty="0" err="1" smtClean="0"/>
              <a:t>PanelChildBuilder</a:t>
            </a:r>
            <a:r>
              <a:rPr lang="de-DE" dirty="0" smtClean="0"/>
              <a:t> </a:t>
            </a:r>
          </a:p>
          <a:p>
            <a:pPr lvl="1" eaLnBrk="1" hangingPunct="1">
              <a:buClr>
                <a:srgbClr val="800000"/>
              </a:buClr>
              <a:defRPr/>
            </a:pPr>
            <a:r>
              <a:rPr lang="de-DE" dirty="0" smtClean="0"/>
              <a:t>Definition komplexer Dialoge durch kombinieren vorhandener Ansichten.</a:t>
            </a:r>
            <a:endParaRPr lang="de-DE" i="1" dirty="0" smtClean="0"/>
          </a:p>
        </p:txBody>
      </p:sp>
      <p:sp>
        <p:nvSpPr>
          <p:cNvPr id="69634"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69636" name="Titel 1"/>
          <p:cNvSpPr txBox="1">
            <a:spLocks/>
          </p:cNvSpPr>
          <p:nvPr/>
        </p:nvSpPr>
        <p:spPr bwMode="black">
          <a:xfrm>
            <a:off x="571500"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a:t>
            </a:r>
          </a:p>
        </p:txBody>
      </p:sp>
      <p:sp>
        <p:nvSpPr>
          <p:cNvPr id="69638"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el 1"/>
          <p:cNvSpPr>
            <a:spLocks noGrp="1"/>
          </p:cNvSpPr>
          <p:nvPr>
            <p:ph type="title"/>
          </p:nvPr>
        </p:nvSpPr>
        <p:spPr>
          <a:xfrm>
            <a:off x="539750" y="1079500"/>
            <a:ext cx="5562600" cy="261938"/>
          </a:xfrm>
        </p:spPr>
        <p:txBody>
          <a:bodyPr/>
          <a:lstStyle/>
          <a:p>
            <a:pPr eaLnBrk="1" hangingPunct="1"/>
            <a:r>
              <a:rPr lang="de-DE" altLang="de-DE" dirty="0" smtClean="0">
                <a:solidFill>
                  <a:schemeClr val="tx1"/>
                </a:solidFill>
                <a:cs typeface="Arial" charset="0"/>
              </a:rPr>
              <a:t>PlexXML… wie es begann</a:t>
            </a:r>
          </a:p>
        </p:txBody>
      </p:sp>
      <p:sp>
        <p:nvSpPr>
          <p:cNvPr id="71682" name="Text Box 3"/>
          <p:cNvSpPr txBox="1">
            <a:spLocks noChangeArrowheads="1"/>
          </p:cNvSpPr>
          <p:nvPr/>
        </p:nvSpPr>
        <p:spPr bwMode="auto">
          <a:xfrm>
            <a:off x="448889" y="1556792"/>
            <a:ext cx="8525123" cy="3477875"/>
          </a:xfrm>
          <a:prstGeom prst="rect">
            <a:avLst/>
          </a:prstGeom>
          <a:noFill/>
          <a:ln w="9525">
            <a:noFill/>
            <a:miter lim="800000"/>
            <a:headEnd/>
            <a:tailEnd/>
          </a:ln>
        </p:spPr>
        <p:txBody>
          <a:bodyPr wrap="square">
            <a:spAutoFit/>
          </a:bodyPr>
          <a:lstStyle/>
          <a:p>
            <a:pPr marL="342900" indent="-342900">
              <a:buClr>
                <a:srgbClr val="800000"/>
              </a:buClr>
              <a:buFont typeface="Arial" charset="0"/>
              <a:buChar char="•"/>
            </a:pPr>
            <a:r>
              <a:rPr lang="de-DE" altLang="de-DE" sz="2000" dirty="0" smtClean="0"/>
              <a:t>Wer kennt </a:t>
            </a:r>
            <a:r>
              <a:rPr lang="de-DE" altLang="de-DE" sz="2000" dirty="0"/>
              <a:t>PlexXML?</a:t>
            </a:r>
          </a:p>
          <a:p>
            <a:pPr marL="342900" indent="-342900">
              <a:buClr>
                <a:srgbClr val="800000"/>
              </a:buClr>
              <a:buFont typeface="Arial" charset="0"/>
              <a:buChar char="•"/>
            </a:pPr>
            <a:r>
              <a:rPr lang="de-DE" altLang="de-DE" sz="2000" dirty="0" smtClean="0"/>
              <a:t>Wer nutzt </a:t>
            </a:r>
            <a:r>
              <a:rPr lang="de-DE" altLang="de-DE" sz="2000" dirty="0"/>
              <a:t>PlexXML?</a:t>
            </a:r>
          </a:p>
          <a:p>
            <a:pPr marL="342900" indent="-342900">
              <a:buClr>
                <a:srgbClr val="800000"/>
              </a:buClr>
              <a:buFont typeface="Arial" charset="0"/>
              <a:buChar char="•"/>
            </a:pPr>
            <a:r>
              <a:rPr lang="en-US" sz="2000" dirty="0" smtClean="0"/>
              <a:t>Was </a:t>
            </a:r>
            <a:r>
              <a:rPr lang="en-US" sz="2000" dirty="0" err="1" smtClean="0"/>
              <a:t>ist</a:t>
            </a:r>
            <a:r>
              <a:rPr lang="en-US" sz="2000" dirty="0" smtClean="0"/>
              <a:t> </a:t>
            </a:r>
            <a:r>
              <a:rPr lang="en-US" sz="2000" dirty="0"/>
              <a:t>PlexXML? </a:t>
            </a:r>
            <a:br>
              <a:rPr lang="en-US" sz="2000" dirty="0"/>
            </a:br>
            <a:r>
              <a:rPr lang="en-US" sz="2000" dirty="0" smtClean="0">
                <a:sym typeface="Wingdings" panose="05000000000000000000" pitchFamily="2" charset="2"/>
              </a:rPr>
              <a:t></a:t>
            </a:r>
            <a:r>
              <a:rPr lang="en-US" sz="2000" dirty="0" smtClean="0"/>
              <a:t> </a:t>
            </a:r>
            <a:r>
              <a:rPr lang="en-US" sz="2000" dirty="0" err="1" smtClean="0"/>
              <a:t>ein</a:t>
            </a:r>
            <a:r>
              <a:rPr lang="en-US" sz="2000" dirty="0" smtClean="0"/>
              <a:t> </a:t>
            </a:r>
            <a:r>
              <a:rPr lang="en-US" sz="2000" dirty="0" err="1" smtClean="0"/>
              <a:t>d</a:t>
            </a:r>
            <a:r>
              <a:rPr lang="en-US" altLang="de-DE" sz="2000" dirty="0" err="1" smtClean="0"/>
              <a:t>ynamischer</a:t>
            </a:r>
            <a:r>
              <a:rPr lang="en-US" altLang="de-DE" sz="2000" dirty="0" smtClean="0"/>
              <a:t> </a:t>
            </a:r>
            <a:r>
              <a:rPr lang="en-US" altLang="de-DE" sz="2000" dirty="0"/>
              <a:t>CA Plex </a:t>
            </a:r>
            <a:r>
              <a:rPr lang="en-US" altLang="de-DE" sz="2000" dirty="0" err="1" smtClean="0"/>
              <a:t>WebClient</a:t>
            </a:r>
            <a:r>
              <a:rPr lang="en-US" altLang="de-DE" sz="2000" dirty="0" smtClean="0"/>
              <a:t> </a:t>
            </a:r>
            <a:r>
              <a:rPr lang="en-US" altLang="de-DE" sz="2000" dirty="0" err="1" smtClean="0"/>
              <a:t>mit</a:t>
            </a:r>
            <a:r>
              <a:rPr lang="en-US" altLang="de-DE" sz="2000" dirty="0" smtClean="0"/>
              <a:t> </a:t>
            </a:r>
            <a:r>
              <a:rPr lang="en-US" altLang="de-DE" sz="2000" dirty="0" err="1" smtClean="0"/>
              <a:t>Nutzung</a:t>
            </a:r>
            <a:r>
              <a:rPr lang="en-US" altLang="de-DE" sz="2000" dirty="0" smtClean="0"/>
              <a:t> von </a:t>
            </a:r>
            <a:r>
              <a:rPr lang="en-US" altLang="de-DE" sz="2000" dirty="0"/>
              <a:t>XML </a:t>
            </a:r>
            <a:r>
              <a:rPr lang="en-US" altLang="de-DE" sz="2000" dirty="0" smtClean="0"/>
              <a:t>und </a:t>
            </a:r>
            <a:r>
              <a:rPr lang="en-US" altLang="de-DE" sz="2000" dirty="0"/>
              <a:t>Ajax</a:t>
            </a:r>
            <a:endParaRPr lang="en-US" sz="2000" dirty="0"/>
          </a:p>
          <a:p>
            <a:pPr marL="342900" indent="-342900">
              <a:buClr>
                <a:srgbClr val="800000"/>
              </a:buClr>
              <a:buFont typeface="Arial" charset="0"/>
              <a:buChar char="•"/>
            </a:pPr>
            <a:r>
              <a:rPr lang="en-US" sz="2000" dirty="0" smtClean="0"/>
              <a:t>Start </a:t>
            </a:r>
            <a:r>
              <a:rPr lang="en-US" sz="2000" dirty="0" err="1" smtClean="0"/>
              <a:t>mit</a:t>
            </a:r>
            <a:r>
              <a:rPr lang="en-US" sz="2000" dirty="0" smtClean="0"/>
              <a:t> PlexXML 2009, </a:t>
            </a:r>
            <a:r>
              <a:rPr lang="en-US" sz="2000" dirty="0" err="1" smtClean="0"/>
              <a:t>mit</a:t>
            </a:r>
            <a:r>
              <a:rPr lang="en-US" sz="2000" dirty="0" smtClean="0"/>
              <a:t> </a:t>
            </a:r>
            <a:r>
              <a:rPr lang="en-US" sz="2000" dirty="0" err="1" smtClean="0"/>
              <a:t>schnellem</a:t>
            </a:r>
            <a:r>
              <a:rPr lang="en-US" sz="2000" dirty="0" smtClean="0"/>
              <a:t> </a:t>
            </a:r>
            <a:r>
              <a:rPr lang="en-US" sz="2000" dirty="0" err="1" smtClean="0"/>
              <a:t>Erfolg</a:t>
            </a:r>
            <a:r>
              <a:rPr lang="en-US" sz="2000" dirty="0" smtClean="0"/>
              <a:t> </a:t>
            </a:r>
            <a:r>
              <a:rPr lang="en-US" sz="2000" dirty="0" err="1" smtClean="0"/>
              <a:t>beim</a:t>
            </a:r>
            <a:r>
              <a:rPr lang="en-US" sz="2000" dirty="0" smtClean="0"/>
              <a:t> Tutorial...</a:t>
            </a:r>
            <a:endParaRPr lang="en-US" sz="2000" dirty="0"/>
          </a:p>
          <a:p>
            <a:pPr marL="342900" indent="-342900">
              <a:buClr>
                <a:srgbClr val="800000"/>
              </a:buClr>
              <a:buFont typeface="Arial" charset="0"/>
              <a:buChar char="•"/>
            </a:pPr>
            <a:r>
              <a:rPr lang="en-US" sz="2000" dirty="0"/>
              <a:t>PlexXML </a:t>
            </a:r>
            <a:r>
              <a:rPr lang="en-US" sz="2000" dirty="0" err="1" smtClean="0"/>
              <a:t>basiert</a:t>
            </a:r>
            <a:r>
              <a:rPr lang="en-US" sz="2000" dirty="0" smtClean="0"/>
              <a:t> auf </a:t>
            </a:r>
            <a:r>
              <a:rPr lang="en-US" sz="2000" dirty="0"/>
              <a:t>Java/</a:t>
            </a:r>
            <a:r>
              <a:rPr lang="en-US" sz="2000" dirty="0" err="1"/>
              <a:t>xsl</a:t>
            </a:r>
            <a:r>
              <a:rPr lang="en-US" sz="2000" dirty="0"/>
              <a:t>/</a:t>
            </a:r>
            <a:r>
              <a:rPr lang="en-US" sz="2000" dirty="0" err="1"/>
              <a:t>xslt</a:t>
            </a:r>
            <a:r>
              <a:rPr lang="en-US" sz="2000" dirty="0"/>
              <a:t> </a:t>
            </a:r>
            <a:r>
              <a:rPr lang="en-US" sz="2000" dirty="0" err="1" smtClean="0"/>
              <a:t>Technologie</a:t>
            </a:r>
            <a:r>
              <a:rPr lang="en-US" sz="2000" dirty="0" smtClean="0"/>
              <a:t>, was </a:t>
            </a:r>
            <a:r>
              <a:rPr lang="en-US" sz="2000" dirty="0" err="1" smtClean="0"/>
              <a:t>wir</a:t>
            </a:r>
            <a:r>
              <a:rPr lang="en-US" sz="2000" dirty="0" smtClean="0"/>
              <a:t> </a:t>
            </a:r>
            <a:r>
              <a:rPr lang="en-US" sz="2000" dirty="0" err="1" smtClean="0"/>
              <a:t>alles</a:t>
            </a:r>
            <a:r>
              <a:rPr lang="en-US" sz="2000" dirty="0" smtClean="0"/>
              <a:t> </a:t>
            </a:r>
            <a:r>
              <a:rPr lang="en-US" sz="2000" dirty="0" err="1" smtClean="0"/>
              <a:t>nicht</a:t>
            </a:r>
            <a:r>
              <a:rPr lang="en-US" sz="2000" dirty="0" smtClean="0"/>
              <a:t> </a:t>
            </a:r>
            <a:r>
              <a:rPr lang="en-US" sz="2000" dirty="0" err="1" smtClean="0"/>
              <a:t>sonderlich</a:t>
            </a:r>
            <a:r>
              <a:rPr lang="en-US" sz="2000" dirty="0" smtClean="0"/>
              <a:t> </a:t>
            </a:r>
            <a:r>
              <a:rPr lang="en-US" sz="2000" dirty="0" err="1" smtClean="0"/>
              <a:t>beherrschten</a:t>
            </a:r>
            <a:r>
              <a:rPr lang="en-US" sz="2000" dirty="0" smtClean="0"/>
              <a:t>, da </a:t>
            </a:r>
            <a:r>
              <a:rPr lang="en-US" sz="2000" dirty="0" err="1" smtClean="0"/>
              <a:t>wir</a:t>
            </a:r>
            <a:r>
              <a:rPr lang="en-US" sz="2000" dirty="0" smtClean="0"/>
              <a:t> </a:t>
            </a:r>
            <a:r>
              <a:rPr lang="en-US" sz="2000" dirty="0" err="1" smtClean="0"/>
              <a:t>immer</a:t>
            </a:r>
            <a:r>
              <a:rPr lang="en-US" sz="2000" dirty="0" smtClean="0"/>
              <a:t> </a:t>
            </a:r>
            <a:r>
              <a:rPr lang="en-US" sz="2000" dirty="0" err="1" smtClean="0"/>
              <a:t>mit</a:t>
            </a:r>
            <a:r>
              <a:rPr lang="en-US" sz="2000" dirty="0" smtClean="0"/>
              <a:t> Tools </a:t>
            </a:r>
            <a:r>
              <a:rPr lang="en-US" sz="2000" dirty="0" err="1" smtClean="0"/>
              <a:t>gearbeitet</a:t>
            </a:r>
            <a:r>
              <a:rPr lang="en-US" sz="2000" dirty="0" smtClean="0"/>
              <a:t> </a:t>
            </a:r>
            <a:r>
              <a:rPr lang="en-US" sz="2000" dirty="0" err="1" smtClean="0"/>
              <a:t>haben</a:t>
            </a:r>
            <a:r>
              <a:rPr lang="en-US" sz="2000" dirty="0" smtClean="0"/>
              <a:t>.</a:t>
            </a:r>
            <a:endParaRPr lang="en-US" sz="2000" dirty="0"/>
          </a:p>
          <a:p>
            <a:pPr marL="342900" indent="-342900">
              <a:buClr>
                <a:srgbClr val="800000"/>
              </a:buClr>
              <a:buFont typeface="Arial" charset="0"/>
              <a:buChar char="•"/>
            </a:pPr>
            <a:r>
              <a:rPr lang="en-US" sz="2000" dirty="0" err="1" smtClean="0"/>
              <a:t>Wir</a:t>
            </a:r>
            <a:r>
              <a:rPr lang="en-US" sz="2000" dirty="0" smtClean="0"/>
              <a:t> </a:t>
            </a:r>
            <a:r>
              <a:rPr lang="en-US" sz="2000" dirty="0" err="1" smtClean="0"/>
              <a:t>wollten</a:t>
            </a:r>
            <a:r>
              <a:rPr lang="en-US" sz="2000" dirty="0" smtClean="0"/>
              <a:t> </a:t>
            </a:r>
            <a:r>
              <a:rPr lang="en-US" sz="2000" dirty="0" err="1" smtClean="0"/>
              <a:t>alle</a:t>
            </a:r>
            <a:r>
              <a:rPr lang="en-US" sz="2000" dirty="0" smtClean="0"/>
              <a:t> </a:t>
            </a:r>
            <a:r>
              <a:rPr lang="en-US" sz="2000" dirty="0" err="1" smtClean="0"/>
              <a:t>schwierigen</a:t>
            </a:r>
            <a:r>
              <a:rPr lang="en-US" sz="2000" dirty="0" smtClean="0"/>
              <a:t> </a:t>
            </a:r>
            <a:r>
              <a:rPr lang="en-US" sz="2000" dirty="0" err="1" smtClean="0"/>
              <a:t>manuellen</a:t>
            </a:r>
            <a:r>
              <a:rPr lang="en-US" sz="2000" dirty="0" smtClean="0"/>
              <a:t> </a:t>
            </a:r>
            <a:r>
              <a:rPr lang="en-US" sz="2000" dirty="0" err="1" smtClean="0"/>
              <a:t>Tätigkeiten</a:t>
            </a:r>
            <a:r>
              <a:rPr lang="en-US" sz="2000" dirty="0" smtClean="0"/>
              <a:t> </a:t>
            </a:r>
            <a:r>
              <a:rPr lang="en-US" sz="2000" dirty="0" err="1" smtClean="0"/>
              <a:t>automatisieren</a:t>
            </a:r>
            <a:r>
              <a:rPr lang="en-US" sz="2000" dirty="0" smtClean="0"/>
              <a:t/>
            </a:r>
            <a:br>
              <a:rPr lang="en-US" sz="2000" dirty="0" smtClean="0"/>
            </a:br>
            <a:r>
              <a:rPr lang="en-US" sz="2000" dirty="0" smtClean="0">
                <a:sym typeface="Wingdings" panose="05000000000000000000" pitchFamily="2" charset="2"/>
              </a:rPr>
              <a:t> </a:t>
            </a:r>
            <a:r>
              <a:rPr lang="de-DE" altLang="de-DE" sz="2000" b="1" i="1" dirty="0" smtClean="0"/>
              <a:t>Tools</a:t>
            </a:r>
            <a:r>
              <a:rPr lang="de-DE" altLang="de-DE" sz="2000" b="1" dirty="0" smtClean="0">
                <a:solidFill>
                  <a:srgbClr val="A50021"/>
                </a:solidFill>
              </a:rPr>
              <a:t>4</a:t>
            </a:r>
            <a:r>
              <a:rPr lang="de-DE" altLang="de-DE" sz="2000" b="1" i="1" dirty="0" smtClean="0"/>
              <a:t>Plex </a:t>
            </a:r>
            <a:r>
              <a:rPr lang="de-DE" altLang="de-DE" sz="2000" dirty="0" smtClean="0"/>
              <a:t>für</a:t>
            </a:r>
            <a:r>
              <a:rPr lang="de-DE" altLang="de-DE" sz="2000" b="1" i="1" dirty="0" smtClean="0"/>
              <a:t> </a:t>
            </a:r>
            <a:r>
              <a:rPr lang="en-US" sz="2000" b="1" dirty="0"/>
              <a:t>PlexXML</a:t>
            </a:r>
            <a:r>
              <a:rPr lang="en-US" sz="2000" dirty="0"/>
              <a:t> </a:t>
            </a:r>
            <a:r>
              <a:rPr lang="en-US" sz="2000" dirty="0" smtClean="0"/>
              <a:t>war </a:t>
            </a:r>
            <a:r>
              <a:rPr lang="en-US" sz="2000" dirty="0" err="1" smtClean="0"/>
              <a:t>geboren</a:t>
            </a:r>
            <a:endParaRPr lang="en-US" sz="2000" dirty="0"/>
          </a:p>
          <a:p>
            <a:pPr marL="342900" indent="-342900">
              <a:buClr>
                <a:srgbClr val="800000"/>
              </a:buClr>
              <a:buFont typeface="Arial" charset="0"/>
              <a:buChar char="•"/>
            </a:pPr>
            <a:r>
              <a:rPr lang="de-DE" altLang="de-DE" sz="2000" b="1" i="1" dirty="0" smtClean="0"/>
              <a:t>Tools</a:t>
            </a:r>
            <a:r>
              <a:rPr lang="de-DE" altLang="de-DE" sz="2000" b="1" dirty="0" smtClean="0">
                <a:solidFill>
                  <a:srgbClr val="A50021"/>
                </a:solidFill>
              </a:rPr>
              <a:t>4</a:t>
            </a:r>
            <a:r>
              <a:rPr lang="de-DE" altLang="de-DE" sz="2000" b="1" i="1" dirty="0" smtClean="0"/>
              <a:t>Plex </a:t>
            </a:r>
            <a:r>
              <a:rPr lang="de-DE" altLang="de-DE" sz="2000" dirty="0" smtClean="0"/>
              <a:t>für</a:t>
            </a:r>
            <a:r>
              <a:rPr lang="de-DE" altLang="de-DE" sz="2000" b="1" i="1" dirty="0" smtClean="0"/>
              <a:t> </a:t>
            </a:r>
            <a:r>
              <a:rPr lang="en-US" sz="2000" b="1" dirty="0" smtClean="0"/>
              <a:t>PlexXML</a:t>
            </a:r>
            <a:r>
              <a:rPr lang="en-US" sz="2000" dirty="0" smtClean="0"/>
              <a:t> </a:t>
            </a:r>
            <a:r>
              <a:rPr lang="en-US" sz="2000" dirty="0" err="1" smtClean="0"/>
              <a:t>für</a:t>
            </a:r>
            <a:r>
              <a:rPr lang="en-US" sz="2000" dirty="0" smtClean="0"/>
              <a:t> die </a:t>
            </a:r>
            <a:r>
              <a:rPr lang="en-US" sz="2000" dirty="0" err="1" smtClean="0"/>
              <a:t>Erstellung</a:t>
            </a:r>
            <a:r>
              <a:rPr lang="en-US" sz="2000" dirty="0" smtClean="0"/>
              <a:t> der </a:t>
            </a:r>
            <a:r>
              <a:rPr lang="en-US" sz="2000" dirty="0" err="1" smtClean="0"/>
              <a:t>Funktionalität</a:t>
            </a:r>
            <a:r>
              <a:rPr lang="en-US" sz="2000" dirty="0" smtClean="0"/>
              <a:t> und das </a:t>
            </a:r>
            <a:r>
              <a:rPr lang="en-US" sz="2000" dirty="0" err="1" smtClean="0"/>
              <a:t>gewünschte</a:t>
            </a:r>
            <a:r>
              <a:rPr lang="en-US" sz="2000" dirty="0" smtClean="0"/>
              <a:t> </a:t>
            </a:r>
            <a:r>
              <a:rPr lang="en-US" sz="2000" dirty="0" err="1" smtClean="0"/>
              <a:t>Benutzerinterface</a:t>
            </a:r>
            <a:r>
              <a:rPr lang="en-US" sz="2000" dirty="0" smtClean="0"/>
              <a:t> </a:t>
            </a:r>
            <a:r>
              <a:rPr lang="en-US" sz="2000" dirty="0" err="1" smtClean="0"/>
              <a:t>wurde</a:t>
            </a:r>
            <a:r>
              <a:rPr lang="en-US" sz="2000" dirty="0" smtClean="0"/>
              <a:t> 2011/2012 </a:t>
            </a:r>
            <a:r>
              <a:rPr lang="en-US" sz="2000" dirty="0" err="1" smtClean="0"/>
              <a:t>fertiggestellt</a:t>
            </a:r>
            <a:r>
              <a:rPr lang="en-US" sz="2000" dirty="0" smtClean="0"/>
              <a:t>-</a:t>
            </a:r>
            <a:endParaRPr lang="de-DE" altLang="de-DE" sz="2000" dirty="0"/>
          </a:p>
        </p:txBody>
      </p:sp>
      <p:sp>
        <p:nvSpPr>
          <p:cNvPr id="71685"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a:srcRect/>
          <a:stretch>
            <a:fillRect/>
          </a:stretch>
        </p:blipFill>
        <p:spPr bwMode="auto">
          <a:xfrm>
            <a:off x="81469" y="1484313"/>
            <a:ext cx="9001638" cy="4680991"/>
          </a:xfrm>
          <a:prstGeom prst="rect">
            <a:avLst/>
          </a:prstGeom>
          <a:noFill/>
          <a:ln w="9525">
            <a:noFill/>
            <a:miter lim="800000"/>
            <a:headEnd/>
            <a:tailEnd/>
          </a:ln>
        </p:spPr>
      </p:pic>
      <p:sp>
        <p:nvSpPr>
          <p:cNvPr id="72707" name="Titel 1"/>
          <p:cNvSpPr txBox="1">
            <a:spLocks/>
          </p:cNvSpPr>
          <p:nvPr/>
        </p:nvSpPr>
        <p:spPr bwMode="black">
          <a:xfrm>
            <a:off x="571500"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DialogBuilder</a:t>
            </a:r>
            <a:endParaRPr lang="de-DE" altLang="de-DE" sz="2400" i="1" dirty="0">
              <a:ea typeface="FS Joey"/>
              <a:cs typeface="FS Joey"/>
            </a:endParaRPr>
          </a:p>
        </p:txBody>
      </p:sp>
      <p:sp>
        <p:nvSpPr>
          <p:cNvPr id="72709"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3"/>
          <a:srcRect/>
          <a:stretch>
            <a:fillRect/>
          </a:stretch>
        </p:blipFill>
        <p:spPr bwMode="auto">
          <a:xfrm>
            <a:off x="1116013" y="1477963"/>
            <a:ext cx="6781800" cy="4591050"/>
          </a:xfrm>
          <a:prstGeom prst="rect">
            <a:avLst/>
          </a:prstGeom>
          <a:noFill/>
          <a:ln w="9525">
            <a:noFill/>
            <a:miter lim="800000"/>
            <a:headEnd/>
            <a:tailEnd/>
          </a:ln>
        </p:spPr>
      </p:pic>
      <p:sp>
        <p:nvSpPr>
          <p:cNvPr id="2" name="Textfeld 1"/>
          <p:cNvSpPr txBox="1"/>
          <p:nvPr/>
        </p:nvSpPr>
        <p:spPr>
          <a:xfrm>
            <a:off x="5795963" y="3573463"/>
            <a:ext cx="1993751" cy="400110"/>
          </a:xfrm>
          <a:prstGeom prst="rect">
            <a:avLst/>
          </a:prstGeom>
          <a:noFill/>
        </p:spPr>
        <p:txBody>
          <a:bodyPr wrap="none">
            <a:spAutoFit/>
          </a:bodyPr>
          <a:lstStyle/>
          <a:p>
            <a:pPr>
              <a:defRPr/>
            </a:pPr>
            <a:r>
              <a:rPr lang="de-DE" sz="2000" dirty="0" err="1">
                <a:latin typeface="+mn-lt"/>
              </a:rPr>
              <a:t>PanelChild</a:t>
            </a:r>
            <a:r>
              <a:rPr lang="de-DE" sz="2000" dirty="0">
                <a:latin typeface="+mn-lt"/>
              </a:rPr>
              <a:t> </a:t>
            </a:r>
            <a:r>
              <a:rPr lang="de-DE" sz="2000" dirty="0" smtClean="0">
                <a:latin typeface="+mn-lt"/>
              </a:rPr>
              <a:t>Dialog</a:t>
            </a:r>
            <a:endParaRPr lang="de-DE" sz="2000" dirty="0">
              <a:latin typeface="+mn-lt"/>
            </a:endParaRPr>
          </a:p>
        </p:txBody>
      </p:sp>
      <p:sp>
        <p:nvSpPr>
          <p:cNvPr id="74756" name="Titel 1"/>
          <p:cNvSpPr txBox="1">
            <a:spLocks/>
          </p:cNvSpPr>
          <p:nvPr/>
        </p:nvSpPr>
        <p:spPr bwMode="black">
          <a:xfrm>
            <a:off x="571500"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DialogBuilder</a:t>
            </a:r>
            <a:endParaRPr lang="de-DE" altLang="de-DE" sz="2400" i="1" dirty="0">
              <a:ea typeface="FS Joey"/>
              <a:cs typeface="FS Joey"/>
            </a:endParaRPr>
          </a:p>
        </p:txBody>
      </p:sp>
      <p:sp>
        <p:nvSpPr>
          <p:cNvPr id="74758"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Text Box 4"/>
          <p:cNvSpPr txBox="1">
            <a:spLocks noChangeArrowheads="1"/>
          </p:cNvSpPr>
          <p:nvPr/>
        </p:nvSpPr>
        <p:spPr bwMode="auto">
          <a:xfrm>
            <a:off x="6443663" y="2060575"/>
            <a:ext cx="2471737" cy="707886"/>
          </a:xfrm>
          <a:prstGeom prst="rect">
            <a:avLst/>
          </a:prstGeom>
          <a:noFill/>
          <a:ln w="9525">
            <a:noFill/>
            <a:miter lim="800000"/>
            <a:headEnd/>
            <a:tailEnd/>
          </a:ln>
        </p:spPr>
        <p:txBody>
          <a:bodyPr>
            <a:spAutoFit/>
          </a:bodyPr>
          <a:lstStyle/>
          <a:p>
            <a:pPr indent="-285750">
              <a:buClr>
                <a:srgbClr val="800000"/>
              </a:buClr>
            </a:pPr>
            <a:r>
              <a:rPr lang="de-DE" altLang="de-DE" sz="2000" dirty="0" smtClean="0"/>
              <a:t>Detailansicht mit Editierfunktionalität</a:t>
            </a:r>
            <a:endParaRPr lang="de-DE" altLang="de-DE" sz="2000" dirty="0"/>
          </a:p>
        </p:txBody>
      </p:sp>
      <p:pic>
        <p:nvPicPr>
          <p:cNvPr id="76802" name="Picture 2"/>
          <p:cNvPicPr>
            <a:picLocks noChangeAspect="1" noChangeArrowheads="1"/>
          </p:cNvPicPr>
          <p:nvPr/>
        </p:nvPicPr>
        <p:blipFill>
          <a:blip r:embed="rId3"/>
          <a:srcRect/>
          <a:stretch>
            <a:fillRect/>
          </a:stretch>
        </p:blipFill>
        <p:spPr bwMode="auto">
          <a:xfrm>
            <a:off x="539750" y="1557338"/>
            <a:ext cx="5756275" cy="4392612"/>
          </a:xfrm>
          <a:prstGeom prst="rect">
            <a:avLst/>
          </a:prstGeom>
          <a:noFill/>
          <a:ln w="9525">
            <a:noFill/>
            <a:miter lim="800000"/>
            <a:headEnd/>
            <a:tailEnd/>
          </a:ln>
        </p:spPr>
      </p:pic>
      <p:sp>
        <p:nvSpPr>
          <p:cNvPr id="76804"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DialogBuilder</a:t>
            </a:r>
            <a:endParaRPr lang="de-DE" altLang="de-DE" sz="2400" i="1" dirty="0">
              <a:ea typeface="FS Joey"/>
              <a:cs typeface="FS Joey"/>
            </a:endParaRPr>
          </a:p>
        </p:txBody>
      </p:sp>
      <p:sp>
        <p:nvSpPr>
          <p:cNvPr id="76806"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25450" y="1268413"/>
            <a:ext cx="8424863" cy="4511675"/>
          </a:xfrm>
          <a:prstGeom prst="rect">
            <a:avLst/>
          </a:prstGeom>
          <a:noFill/>
          <a:ln w="9525">
            <a:noFill/>
            <a:miter lim="800000"/>
            <a:headEnd/>
            <a:tailEnd/>
          </a:ln>
        </p:spPr>
        <p:txBody>
          <a:bodyPr>
            <a:spAutoFit/>
          </a:bodyPr>
          <a:lstStyle/>
          <a:p>
            <a:pPr eaLnBrk="0" hangingPunct="0">
              <a:spcAft>
                <a:spcPts val="1200"/>
              </a:spcAft>
            </a:pPr>
            <a:r>
              <a:rPr lang="en-US" sz="2000" b="1" dirty="0" err="1" smtClean="0"/>
              <a:t>Mögliche</a:t>
            </a:r>
            <a:r>
              <a:rPr lang="en-US" sz="2000" b="1" dirty="0" smtClean="0"/>
              <a:t> </a:t>
            </a:r>
            <a:r>
              <a:rPr lang="en-US" sz="2000" b="1" dirty="0" err="1" smtClean="0"/>
              <a:t>Ansatzpunkte</a:t>
            </a:r>
            <a:r>
              <a:rPr lang="en-US" sz="2000" b="1" dirty="0" smtClean="0"/>
              <a:t> </a:t>
            </a:r>
            <a:r>
              <a:rPr lang="en-US" sz="2000" b="1" dirty="0" err="1"/>
              <a:t>zur</a:t>
            </a:r>
            <a:r>
              <a:rPr lang="en-US" sz="2000" b="1" dirty="0"/>
              <a:t> Migration</a:t>
            </a:r>
          </a:p>
          <a:p>
            <a:pPr marL="636588" lvl="1" indent="-179388" eaLnBrk="0" hangingPunct="0">
              <a:spcAft>
                <a:spcPts val="1200"/>
              </a:spcAft>
              <a:buFont typeface="Arial" charset="0"/>
              <a:buChar char="•"/>
            </a:pPr>
            <a:r>
              <a:rPr lang="en-US" sz="2000" dirty="0" err="1"/>
              <a:t>Sich</a:t>
            </a:r>
            <a:r>
              <a:rPr lang="en-US" sz="2000" dirty="0"/>
              <a:t> </a:t>
            </a:r>
            <a:r>
              <a:rPr lang="en-US" sz="2000" dirty="0" err="1"/>
              <a:t>klar</a:t>
            </a:r>
            <a:r>
              <a:rPr lang="en-US" sz="2000" dirty="0"/>
              <a:t> </a:t>
            </a:r>
            <a:r>
              <a:rPr lang="en-US" sz="2000" dirty="0" err="1" smtClean="0"/>
              <a:t>sein</a:t>
            </a:r>
            <a:r>
              <a:rPr lang="en-US" sz="2000" dirty="0" smtClean="0"/>
              <a:t> </a:t>
            </a:r>
            <a:r>
              <a:rPr lang="en-US" sz="2000" dirty="0" err="1"/>
              <a:t>über</a:t>
            </a:r>
            <a:r>
              <a:rPr lang="en-US" sz="2000" dirty="0"/>
              <a:t> die </a:t>
            </a:r>
            <a:r>
              <a:rPr lang="en-US" sz="2000" dirty="0" err="1" smtClean="0"/>
              <a:t>Ziele</a:t>
            </a:r>
            <a:endParaRPr lang="en-US" sz="2000" dirty="0"/>
          </a:p>
          <a:p>
            <a:pPr marL="636588" lvl="1" indent="-179388" eaLnBrk="0" hangingPunct="0">
              <a:spcAft>
                <a:spcPts val="1200"/>
              </a:spcAft>
              <a:buFont typeface="Arial" charset="0"/>
              <a:buChar char="•"/>
            </a:pPr>
            <a:r>
              <a:rPr lang="en-US" sz="2000" dirty="0" err="1"/>
              <a:t>Aufräumen</a:t>
            </a:r>
            <a:r>
              <a:rPr lang="en-US" sz="2000" dirty="0"/>
              <a:t> und </a:t>
            </a:r>
            <a:r>
              <a:rPr lang="en-US" sz="2000" dirty="0" err="1"/>
              <a:t>vorbereiten</a:t>
            </a:r>
            <a:endParaRPr lang="en-US" sz="2000" dirty="0"/>
          </a:p>
          <a:p>
            <a:pPr marL="636588" lvl="1" indent="-179388" eaLnBrk="0" hangingPunct="0">
              <a:spcAft>
                <a:spcPts val="1200"/>
              </a:spcAft>
              <a:buFont typeface="Arial" charset="0"/>
              <a:buChar char="•"/>
            </a:pPr>
            <a:r>
              <a:rPr lang="en-US" sz="2000" dirty="0" err="1"/>
              <a:t>Möglichkeit</a:t>
            </a:r>
            <a:r>
              <a:rPr lang="en-US" sz="2000" dirty="0"/>
              <a:t> des Refactoring </a:t>
            </a:r>
            <a:r>
              <a:rPr lang="en-US" sz="2000" dirty="0" err="1"/>
              <a:t>betrachten</a:t>
            </a:r>
            <a:endParaRPr lang="en-US" sz="2000" dirty="0"/>
          </a:p>
          <a:p>
            <a:pPr marL="636588" lvl="1" indent="-179388" eaLnBrk="0" hangingPunct="0">
              <a:spcAft>
                <a:spcPts val="1200"/>
              </a:spcAft>
              <a:buFont typeface="Arial" charset="0"/>
              <a:buChar char="•"/>
            </a:pPr>
            <a:r>
              <a:rPr lang="en-US" sz="2000" dirty="0"/>
              <a:t>Evolution </a:t>
            </a:r>
            <a:r>
              <a:rPr lang="en-US" sz="2000" dirty="0" err="1"/>
              <a:t>oder</a:t>
            </a:r>
            <a:r>
              <a:rPr lang="en-US" sz="2000" dirty="0"/>
              <a:t> Revolution</a:t>
            </a:r>
          </a:p>
          <a:p>
            <a:pPr marL="636588" lvl="1" indent="-179388" eaLnBrk="0" hangingPunct="0">
              <a:spcAft>
                <a:spcPts val="1200"/>
              </a:spcAft>
              <a:buFont typeface="Arial" charset="0"/>
              <a:buChar char="•"/>
            </a:pPr>
            <a:r>
              <a:rPr lang="en-US" sz="2000" dirty="0"/>
              <a:t>Die Basis (Model) </a:t>
            </a:r>
            <a:r>
              <a:rPr lang="en-US" sz="2000" dirty="0" err="1"/>
              <a:t>vorbereiten</a:t>
            </a:r>
            <a:endParaRPr lang="en-US" sz="2000" dirty="0"/>
          </a:p>
          <a:p>
            <a:pPr marL="636588" lvl="1" indent="-179388" eaLnBrk="0" hangingPunct="0">
              <a:spcAft>
                <a:spcPts val="1200"/>
              </a:spcAft>
              <a:buFont typeface="Arial" charset="0"/>
              <a:buChar char="•"/>
            </a:pPr>
            <a:r>
              <a:rPr lang="en-US" sz="2000" dirty="0" err="1"/>
              <a:t>Funktionale</a:t>
            </a:r>
            <a:r>
              <a:rPr lang="en-US" sz="2000" dirty="0"/>
              <a:t> Migration</a:t>
            </a:r>
          </a:p>
          <a:p>
            <a:pPr marL="1093788" lvl="2" indent="-179388" eaLnBrk="0" hangingPunct="0">
              <a:spcAft>
                <a:spcPts val="1200"/>
              </a:spcAft>
              <a:buFont typeface="Arial" charset="0"/>
              <a:buChar char="•"/>
            </a:pPr>
            <a:r>
              <a:rPr lang="en-US" sz="2000" dirty="0" err="1"/>
              <a:t>Ein</a:t>
            </a:r>
            <a:r>
              <a:rPr lang="en-US" sz="2000" dirty="0"/>
              <a:t> </a:t>
            </a:r>
            <a:r>
              <a:rPr lang="en-US" sz="2000" dirty="0" smtClean="0"/>
              <a:t>“big bang”</a:t>
            </a:r>
            <a:endParaRPr lang="en-US" sz="2000" dirty="0"/>
          </a:p>
          <a:p>
            <a:pPr marL="1093788" lvl="2" indent="-179388" eaLnBrk="0" hangingPunct="0">
              <a:spcAft>
                <a:spcPts val="1200"/>
              </a:spcAft>
              <a:buFont typeface="Arial" charset="0"/>
              <a:buChar char="•"/>
            </a:pPr>
            <a:r>
              <a:rPr lang="en-US" sz="2000" dirty="0" err="1"/>
              <a:t>Mehrere</a:t>
            </a:r>
            <a:r>
              <a:rPr lang="en-US" sz="2000" dirty="0"/>
              <a:t> </a:t>
            </a:r>
            <a:r>
              <a:rPr lang="en-US" sz="2000" dirty="0" err="1"/>
              <a:t>kleinere</a:t>
            </a:r>
            <a:r>
              <a:rPr lang="en-US" sz="2000" dirty="0"/>
              <a:t> “bangs”</a:t>
            </a:r>
          </a:p>
          <a:p>
            <a:pPr marL="636588" lvl="1" indent="-179388" eaLnBrk="0" hangingPunct="0">
              <a:spcAft>
                <a:spcPts val="1200"/>
              </a:spcAft>
              <a:buFont typeface="Arial" charset="0"/>
              <a:buChar char="•"/>
            </a:pPr>
            <a:r>
              <a:rPr lang="en-US" sz="2000" dirty="0" err="1"/>
              <a:t>Funktionale</a:t>
            </a:r>
            <a:r>
              <a:rPr lang="en-US" sz="2000" dirty="0"/>
              <a:t> </a:t>
            </a:r>
            <a:r>
              <a:rPr lang="en-US" sz="2000" dirty="0" err="1"/>
              <a:t>Erweiterungen</a:t>
            </a:r>
            <a:endParaRPr lang="en-US" sz="2000" dirty="0"/>
          </a:p>
        </p:txBody>
      </p:sp>
      <p:sp>
        <p:nvSpPr>
          <p:cNvPr id="21508"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5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fade">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fade">
                                      <p:cBhvr>
                                        <p:cTn id="32" dur="500"/>
                                        <p:tgtEl>
                                          <p:spTgt spid="18434">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434">
                                            <p:txEl>
                                              <p:pRg st="7" end="7"/>
                                            </p:txEl>
                                          </p:spTgt>
                                        </p:tgtEl>
                                        <p:attrNameLst>
                                          <p:attrName>style.visibility</p:attrName>
                                        </p:attrNameLst>
                                      </p:cBhvr>
                                      <p:to>
                                        <p:strVal val="visible"/>
                                      </p:to>
                                    </p:set>
                                    <p:animEffect transition="in" filter="fade">
                                      <p:cBhvr>
                                        <p:cTn id="35" dur="500"/>
                                        <p:tgtEl>
                                          <p:spTgt spid="18434">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8434">
                                            <p:txEl>
                                              <p:pRg st="8" end="8"/>
                                            </p:txEl>
                                          </p:spTgt>
                                        </p:tgtEl>
                                        <p:attrNameLst>
                                          <p:attrName>style.visibility</p:attrName>
                                        </p:attrNameLst>
                                      </p:cBhvr>
                                      <p:to>
                                        <p:strVal val="visible"/>
                                      </p:to>
                                    </p:set>
                                    <p:animEffect transition="in" filter="fade">
                                      <p:cBhvr>
                                        <p:cTn id="38" dur="500"/>
                                        <p:tgtEl>
                                          <p:spTgt spid="1843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434">
                                            <p:txEl>
                                              <p:pRg st="9" end="9"/>
                                            </p:txEl>
                                          </p:spTgt>
                                        </p:tgtEl>
                                        <p:attrNameLst>
                                          <p:attrName>style.visibility</p:attrName>
                                        </p:attrNameLst>
                                      </p:cBhvr>
                                      <p:to>
                                        <p:strVal val="visible"/>
                                      </p:to>
                                    </p:set>
                                    <p:animEffect transition="in" filter="fade">
                                      <p:cBhvr>
                                        <p:cTn id="43" dur="500"/>
                                        <p:tgtEl>
                                          <p:spTgt spid="184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Text Box 4"/>
          <p:cNvSpPr txBox="1">
            <a:spLocks noChangeArrowheads="1"/>
          </p:cNvSpPr>
          <p:nvPr/>
        </p:nvSpPr>
        <p:spPr bwMode="auto">
          <a:xfrm>
            <a:off x="5940425" y="3049588"/>
            <a:ext cx="2519363" cy="307777"/>
          </a:xfrm>
          <a:prstGeom prst="rect">
            <a:avLst/>
          </a:prstGeom>
          <a:noFill/>
          <a:ln w="9525">
            <a:noFill/>
            <a:miter lim="800000"/>
            <a:headEnd/>
            <a:tailEnd/>
          </a:ln>
        </p:spPr>
        <p:txBody>
          <a:bodyPr>
            <a:spAutoFit/>
          </a:bodyPr>
          <a:lstStyle/>
          <a:p>
            <a:pPr marL="0" lvl="1">
              <a:buClr>
                <a:srgbClr val="800000"/>
              </a:buClr>
            </a:pPr>
            <a:r>
              <a:rPr lang="de-DE" altLang="de-DE" sz="1400" b="1" dirty="0" smtClean="0"/>
              <a:t>MasterDetail Dialog</a:t>
            </a:r>
            <a:endParaRPr lang="de-DE" altLang="de-DE" sz="1400" b="1" i="1" dirty="0"/>
          </a:p>
        </p:txBody>
      </p:sp>
      <p:sp>
        <p:nvSpPr>
          <p:cNvPr id="11" name="Titel 1"/>
          <p:cNvSpPr txBox="1">
            <a:spLocks/>
          </p:cNvSpPr>
          <p:nvPr/>
        </p:nvSpPr>
        <p:spPr bwMode="black">
          <a:xfrm>
            <a:off x="5940425" y="1052513"/>
            <a:ext cx="2879725" cy="1512887"/>
          </a:xfrm>
          <a:prstGeom prst="rect">
            <a:avLst/>
          </a:prstGeom>
          <a:noFill/>
          <a:ln w="9525">
            <a:noFill/>
            <a:miter lim="800000"/>
            <a:headEnd/>
            <a:tailEnd/>
          </a:ln>
        </p:spPr>
        <p:txBody>
          <a:bodyPr lIns="0" tIns="0" rIns="0" bIns="0"/>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defRPr/>
            </a:pPr>
            <a:r>
              <a:rPr lang="de-DE" altLang="de-DE" sz="2400" dirty="0">
                <a:solidFill>
                  <a:schemeClr val="tx1"/>
                </a:solidFill>
                <a:latin typeface="Arial" panose="020B0604020202020204" pitchFamily="34" charset="0"/>
                <a:cs typeface="Arial" panose="020B0604020202020204" pitchFamily="34" charset="0"/>
              </a:rPr>
              <a:t>Haupt Prozesse</a:t>
            </a:r>
            <a:r>
              <a:rPr lang="de-DE" altLang="de-DE" sz="2400" b="0" dirty="0" smtClean="0">
                <a:solidFill>
                  <a:schemeClr val="tx1"/>
                </a:solidFill>
                <a:latin typeface="Arial" panose="020B0604020202020204" pitchFamily="34" charset="0"/>
                <a:cs typeface="Arial" panose="020B0604020202020204" pitchFamily="34" charset="0"/>
              </a:rPr>
              <a:t> </a:t>
            </a:r>
          </a:p>
          <a:p>
            <a:pPr marL="342900" indent="-342900" eaLnBrk="1" hangingPunct="1">
              <a:buFont typeface="Wingdings"/>
              <a:buChar char="è"/>
              <a:defRPr/>
            </a:pPr>
            <a:r>
              <a:rPr lang="de-DE" altLang="de-DE" sz="2400" b="0" dirty="0" smtClean="0">
                <a:solidFill>
                  <a:schemeClr val="tx1"/>
                </a:solidFill>
                <a:latin typeface="Arial" charset="0"/>
                <a:cs typeface="Arial" charset="0"/>
              </a:rPr>
              <a:t>Menu PlexXML </a:t>
            </a:r>
          </a:p>
          <a:p>
            <a:pPr marL="342900" indent="-342900" eaLnBrk="1" hangingPunct="1">
              <a:buFont typeface="Wingdings"/>
              <a:buChar char="è"/>
              <a:defRPr/>
            </a:pPr>
            <a:r>
              <a:rPr lang="de-DE" altLang="de-DE" sz="2400" b="0" i="1" dirty="0" err="1" smtClean="0">
                <a:solidFill>
                  <a:schemeClr val="tx1"/>
                </a:solidFill>
                <a:latin typeface="Arial" charset="0"/>
                <a:cs typeface="Arial" charset="0"/>
                <a:sym typeface="Wingdings" pitchFamily="2" charset="2"/>
              </a:rPr>
              <a:t>DialogBuilder</a:t>
            </a:r>
            <a:endParaRPr lang="de-DE" altLang="de-DE" sz="2400" b="0" i="1" dirty="0" smtClean="0">
              <a:solidFill>
                <a:schemeClr val="tx1"/>
              </a:solidFill>
              <a:latin typeface="Arial" charset="0"/>
              <a:cs typeface="Arial" charset="0"/>
            </a:endParaRPr>
          </a:p>
        </p:txBody>
      </p:sp>
      <p:pic>
        <p:nvPicPr>
          <p:cNvPr id="78852" name="Picture 2"/>
          <p:cNvPicPr>
            <a:picLocks noChangeAspect="1" noChangeArrowheads="1"/>
          </p:cNvPicPr>
          <p:nvPr/>
        </p:nvPicPr>
        <p:blipFill>
          <a:blip r:embed="rId3"/>
          <a:srcRect/>
          <a:stretch>
            <a:fillRect/>
          </a:stretch>
        </p:blipFill>
        <p:spPr bwMode="auto">
          <a:xfrm>
            <a:off x="34925" y="984250"/>
            <a:ext cx="5600700" cy="6477000"/>
          </a:xfrm>
          <a:prstGeom prst="rect">
            <a:avLst/>
          </a:prstGeom>
          <a:noFill/>
          <a:ln w="9525">
            <a:noFill/>
            <a:miter lim="800000"/>
            <a:headEnd/>
            <a:tailEnd/>
          </a:ln>
        </p:spPr>
      </p:pic>
      <p:sp>
        <p:nvSpPr>
          <p:cNvPr id="78854"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7740650" y="2708275"/>
            <a:ext cx="1295400" cy="523875"/>
          </a:xfrm>
          <a:prstGeom prst="rect">
            <a:avLst/>
          </a:prstGeom>
          <a:noFill/>
          <a:ln w="9525">
            <a:noFill/>
            <a:miter lim="800000"/>
            <a:headEnd/>
            <a:tailEnd/>
          </a:ln>
        </p:spPr>
        <p:txBody>
          <a:bodyPr>
            <a:spAutoFit/>
          </a:bodyPr>
          <a:lstStyle/>
          <a:p>
            <a:pPr marL="0" lvl="1">
              <a:buClr>
                <a:srgbClr val="800000"/>
              </a:buClr>
            </a:pPr>
            <a:r>
              <a:rPr lang="de-DE" altLang="de-DE" sz="1400" b="1"/>
              <a:t>MasterTab Dialog</a:t>
            </a:r>
            <a:endParaRPr lang="de-DE" altLang="de-DE" sz="1400" b="1" i="1"/>
          </a:p>
        </p:txBody>
      </p:sp>
      <p:sp>
        <p:nvSpPr>
          <p:cNvPr id="8089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r>
              <a:rPr lang="de-DE" altLang="de-DE" smtClean="0">
                <a:latin typeface="Arial" charset="0"/>
                <a:cs typeface="Arial" charset="0"/>
                <a:sym typeface="Wingdings" pitchFamily="2" charset="2"/>
              </a:rPr>
              <a:t> </a:t>
            </a:r>
            <a:r>
              <a:rPr lang="de-DE" altLang="de-DE" i="1" smtClean="0">
                <a:latin typeface="Arial" charset="0"/>
                <a:cs typeface="Arial" charset="0"/>
              </a:rPr>
              <a:t>DialogBuilder</a:t>
            </a:r>
            <a:endParaRPr lang="de-DE" altLang="de-DE" smtClean="0">
              <a:latin typeface="Arial" charset="0"/>
              <a:cs typeface="Arial" charset="0"/>
            </a:endParaRPr>
          </a:p>
        </p:txBody>
      </p:sp>
      <p:pic>
        <p:nvPicPr>
          <p:cNvPr id="80899" name="Picture 2"/>
          <p:cNvPicPr>
            <a:picLocks noChangeAspect="1" noChangeArrowheads="1"/>
          </p:cNvPicPr>
          <p:nvPr/>
        </p:nvPicPr>
        <p:blipFill>
          <a:blip r:embed="rId3"/>
          <a:srcRect/>
          <a:stretch>
            <a:fillRect/>
          </a:stretch>
        </p:blipFill>
        <p:spPr bwMode="auto">
          <a:xfrm>
            <a:off x="468313" y="1412875"/>
            <a:ext cx="7162800" cy="4521200"/>
          </a:xfrm>
          <a:prstGeom prst="rect">
            <a:avLst/>
          </a:prstGeom>
          <a:noFill/>
          <a:ln w="9525">
            <a:noFill/>
            <a:miter lim="800000"/>
            <a:headEnd/>
            <a:tailEnd/>
          </a:ln>
        </p:spPr>
      </p:pic>
      <p:sp>
        <p:nvSpPr>
          <p:cNvPr id="80901"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DialogBuilder</a:t>
            </a:r>
            <a:endParaRPr lang="de-DE" altLang="de-DE" sz="2400" i="1" dirty="0">
              <a:ea typeface="FS Joey"/>
              <a:cs typeface="FS Joey"/>
            </a:endParaRPr>
          </a:p>
        </p:txBody>
      </p:sp>
      <p:sp>
        <p:nvSpPr>
          <p:cNvPr id="80903"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5" name="Text Box 3"/>
          <p:cNvSpPr txBox="1">
            <a:spLocks noChangeArrowheads="1"/>
          </p:cNvSpPr>
          <p:nvPr/>
        </p:nvSpPr>
        <p:spPr bwMode="auto">
          <a:xfrm>
            <a:off x="323850" y="971550"/>
            <a:ext cx="7632700" cy="369888"/>
          </a:xfrm>
          <a:prstGeom prst="rect">
            <a:avLst/>
          </a:prstGeom>
          <a:noFill/>
          <a:ln w="9525">
            <a:noFill/>
            <a:miter lim="800000"/>
            <a:headEnd/>
            <a:tailEnd/>
          </a:ln>
        </p:spPr>
        <p:txBody>
          <a:bodyPr>
            <a:spAutoFit/>
          </a:bodyPr>
          <a:lstStyle/>
          <a:p>
            <a:r>
              <a:rPr lang="de-DE" altLang="de-DE" b="1" dirty="0"/>
              <a:t>PlexXML </a:t>
            </a:r>
            <a:r>
              <a:rPr lang="de-DE" altLang="de-DE" b="1" dirty="0" smtClean="0"/>
              <a:t>bietet einfach zu erweiternde Mehrsprachigkeit</a:t>
            </a:r>
            <a:endParaRPr lang="de-DE" altLang="de-DE" dirty="0"/>
          </a:p>
        </p:txBody>
      </p:sp>
      <p:pic>
        <p:nvPicPr>
          <p:cNvPr id="25603" name="Picture 10"/>
          <p:cNvPicPr>
            <a:picLocks noChangeAspect="1" noChangeArrowheads="1"/>
          </p:cNvPicPr>
          <p:nvPr/>
        </p:nvPicPr>
        <p:blipFill>
          <a:blip r:embed="rId3"/>
          <a:srcRect/>
          <a:stretch>
            <a:fillRect/>
          </a:stretch>
        </p:blipFill>
        <p:spPr bwMode="auto">
          <a:xfrm>
            <a:off x="423863" y="1438276"/>
            <a:ext cx="6452393" cy="4399560"/>
          </a:xfrm>
          <a:prstGeom prst="rect">
            <a:avLst/>
          </a:prstGeom>
          <a:noFill/>
          <a:ln>
            <a:noFill/>
          </a:ln>
          <a:effectLst>
            <a:outerShdw dist="35921" dir="2700000" algn="ctr" rotWithShape="0">
              <a:schemeClr val="bg2"/>
            </a:outerShdw>
          </a:effectLst>
          <a:extLst/>
        </p:spPr>
      </p:pic>
      <p:sp useBgFill="1">
        <p:nvSpPr>
          <p:cNvPr id="23557" name="Textfeld 3"/>
          <p:cNvSpPr txBox="1">
            <a:spLocks noChangeArrowheads="1"/>
          </p:cNvSpPr>
          <p:nvPr/>
        </p:nvSpPr>
        <p:spPr bwMode="auto">
          <a:xfrm>
            <a:off x="5436096" y="1556792"/>
            <a:ext cx="3168327" cy="1815882"/>
          </a:xfrm>
          <a:prstGeom prst="rect">
            <a:avLst/>
          </a:prstGeom>
          <a:ln>
            <a:noFill/>
          </a:ln>
          <a:effectLst>
            <a:glow rad="139700">
              <a:srgbClr val="002060">
                <a:alpha val="40000"/>
              </a:srgbClr>
            </a:glow>
          </a:effectLs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1400" dirty="0" smtClean="0"/>
              <a:t>Alle Textelemente eines Dialogs können in unterschiedlichen Sprachen angezeigt werden, wenn die Sprachen im Wörterbuch zur Verfügung stehen.</a:t>
            </a:r>
          </a:p>
          <a:p>
            <a:pPr eaLnBrk="1" hangingPunct="1">
              <a:defRPr/>
            </a:pPr>
            <a:r>
              <a:rPr lang="de-DE" sz="1400" dirty="0" smtClean="0"/>
              <a:t>Die Anzeige wird abhängig vom angemeldeten Benutzer und der gewählten Sprache aufgebaut.</a:t>
            </a:r>
          </a:p>
        </p:txBody>
      </p:sp>
      <p:pic>
        <p:nvPicPr>
          <p:cNvPr id="23558" name="Picture 6"/>
          <p:cNvPicPr>
            <a:picLocks noChangeAspect="1" noChangeArrowheads="1"/>
          </p:cNvPicPr>
          <p:nvPr/>
        </p:nvPicPr>
        <p:blipFill>
          <a:blip r:embed="rId4">
            <a:extLst/>
          </a:blip>
          <a:srcRect/>
          <a:stretch>
            <a:fillRect/>
          </a:stretch>
        </p:blipFill>
        <p:spPr bwMode="auto">
          <a:xfrm>
            <a:off x="3995936" y="3445262"/>
            <a:ext cx="4762500" cy="2476500"/>
          </a:xfrm>
          <a:prstGeom prst="rect">
            <a:avLst/>
          </a:prstGeom>
          <a:noFill/>
          <a:ln>
            <a:noFill/>
          </a:ln>
          <a:effectLst>
            <a:glow rad="101600">
              <a:schemeClr val="accent2">
                <a:lumMod val="50000"/>
                <a:alpha val="60000"/>
              </a:schemeClr>
            </a:glow>
            <a:outerShdw dist="35921" dir="2700000" algn="ctr" rotWithShape="0">
              <a:schemeClr val="bg2"/>
            </a:outerShdw>
          </a:effectLst>
          <a:extLst/>
        </p:spPr>
      </p:pic>
      <p:sp>
        <p:nvSpPr>
          <p:cNvPr id="82952"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Text Box 5"/>
          <p:cNvSpPr txBox="1">
            <a:spLocks noChangeArrowheads="1"/>
          </p:cNvSpPr>
          <p:nvPr/>
        </p:nvSpPr>
        <p:spPr bwMode="auto">
          <a:xfrm>
            <a:off x="395288" y="2940050"/>
            <a:ext cx="8426450" cy="1568450"/>
          </a:xfrm>
          <a:prstGeom prst="rect">
            <a:avLst/>
          </a:prstGeom>
          <a:noFill/>
          <a:ln w="9525">
            <a:noFill/>
            <a:miter lim="800000"/>
            <a:headEnd/>
            <a:tailEnd/>
          </a:ln>
        </p:spPr>
        <p:txBody>
          <a:bodyPr>
            <a:spAutoFit/>
          </a:bodyPr>
          <a:lstStyle/>
          <a:p>
            <a:pPr algn="ctr">
              <a:buClr>
                <a:srgbClr val="800000"/>
              </a:buClr>
            </a:pPr>
            <a:r>
              <a:rPr lang="de-DE" altLang="de-DE" sz="9600"/>
              <a:t>DEMO</a:t>
            </a:r>
          </a:p>
        </p:txBody>
      </p:sp>
      <p:sp>
        <p:nvSpPr>
          <p:cNvPr id="84994"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84996"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DialogBuilder</a:t>
            </a:r>
            <a:endParaRPr lang="de-DE" altLang="de-DE" sz="2400" i="1" dirty="0">
              <a:ea typeface="FS Joey"/>
              <a:cs typeface="FS Joey"/>
            </a:endParaRPr>
          </a:p>
        </p:txBody>
      </p:sp>
      <p:sp>
        <p:nvSpPr>
          <p:cNvPr id="84998"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87043"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PanelChild</a:t>
            </a:r>
            <a:endParaRPr lang="de-DE" altLang="de-DE" sz="2400" i="1" dirty="0">
              <a:ea typeface="FS Joey"/>
              <a:cs typeface="FS Joey"/>
            </a:endParaRPr>
          </a:p>
        </p:txBody>
      </p:sp>
      <p:pic>
        <p:nvPicPr>
          <p:cNvPr id="87044" name="Picture 2"/>
          <p:cNvPicPr>
            <a:picLocks noChangeAspect="1" noChangeArrowheads="1"/>
          </p:cNvPicPr>
          <p:nvPr/>
        </p:nvPicPr>
        <p:blipFill>
          <a:blip r:embed="rId3"/>
          <a:srcRect/>
          <a:stretch>
            <a:fillRect/>
          </a:stretch>
        </p:blipFill>
        <p:spPr bwMode="auto">
          <a:xfrm>
            <a:off x="-9525" y="1557338"/>
            <a:ext cx="6588125" cy="5203825"/>
          </a:xfrm>
          <a:prstGeom prst="rect">
            <a:avLst/>
          </a:prstGeom>
          <a:noFill/>
          <a:ln w="9525">
            <a:noFill/>
            <a:miter lim="800000"/>
            <a:headEnd/>
            <a:tailEnd/>
          </a:ln>
        </p:spPr>
      </p:pic>
      <p:sp>
        <p:nvSpPr>
          <p:cNvPr id="87045" name="Textfeld 1"/>
          <p:cNvSpPr txBox="1">
            <a:spLocks noChangeArrowheads="1"/>
          </p:cNvSpPr>
          <p:nvPr/>
        </p:nvSpPr>
        <p:spPr bwMode="auto">
          <a:xfrm>
            <a:off x="6578601" y="2205038"/>
            <a:ext cx="2420938" cy="1938992"/>
          </a:xfrm>
          <a:prstGeom prst="rect">
            <a:avLst/>
          </a:prstGeom>
          <a:noFill/>
          <a:ln w="9525">
            <a:noFill/>
            <a:miter lim="800000"/>
            <a:headEnd/>
            <a:tailEnd/>
          </a:ln>
        </p:spPr>
        <p:txBody>
          <a:bodyPr wrap="square">
            <a:spAutoFit/>
          </a:bodyPr>
          <a:lstStyle/>
          <a:p>
            <a:r>
              <a:rPr lang="de-DE" sz="2000" dirty="0" smtClean="0"/>
              <a:t>Kombinieren von vorhandenen Dialogen, für neue und mächtige </a:t>
            </a:r>
            <a:r>
              <a:rPr lang="de-DE" sz="2000" dirty="0" err="1" smtClean="0"/>
              <a:t>PanelChild</a:t>
            </a:r>
            <a:r>
              <a:rPr lang="de-DE" sz="2000" dirty="0" smtClean="0"/>
              <a:t> Dialoge…</a:t>
            </a:r>
            <a:endParaRPr lang="de-DE" sz="2000" dirty="0"/>
          </a:p>
        </p:txBody>
      </p:sp>
      <p:sp>
        <p:nvSpPr>
          <p:cNvPr id="8704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89091"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PanelChild</a:t>
            </a:r>
            <a:endParaRPr lang="de-DE" altLang="de-DE" sz="2400" i="1" dirty="0">
              <a:ea typeface="FS Joey"/>
              <a:cs typeface="FS Joey"/>
            </a:endParaRPr>
          </a:p>
        </p:txBody>
      </p:sp>
      <p:sp>
        <p:nvSpPr>
          <p:cNvPr id="89092" name="Textfeld 1"/>
          <p:cNvSpPr txBox="1">
            <a:spLocks noChangeArrowheads="1"/>
          </p:cNvSpPr>
          <p:nvPr/>
        </p:nvSpPr>
        <p:spPr bwMode="auto">
          <a:xfrm>
            <a:off x="6661151" y="2205038"/>
            <a:ext cx="2338388" cy="1323439"/>
          </a:xfrm>
          <a:prstGeom prst="rect">
            <a:avLst/>
          </a:prstGeom>
          <a:noFill/>
          <a:ln w="9525">
            <a:noFill/>
            <a:miter lim="800000"/>
            <a:headEnd/>
            <a:tailEnd/>
          </a:ln>
        </p:spPr>
        <p:txBody>
          <a:bodyPr wrap="square">
            <a:spAutoFit/>
          </a:bodyPr>
          <a:lstStyle/>
          <a:p>
            <a:r>
              <a:rPr lang="de-DE" sz="2000" dirty="0" smtClean="0"/>
              <a:t>…</a:t>
            </a:r>
            <a:r>
              <a:rPr lang="en-US" sz="2000" b="1" i="1" dirty="0" smtClean="0"/>
              <a:t>Tools</a:t>
            </a:r>
            <a:r>
              <a:rPr lang="en-US" sz="2000" b="1" i="1" dirty="0" smtClean="0">
                <a:solidFill>
                  <a:srgbClr val="800000"/>
                </a:solidFill>
              </a:rPr>
              <a:t>4</a:t>
            </a:r>
            <a:r>
              <a:rPr lang="en-US" sz="2000" b="1" i="1" dirty="0" smtClean="0"/>
              <a:t>Plex </a:t>
            </a:r>
            <a:r>
              <a:rPr lang="de-DE" sz="2000" dirty="0" smtClean="0"/>
              <a:t>generiert den nötigen Code dafür </a:t>
            </a:r>
            <a:endParaRPr lang="de-DE" sz="2000" dirty="0"/>
          </a:p>
        </p:txBody>
      </p:sp>
      <p:pic>
        <p:nvPicPr>
          <p:cNvPr id="89093" name="Picture 2"/>
          <p:cNvPicPr>
            <a:picLocks noChangeAspect="1" noChangeArrowheads="1"/>
          </p:cNvPicPr>
          <p:nvPr/>
        </p:nvPicPr>
        <p:blipFill>
          <a:blip r:embed="rId3"/>
          <a:srcRect/>
          <a:stretch>
            <a:fillRect/>
          </a:stretch>
        </p:blipFill>
        <p:spPr bwMode="auto">
          <a:xfrm>
            <a:off x="566738" y="1419225"/>
            <a:ext cx="6094412" cy="4494213"/>
          </a:xfrm>
          <a:prstGeom prst="rect">
            <a:avLst/>
          </a:prstGeom>
          <a:noFill/>
          <a:ln w="9525">
            <a:noFill/>
            <a:miter lim="800000"/>
            <a:headEnd/>
            <a:tailEnd/>
          </a:ln>
        </p:spPr>
      </p:pic>
      <p:sp>
        <p:nvSpPr>
          <p:cNvPr id="89095"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91139"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a:ea typeface="FS Joey"/>
                <a:cs typeface="FS Joey"/>
                <a:sym typeface="Wingdings" pitchFamily="2" charset="2"/>
              </a:rPr>
              <a:t>Webbrowser</a:t>
            </a:r>
            <a:endParaRPr lang="de-DE" altLang="de-DE" sz="2400" i="1" dirty="0">
              <a:ea typeface="FS Joey"/>
              <a:cs typeface="FS Joey"/>
            </a:endParaRPr>
          </a:p>
        </p:txBody>
      </p:sp>
      <p:sp>
        <p:nvSpPr>
          <p:cNvPr id="91140" name="Textfeld 1"/>
          <p:cNvSpPr txBox="1">
            <a:spLocks noChangeArrowheads="1"/>
          </p:cNvSpPr>
          <p:nvPr/>
        </p:nvSpPr>
        <p:spPr bwMode="auto">
          <a:xfrm>
            <a:off x="6443663" y="2205038"/>
            <a:ext cx="2555875" cy="2246769"/>
          </a:xfrm>
          <a:prstGeom prst="rect">
            <a:avLst/>
          </a:prstGeom>
          <a:noFill/>
          <a:ln w="9525">
            <a:noFill/>
            <a:miter lim="800000"/>
            <a:headEnd/>
            <a:tailEnd/>
          </a:ln>
        </p:spPr>
        <p:txBody>
          <a:bodyPr>
            <a:spAutoFit/>
          </a:bodyPr>
          <a:lstStyle/>
          <a:p>
            <a:r>
              <a:rPr lang="de-DE" sz="2000" dirty="0" smtClean="0"/>
              <a:t>Automatische Navigation zu jeder generierten Aufruf der Applikation</a:t>
            </a:r>
            <a:r>
              <a:rPr lang="de-DE" sz="2000" dirty="0"/>
              <a:t>, </a:t>
            </a:r>
            <a:r>
              <a:rPr lang="de-DE" sz="2000" dirty="0" smtClean="0"/>
              <a:t>um die Information in die PlexXML-Datenbank schreiben zu lassen </a:t>
            </a:r>
            <a:endParaRPr lang="de-DE" sz="2000" dirty="0"/>
          </a:p>
        </p:txBody>
      </p:sp>
      <p:pic>
        <p:nvPicPr>
          <p:cNvPr id="91141" name="Picture 2"/>
          <p:cNvPicPr>
            <a:picLocks noChangeAspect="1" noChangeArrowheads="1"/>
          </p:cNvPicPr>
          <p:nvPr/>
        </p:nvPicPr>
        <p:blipFill>
          <a:blip r:embed="rId3"/>
          <a:srcRect/>
          <a:stretch>
            <a:fillRect/>
          </a:stretch>
        </p:blipFill>
        <p:spPr bwMode="auto">
          <a:xfrm>
            <a:off x="566738" y="1438275"/>
            <a:ext cx="5764212" cy="4632325"/>
          </a:xfrm>
          <a:prstGeom prst="rect">
            <a:avLst/>
          </a:prstGeom>
          <a:noFill/>
          <a:ln w="9525">
            <a:noFill/>
            <a:miter lim="800000"/>
            <a:headEnd/>
            <a:tailEnd/>
          </a:ln>
        </p:spPr>
      </p:pic>
      <p:sp>
        <p:nvSpPr>
          <p:cNvPr id="91143"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93187"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XMLfiles</a:t>
            </a:r>
            <a:endParaRPr lang="de-DE" altLang="de-DE" sz="2400" i="1" dirty="0">
              <a:ea typeface="FS Joey"/>
              <a:cs typeface="FS Joey"/>
            </a:endParaRPr>
          </a:p>
        </p:txBody>
      </p:sp>
      <p:sp>
        <p:nvSpPr>
          <p:cNvPr id="93188" name="Textfeld 1"/>
          <p:cNvSpPr txBox="1">
            <a:spLocks noChangeArrowheads="1"/>
          </p:cNvSpPr>
          <p:nvPr/>
        </p:nvSpPr>
        <p:spPr bwMode="auto">
          <a:xfrm>
            <a:off x="6480175" y="2205038"/>
            <a:ext cx="2555875" cy="1631216"/>
          </a:xfrm>
          <a:prstGeom prst="rect">
            <a:avLst/>
          </a:prstGeom>
          <a:noFill/>
          <a:ln w="9525">
            <a:noFill/>
            <a:miter lim="800000"/>
            <a:headEnd/>
            <a:tailEnd/>
          </a:ln>
        </p:spPr>
        <p:txBody>
          <a:bodyPr>
            <a:spAutoFit/>
          </a:bodyPr>
          <a:lstStyle/>
          <a:p>
            <a:r>
              <a:rPr lang="de-DE" sz="2000" dirty="0" smtClean="0"/>
              <a:t>Lassen Sie sich alle generierten </a:t>
            </a:r>
            <a:r>
              <a:rPr lang="de-DE" sz="2000" dirty="0" err="1"/>
              <a:t>xml</a:t>
            </a:r>
            <a:r>
              <a:rPr lang="de-DE" sz="2000" dirty="0"/>
              <a:t>, </a:t>
            </a:r>
            <a:r>
              <a:rPr lang="de-DE" sz="2000" dirty="0" err="1" smtClean="0"/>
              <a:t>xsl</a:t>
            </a:r>
            <a:r>
              <a:rPr lang="de-DE" sz="2000" dirty="0" smtClean="0"/>
              <a:t>/</a:t>
            </a:r>
            <a:r>
              <a:rPr lang="de-DE" sz="2000" dirty="0" err="1" smtClean="0"/>
              <a:t>xslt</a:t>
            </a:r>
            <a:r>
              <a:rPr lang="de-DE" sz="2000" dirty="0" smtClean="0"/>
              <a:t>-Dateien und den generierten Code anzeigen</a:t>
            </a:r>
            <a:endParaRPr lang="de-DE" sz="2000" dirty="0"/>
          </a:p>
        </p:txBody>
      </p:sp>
      <p:pic>
        <p:nvPicPr>
          <p:cNvPr id="93189" name="Picture 2"/>
          <p:cNvPicPr>
            <a:picLocks noChangeAspect="1" noChangeArrowheads="1"/>
          </p:cNvPicPr>
          <p:nvPr/>
        </p:nvPicPr>
        <p:blipFill>
          <a:blip r:embed="rId3"/>
          <a:srcRect/>
          <a:stretch>
            <a:fillRect/>
          </a:stretch>
        </p:blipFill>
        <p:spPr bwMode="auto">
          <a:xfrm>
            <a:off x="41275" y="1444625"/>
            <a:ext cx="6429375" cy="5297488"/>
          </a:xfrm>
          <a:prstGeom prst="rect">
            <a:avLst/>
          </a:prstGeom>
          <a:noFill/>
          <a:ln w="9525">
            <a:noFill/>
            <a:miter lim="800000"/>
            <a:headEnd/>
            <a:tailEnd/>
          </a:ln>
        </p:spPr>
      </p:pic>
      <p:sp>
        <p:nvSpPr>
          <p:cNvPr id="93191"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95235"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XMLMenu</a:t>
            </a:r>
            <a:endParaRPr lang="de-DE" altLang="de-DE" sz="2400" i="1" dirty="0">
              <a:ea typeface="FS Joey"/>
              <a:cs typeface="FS Joey"/>
            </a:endParaRPr>
          </a:p>
        </p:txBody>
      </p:sp>
      <p:sp>
        <p:nvSpPr>
          <p:cNvPr id="95236" name="Textfeld 1"/>
          <p:cNvSpPr txBox="1">
            <a:spLocks noChangeArrowheads="1"/>
          </p:cNvSpPr>
          <p:nvPr/>
        </p:nvSpPr>
        <p:spPr bwMode="auto">
          <a:xfrm>
            <a:off x="6480175" y="2205038"/>
            <a:ext cx="2555875" cy="3170099"/>
          </a:xfrm>
          <a:prstGeom prst="rect">
            <a:avLst/>
          </a:prstGeom>
          <a:noFill/>
          <a:ln w="9525">
            <a:noFill/>
            <a:miter lim="800000"/>
            <a:headEnd/>
            <a:tailEnd/>
          </a:ln>
        </p:spPr>
        <p:txBody>
          <a:bodyPr>
            <a:spAutoFit/>
          </a:bodyPr>
          <a:lstStyle/>
          <a:p>
            <a:r>
              <a:rPr lang="de-DE" sz="2000" dirty="0" smtClean="0"/>
              <a:t>Erstellen aller Menü-einträge für den ersten Test – mit einem Klick.</a:t>
            </a:r>
            <a:endParaRPr lang="de-DE" sz="2000" dirty="0"/>
          </a:p>
          <a:p>
            <a:endParaRPr lang="de-DE" sz="2000" dirty="0"/>
          </a:p>
          <a:p>
            <a:r>
              <a:rPr lang="de-DE" sz="2000" dirty="0" smtClean="0"/>
              <a:t>Danach können diese per </a:t>
            </a:r>
            <a:r>
              <a:rPr lang="de-DE" sz="2000" dirty="0" err="1" smtClean="0"/>
              <a:t>drag</a:t>
            </a:r>
            <a:r>
              <a:rPr lang="de-DE" sz="2000" dirty="0" smtClean="0"/>
              <a:t> </a:t>
            </a:r>
            <a:r>
              <a:rPr lang="de-DE" sz="2000" dirty="0"/>
              <a:t>`n </a:t>
            </a:r>
            <a:r>
              <a:rPr lang="de-DE" sz="2000" dirty="0" err="1"/>
              <a:t>drop</a:t>
            </a:r>
            <a:r>
              <a:rPr lang="de-DE" sz="2000" dirty="0"/>
              <a:t> </a:t>
            </a:r>
            <a:r>
              <a:rPr lang="de-DE" sz="2000" dirty="0" smtClean="0"/>
              <a:t>zu den richtigen Menüs </a:t>
            </a:r>
            <a:r>
              <a:rPr lang="de-DE" sz="2000" dirty="0" err="1" smtClean="0"/>
              <a:t>veschoben</a:t>
            </a:r>
            <a:r>
              <a:rPr lang="de-DE" sz="2000" dirty="0" smtClean="0"/>
              <a:t> werden.</a:t>
            </a:r>
            <a:endParaRPr lang="de-DE" sz="2000" dirty="0"/>
          </a:p>
        </p:txBody>
      </p:sp>
      <p:pic>
        <p:nvPicPr>
          <p:cNvPr id="95237" name="Picture 2"/>
          <p:cNvPicPr>
            <a:picLocks noChangeAspect="1" noChangeArrowheads="1"/>
          </p:cNvPicPr>
          <p:nvPr/>
        </p:nvPicPr>
        <p:blipFill>
          <a:blip r:embed="rId3"/>
          <a:srcRect/>
          <a:stretch>
            <a:fillRect/>
          </a:stretch>
        </p:blipFill>
        <p:spPr bwMode="auto">
          <a:xfrm>
            <a:off x="0" y="1557338"/>
            <a:ext cx="6438900" cy="5281612"/>
          </a:xfrm>
          <a:prstGeom prst="rect">
            <a:avLst/>
          </a:prstGeom>
          <a:noFill/>
          <a:ln w="9525">
            <a:noFill/>
            <a:miter lim="800000"/>
            <a:headEnd/>
            <a:tailEnd/>
          </a:ln>
        </p:spPr>
      </p:pic>
      <p:sp>
        <p:nvSpPr>
          <p:cNvPr id="95239"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97283"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XMLFormat</a:t>
            </a:r>
            <a:endParaRPr lang="de-DE" altLang="de-DE" sz="2400" i="1" dirty="0">
              <a:ea typeface="FS Joey"/>
              <a:cs typeface="FS Joey"/>
            </a:endParaRPr>
          </a:p>
        </p:txBody>
      </p:sp>
      <p:sp>
        <p:nvSpPr>
          <p:cNvPr id="97284" name="Textfeld 1"/>
          <p:cNvSpPr txBox="1">
            <a:spLocks noChangeArrowheads="1"/>
          </p:cNvSpPr>
          <p:nvPr/>
        </p:nvSpPr>
        <p:spPr bwMode="auto">
          <a:xfrm>
            <a:off x="6702425" y="1988840"/>
            <a:ext cx="2333625" cy="3477875"/>
          </a:xfrm>
          <a:prstGeom prst="rect">
            <a:avLst/>
          </a:prstGeom>
          <a:noFill/>
          <a:ln w="9525">
            <a:noFill/>
            <a:miter lim="800000"/>
            <a:headEnd/>
            <a:tailEnd/>
          </a:ln>
        </p:spPr>
        <p:txBody>
          <a:bodyPr>
            <a:spAutoFit/>
          </a:bodyPr>
          <a:lstStyle/>
          <a:p>
            <a:r>
              <a:rPr lang="de-DE" sz="2000" dirty="0" smtClean="0"/>
              <a:t>Die Übersicht von generierten Funktionen und Formaten.</a:t>
            </a:r>
            <a:endParaRPr lang="de-DE" sz="2000" dirty="0"/>
          </a:p>
          <a:p>
            <a:endParaRPr lang="de-DE" sz="2000" dirty="0"/>
          </a:p>
          <a:p>
            <a:r>
              <a:rPr lang="de-DE" sz="2000" dirty="0" smtClean="0"/>
              <a:t>Auswahl der Formate, für die Comboboxen und/oder Hyperlinks erstellt werden sollen.</a:t>
            </a:r>
            <a:endParaRPr lang="de-DE" sz="2000" dirty="0"/>
          </a:p>
        </p:txBody>
      </p:sp>
      <p:pic>
        <p:nvPicPr>
          <p:cNvPr id="97285" name="Picture 2"/>
          <p:cNvPicPr>
            <a:picLocks noChangeAspect="1" noChangeArrowheads="1"/>
          </p:cNvPicPr>
          <p:nvPr/>
        </p:nvPicPr>
        <p:blipFill>
          <a:blip r:embed="rId3"/>
          <a:srcRect/>
          <a:stretch>
            <a:fillRect/>
          </a:stretch>
        </p:blipFill>
        <p:spPr bwMode="auto">
          <a:xfrm>
            <a:off x="0" y="1438275"/>
            <a:ext cx="6702425" cy="5434013"/>
          </a:xfrm>
          <a:prstGeom prst="rect">
            <a:avLst/>
          </a:prstGeom>
          <a:noFill/>
          <a:ln w="9525">
            <a:noFill/>
            <a:miter lim="800000"/>
            <a:headEnd/>
            <a:tailEnd/>
          </a:ln>
        </p:spPr>
      </p:pic>
      <p:sp>
        <p:nvSpPr>
          <p:cNvPr id="97287"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25450" y="1268413"/>
            <a:ext cx="8424863" cy="3597275"/>
          </a:xfrm>
          <a:prstGeom prst="rect">
            <a:avLst/>
          </a:prstGeom>
          <a:noFill/>
          <a:ln w="9525">
            <a:noFill/>
            <a:miter lim="800000"/>
            <a:headEnd/>
            <a:tailEnd/>
          </a:ln>
        </p:spPr>
        <p:txBody>
          <a:bodyPr>
            <a:spAutoFit/>
          </a:bodyPr>
          <a:lstStyle/>
          <a:p>
            <a:pPr eaLnBrk="0" hangingPunct="0">
              <a:spcAft>
                <a:spcPts val="1200"/>
              </a:spcAft>
            </a:pPr>
            <a:r>
              <a:rPr lang="en-US" sz="2000" b="1" dirty="0"/>
              <a:t>Was </a:t>
            </a:r>
            <a:r>
              <a:rPr lang="en-US" sz="2000" b="1" dirty="0" err="1"/>
              <a:t>ist</a:t>
            </a:r>
            <a:r>
              <a:rPr lang="en-US" sz="2000" b="1" dirty="0"/>
              <a:t> </a:t>
            </a:r>
            <a:r>
              <a:rPr lang="en-US" sz="2000" b="1" dirty="0" err="1"/>
              <a:t>entscheidend</a:t>
            </a:r>
            <a:r>
              <a:rPr lang="en-US" sz="2000" b="1" dirty="0"/>
              <a:t> </a:t>
            </a:r>
            <a:r>
              <a:rPr lang="en-US" sz="2000" b="1" dirty="0" err="1"/>
              <a:t>bei</a:t>
            </a:r>
            <a:r>
              <a:rPr lang="en-US" sz="2000" b="1" dirty="0"/>
              <a:t> </a:t>
            </a:r>
            <a:r>
              <a:rPr lang="en-US" sz="2000" b="1" dirty="0" err="1"/>
              <a:t>einer</a:t>
            </a:r>
            <a:r>
              <a:rPr lang="en-US" sz="2000" b="1" dirty="0"/>
              <a:t> Migration?</a:t>
            </a:r>
          </a:p>
          <a:p>
            <a:pPr marL="636588" lvl="1" indent="-179388" eaLnBrk="0" hangingPunct="0">
              <a:spcAft>
                <a:spcPts val="1200"/>
              </a:spcAft>
              <a:buFont typeface="Arial" charset="0"/>
              <a:buChar char="•"/>
            </a:pPr>
            <a:r>
              <a:rPr lang="en-US" sz="2000" dirty="0" err="1"/>
              <a:t>Sie</a:t>
            </a:r>
            <a:r>
              <a:rPr lang="en-US" sz="2000" dirty="0"/>
              <a:t> muss </a:t>
            </a:r>
            <a:r>
              <a:rPr lang="en-US" sz="2000" b="1" dirty="0" err="1"/>
              <a:t>schmerzlos</a:t>
            </a:r>
            <a:r>
              <a:rPr lang="en-US" sz="2000" dirty="0"/>
              <a:t> </a:t>
            </a:r>
            <a:r>
              <a:rPr lang="en-US" sz="2000" dirty="0" err="1"/>
              <a:t>sein</a:t>
            </a:r>
            <a:endParaRPr lang="en-US" sz="2000" dirty="0"/>
          </a:p>
          <a:p>
            <a:pPr marL="636588" lvl="1" indent="-179388" eaLnBrk="0" hangingPunct="0">
              <a:spcAft>
                <a:spcPts val="1200"/>
              </a:spcAft>
              <a:buFont typeface="Arial" charset="0"/>
              <a:buChar char="•"/>
            </a:pPr>
            <a:r>
              <a:rPr lang="en-US" sz="2000" dirty="0" err="1"/>
              <a:t>Beseitigung</a:t>
            </a:r>
            <a:r>
              <a:rPr lang="en-US" sz="2000" dirty="0"/>
              <a:t> </a:t>
            </a:r>
            <a:r>
              <a:rPr lang="en-US" sz="2000" dirty="0" err="1"/>
              <a:t>monotoner</a:t>
            </a:r>
            <a:r>
              <a:rPr lang="en-US" sz="2000" dirty="0"/>
              <a:t> </a:t>
            </a:r>
            <a:r>
              <a:rPr lang="en-US" sz="2000" dirty="0" err="1"/>
              <a:t>Tätigkeiten</a:t>
            </a:r>
            <a:endParaRPr lang="en-US" sz="2000" dirty="0"/>
          </a:p>
          <a:p>
            <a:pPr marL="636588" lvl="1" indent="-179388" eaLnBrk="0" hangingPunct="0">
              <a:spcAft>
                <a:spcPts val="1200"/>
              </a:spcAft>
              <a:buFont typeface="Arial" charset="0"/>
              <a:buChar char="•"/>
            </a:pPr>
            <a:r>
              <a:rPr lang="en-US" sz="2000" dirty="0" err="1"/>
              <a:t>Beseitigung</a:t>
            </a:r>
            <a:r>
              <a:rPr lang="en-US" sz="2000" dirty="0"/>
              <a:t> von </a:t>
            </a:r>
            <a:r>
              <a:rPr lang="en-US" sz="2000" dirty="0" err="1"/>
              <a:t>Fehlerquellen</a:t>
            </a:r>
            <a:endParaRPr lang="en-US" sz="2000" dirty="0"/>
          </a:p>
          <a:p>
            <a:pPr marL="636588" lvl="1" indent="-179388" eaLnBrk="0" hangingPunct="0">
              <a:spcAft>
                <a:spcPts val="1200"/>
              </a:spcAft>
              <a:buFont typeface="Arial" charset="0"/>
              <a:buChar char="•"/>
            </a:pPr>
            <a:r>
              <a:rPr lang="en-US" sz="2000" dirty="0" err="1"/>
              <a:t>Funktionalität</a:t>
            </a:r>
            <a:r>
              <a:rPr lang="en-US" sz="2000" dirty="0"/>
              <a:t> </a:t>
            </a:r>
            <a:r>
              <a:rPr lang="en-US" sz="2000" dirty="0" err="1"/>
              <a:t>bleibt</a:t>
            </a:r>
            <a:r>
              <a:rPr lang="en-US" sz="2000" dirty="0"/>
              <a:t> </a:t>
            </a:r>
            <a:r>
              <a:rPr lang="en-US" sz="2000" dirty="0" err="1"/>
              <a:t>unverändert</a:t>
            </a:r>
            <a:endParaRPr lang="en-US" sz="2000" dirty="0"/>
          </a:p>
          <a:p>
            <a:pPr marL="636588" lvl="1" indent="-179388" eaLnBrk="0" hangingPunct="0">
              <a:spcAft>
                <a:spcPts val="1200"/>
              </a:spcAft>
              <a:buFont typeface="Arial" charset="0"/>
              <a:buChar char="•"/>
            </a:pPr>
            <a:r>
              <a:rPr lang="en-US" sz="2000" dirty="0" err="1" smtClean="0"/>
              <a:t>Hohe</a:t>
            </a:r>
            <a:r>
              <a:rPr lang="en-US" sz="2000" dirty="0" smtClean="0"/>
              <a:t> </a:t>
            </a:r>
            <a:r>
              <a:rPr lang="en-US" sz="2000" dirty="0" err="1" smtClean="0"/>
              <a:t>Geschwindigkeit</a:t>
            </a:r>
            <a:endParaRPr lang="en-US" sz="2000" dirty="0"/>
          </a:p>
          <a:p>
            <a:pPr marL="636588" lvl="1" indent="-179388" eaLnBrk="0" hangingPunct="0">
              <a:spcAft>
                <a:spcPts val="1200"/>
              </a:spcAft>
              <a:buFont typeface="Arial" charset="0"/>
              <a:buChar char="•"/>
            </a:pPr>
            <a:r>
              <a:rPr lang="en-US" sz="2000" dirty="0" err="1"/>
              <a:t>Strenge</a:t>
            </a:r>
            <a:r>
              <a:rPr lang="en-US" sz="2000" dirty="0"/>
              <a:t> </a:t>
            </a:r>
            <a:r>
              <a:rPr lang="en-US" sz="2000" dirty="0" err="1"/>
              <a:t>Einhaltung</a:t>
            </a:r>
            <a:r>
              <a:rPr lang="en-US" sz="2000" dirty="0"/>
              <a:t> von </a:t>
            </a:r>
            <a:r>
              <a:rPr lang="en-US" sz="2000" dirty="0" err="1"/>
              <a:t>Regeln</a:t>
            </a:r>
            <a:endParaRPr lang="en-US" sz="2000" dirty="0"/>
          </a:p>
          <a:p>
            <a:pPr marL="636588" lvl="1" indent="-179388" eaLnBrk="0" hangingPunct="0">
              <a:spcAft>
                <a:spcPts val="1200"/>
              </a:spcAft>
              <a:buFont typeface="Arial" charset="0"/>
              <a:buChar char="•"/>
            </a:pPr>
            <a:r>
              <a:rPr lang="en-US" sz="2000" dirty="0"/>
              <a:t>Agile </a:t>
            </a:r>
            <a:r>
              <a:rPr lang="en-US" sz="2000" dirty="0" err="1"/>
              <a:t>Bereitstellung</a:t>
            </a:r>
            <a:r>
              <a:rPr lang="en-US" sz="2000" dirty="0"/>
              <a:t> </a:t>
            </a:r>
            <a:r>
              <a:rPr lang="en-US" sz="2000" dirty="0" err="1"/>
              <a:t>migrierter</a:t>
            </a:r>
            <a:r>
              <a:rPr lang="en-US" sz="2000" dirty="0"/>
              <a:t> </a:t>
            </a:r>
            <a:r>
              <a:rPr lang="en-US" sz="2000" dirty="0" err="1"/>
              <a:t>Funktionalität</a:t>
            </a:r>
            <a:endParaRPr lang="en-US" sz="2000" dirty="0"/>
          </a:p>
        </p:txBody>
      </p:sp>
      <p:sp>
        <p:nvSpPr>
          <p:cNvPr id="2" name="Textfeld 1"/>
          <p:cNvSpPr txBox="1">
            <a:spLocks noChangeArrowheads="1"/>
          </p:cNvSpPr>
          <p:nvPr/>
        </p:nvSpPr>
        <p:spPr bwMode="auto">
          <a:xfrm>
            <a:off x="539750" y="5118100"/>
            <a:ext cx="6778625" cy="823913"/>
          </a:xfrm>
          <a:prstGeom prst="rect">
            <a:avLst/>
          </a:prstGeom>
          <a:noFill/>
          <a:ln w="9525">
            <a:noFill/>
            <a:miter lim="800000"/>
            <a:headEnd/>
            <a:tailEnd/>
          </a:ln>
        </p:spPr>
        <p:txBody>
          <a:bodyPr>
            <a:spAutoFit/>
          </a:bodyPr>
          <a:lstStyle/>
          <a:p>
            <a:pPr algn="ctr"/>
            <a:r>
              <a:rPr lang="de-DE" sz="4800">
                <a:solidFill>
                  <a:srgbClr val="800000"/>
                </a:solidFill>
                <a:latin typeface="Calibri" pitchFamily="34" charset="0"/>
              </a:rPr>
              <a:t>Automatisierung</a:t>
            </a:r>
          </a:p>
        </p:txBody>
      </p:sp>
      <p:sp>
        <p:nvSpPr>
          <p:cNvPr id="23557"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animEffect transition="in" filter="fade">
                                      <p:cBhvr>
                                        <p:cTn id="7" dur="500"/>
                                        <p:tgtEl>
                                          <p:spTgt spid="184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fade">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animEffect transition="in" filter="fade">
                                      <p:cBhvr>
                                        <p:cTn id="27" dur="500"/>
                                        <p:tgtEl>
                                          <p:spTgt spid="184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4">
                                            <p:txEl>
                                              <p:pRg st="6" end="6"/>
                                            </p:txEl>
                                          </p:spTgt>
                                        </p:tgtEl>
                                        <p:attrNameLst>
                                          <p:attrName>style.visibility</p:attrName>
                                        </p:attrNameLst>
                                      </p:cBhvr>
                                      <p:to>
                                        <p:strVal val="visible"/>
                                      </p:to>
                                    </p:set>
                                    <p:animEffect transition="in" filter="fade">
                                      <p:cBhvr>
                                        <p:cTn id="32" dur="500"/>
                                        <p:tgtEl>
                                          <p:spTgt spid="184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434">
                                            <p:txEl>
                                              <p:pRg st="7" end="7"/>
                                            </p:txEl>
                                          </p:spTgt>
                                        </p:tgtEl>
                                        <p:attrNameLst>
                                          <p:attrName>style.visibility</p:attrName>
                                        </p:attrNameLst>
                                      </p:cBhvr>
                                      <p:to>
                                        <p:strVal val="visible"/>
                                      </p:to>
                                    </p:set>
                                    <p:animEffect transition="in" filter="fade">
                                      <p:cBhvr>
                                        <p:cTn id="37" dur="500"/>
                                        <p:tgtEl>
                                          <p:spTgt spid="1843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Hauptfunktionen </a:t>
            </a:r>
            <a:r>
              <a:rPr lang="de-DE" altLang="de-DE" smtClean="0">
                <a:latin typeface="Arial" charset="0"/>
                <a:cs typeface="Arial" charset="0"/>
                <a:sym typeface="Wingdings" pitchFamily="2" charset="2"/>
              </a:rPr>
              <a:t> </a:t>
            </a:r>
            <a:r>
              <a:rPr lang="de-DE" altLang="de-DE" smtClean="0">
                <a:latin typeface="Arial" charset="0"/>
                <a:cs typeface="Arial" charset="0"/>
              </a:rPr>
              <a:t>Die PlexXMLBox </a:t>
            </a:r>
          </a:p>
        </p:txBody>
      </p:sp>
      <p:sp>
        <p:nvSpPr>
          <p:cNvPr id="99331" name="Titel 1"/>
          <p:cNvSpPr txBox="1">
            <a:spLocks/>
          </p:cNvSpPr>
          <p:nvPr/>
        </p:nvSpPr>
        <p:spPr bwMode="black">
          <a:xfrm>
            <a:off x="566738" y="1052513"/>
            <a:ext cx="8353425" cy="385762"/>
          </a:xfrm>
          <a:prstGeom prst="rect">
            <a:avLst/>
          </a:prstGeom>
          <a:noFill/>
          <a:ln w="9525">
            <a:noFill/>
            <a:miter lim="800000"/>
            <a:headEnd/>
            <a:tailEnd/>
          </a:ln>
        </p:spPr>
        <p:txBody>
          <a:bodyPr lIns="0" tIns="0" rIns="0" bIns="0"/>
          <a:lstStyle/>
          <a:p>
            <a:pPr defTabSz="457200">
              <a:lnSpc>
                <a:spcPct val="90000"/>
              </a:lnSpc>
            </a:pPr>
            <a:r>
              <a:rPr lang="de-DE" altLang="de-DE" sz="2400" dirty="0">
                <a:ea typeface="FS Joey"/>
                <a:cs typeface="FS Joey"/>
              </a:rPr>
              <a:t>Haupt Prozesse </a:t>
            </a:r>
            <a:r>
              <a:rPr lang="de-DE" altLang="de-DE" sz="2400" dirty="0" smtClean="0">
                <a:ea typeface="FS Joey"/>
                <a:cs typeface="FS Joey"/>
                <a:sym typeface="Wingdings" pitchFamily="2" charset="2"/>
              </a:rPr>
              <a:t> </a:t>
            </a:r>
            <a:r>
              <a:rPr lang="de-DE" altLang="de-DE" sz="2400" dirty="0">
                <a:ea typeface="FS Joey"/>
                <a:cs typeface="FS Joey"/>
              </a:rPr>
              <a:t>Menu PlexXML </a:t>
            </a:r>
            <a:r>
              <a:rPr lang="de-DE" altLang="de-DE" sz="2400" dirty="0">
                <a:ea typeface="FS Joey"/>
                <a:cs typeface="FS Joey"/>
                <a:sym typeface="Wingdings" pitchFamily="2" charset="2"/>
              </a:rPr>
              <a:t> </a:t>
            </a:r>
            <a:r>
              <a:rPr lang="de-DE" altLang="de-DE" sz="2400" i="1" dirty="0" err="1">
                <a:ea typeface="FS Joey"/>
                <a:cs typeface="FS Joey"/>
                <a:sym typeface="Wingdings" pitchFamily="2" charset="2"/>
              </a:rPr>
              <a:t>XMLAllabout</a:t>
            </a:r>
            <a:endParaRPr lang="de-DE" altLang="de-DE" sz="2400" i="1" dirty="0">
              <a:ea typeface="FS Joey"/>
              <a:cs typeface="FS Joey"/>
            </a:endParaRPr>
          </a:p>
        </p:txBody>
      </p:sp>
      <p:sp>
        <p:nvSpPr>
          <p:cNvPr id="99332" name="Textfeld 1"/>
          <p:cNvSpPr txBox="1">
            <a:spLocks noChangeArrowheads="1"/>
          </p:cNvSpPr>
          <p:nvPr/>
        </p:nvSpPr>
        <p:spPr bwMode="auto">
          <a:xfrm>
            <a:off x="6011863" y="2205038"/>
            <a:ext cx="3024187" cy="3785652"/>
          </a:xfrm>
          <a:prstGeom prst="rect">
            <a:avLst/>
          </a:prstGeom>
          <a:noFill/>
          <a:ln w="9525">
            <a:noFill/>
            <a:miter lim="800000"/>
            <a:headEnd/>
            <a:tailEnd/>
          </a:ln>
        </p:spPr>
        <p:txBody>
          <a:bodyPr>
            <a:spAutoFit/>
          </a:bodyPr>
          <a:lstStyle/>
          <a:p>
            <a:r>
              <a:rPr lang="de-DE" sz="2000" dirty="0" smtClean="0"/>
              <a:t>Zentrale Sicht von PlexXML Tabellen. Menüs, Funktionen, Formate und für die Übersetzungen.</a:t>
            </a:r>
            <a:endParaRPr lang="de-DE" sz="2000" dirty="0"/>
          </a:p>
          <a:p>
            <a:endParaRPr lang="de-DE" sz="2000" dirty="0"/>
          </a:p>
          <a:p>
            <a:r>
              <a:rPr lang="de-DE" sz="2000" dirty="0" smtClean="0">
                <a:sym typeface="Wingdings" panose="05000000000000000000" pitchFamily="2" charset="2"/>
              </a:rPr>
              <a:t> </a:t>
            </a:r>
            <a:r>
              <a:rPr lang="de-DE" sz="2000" dirty="0" smtClean="0"/>
              <a:t>Beispiel Menüs:</a:t>
            </a:r>
            <a:endParaRPr lang="de-DE" sz="2000" dirty="0"/>
          </a:p>
          <a:p>
            <a:r>
              <a:rPr lang="de-DE" sz="2000" dirty="0" smtClean="0"/>
              <a:t>Hier sind alle Menüeinträge zu sehen, die </a:t>
            </a:r>
            <a:r>
              <a:rPr lang="en-US" sz="2000" b="1" i="1" dirty="0" smtClean="0"/>
              <a:t>Tools</a:t>
            </a:r>
            <a:r>
              <a:rPr lang="en-US" sz="2000" b="1" i="1" dirty="0" smtClean="0">
                <a:solidFill>
                  <a:srgbClr val="800000"/>
                </a:solidFill>
              </a:rPr>
              <a:t>4</a:t>
            </a:r>
            <a:r>
              <a:rPr lang="en-US" sz="2000" b="1" i="1" dirty="0" smtClean="0"/>
              <a:t>Plex </a:t>
            </a:r>
            <a:r>
              <a:rPr lang="en-US" sz="2000" dirty="0" err="1" smtClean="0"/>
              <a:t>erstellt</a:t>
            </a:r>
            <a:r>
              <a:rPr lang="en-US" sz="2000" dirty="0" smtClean="0"/>
              <a:t> hat.</a:t>
            </a:r>
            <a:endParaRPr lang="de-DE" sz="2000" dirty="0"/>
          </a:p>
          <a:p>
            <a:endParaRPr lang="de-DE" sz="2000" dirty="0"/>
          </a:p>
        </p:txBody>
      </p:sp>
      <p:pic>
        <p:nvPicPr>
          <p:cNvPr id="99333" name="Picture 2"/>
          <p:cNvPicPr>
            <a:picLocks noChangeAspect="1" noChangeArrowheads="1"/>
          </p:cNvPicPr>
          <p:nvPr/>
        </p:nvPicPr>
        <p:blipFill>
          <a:blip r:embed="rId3"/>
          <a:srcRect/>
          <a:stretch>
            <a:fillRect/>
          </a:stretch>
        </p:blipFill>
        <p:spPr bwMode="auto">
          <a:xfrm>
            <a:off x="1588" y="1438275"/>
            <a:ext cx="5794375" cy="5508625"/>
          </a:xfrm>
          <a:prstGeom prst="rect">
            <a:avLst/>
          </a:prstGeom>
          <a:noFill/>
          <a:ln w="9525">
            <a:noFill/>
            <a:miter lim="800000"/>
            <a:headEnd/>
            <a:tailEnd/>
          </a:ln>
        </p:spPr>
      </p:pic>
      <p:sp>
        <p:nvSpPr>
          <p:cNvPr id="99335" name="Titel 1"/>
          <p:cNvSpPr>
            <a:spLocks/>
          </p:cNvSpPr>
          <p:nvPr/>
        </p:nvSpPr>
        <p:spPr bwMode="black">
          <a:xfrm>
            <a:off x="395288" y="333375"/>
            <a:ext cx="6880225" cy="385763"/>
          </a:xfrm>
          <a:prstGeom prst="rect">
            <a:avLst/>
          </a:prstGeom>
          <a:noFill/>
          <a:ln w="9525">
            <a:noFill/>
            <a:miter lim="800000"/>
            <a:headEnd/>
            <a:tailEnd/>
          </a:ln>
        </p:spPr>
        <p:txBody>
          <a:bodyPr lIns="0" tIns="0" rIns="0" bIns="0"/>
          <a:lstStyle/>
          <a:p>
            <a:pPr defTabSz="457200">
              <a:lnSpc>
                <a:spcPct val="90000"/>
              </a:lnSpc>
            </a:pPr>
            <a:r>
              <a:rPr lang="de-DE" sz="2600">
                <a:solidFill>
                  <a:schemeClr val="bg1"/>
                </a:solidFill>
                <a:latin typeface="Calibri" pitchFamily="34" charset="0"/>
                <a:ea typeface="FS Joey"/>
                <a:cs typeface="FS Joey"/>
              </a:rPr>
              <a:t>Unterschiedliche Aspekte von Tools4Plex</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el 1"/>
          <p:cNvSpPr>
            <a:spLocks noGrp="1"/>
          </p:cNvSpPr>
          <p:nvPr>
            <p:ph type="title"/>
          </p:nvPr>
        </p:nvSpPr>
        <p:spPr>
          <a:xfrm>
            <a:off x="539750" y="511175"/>
            <a:ext cx="5562600" cy="261938"/>
          </a:xfrm>
        </p:spPr>
        <p:txBody>
          <a:bodyPr/>
          <a:lstStyle/>
          <a:p>
            <a:pPr eaLnBrk="1" hangingPunct="1"/>
            <a:r>
              <a:rPr lang="de-DE" altLang="de-DE" dirty="0" smtClean="0">
                <a:cs typeface="Arial" charset="0"/>
              </a:rPr>
              <a:t>Über Tools4Plex…</a:t>
            </a:r>
          </a:p>
        </p:txBody>
      </p:sp>
      <p:sp>
        <p:nvSpPr>
          <p:cNvPr id="44034" name="Text Box 3"/>
          <p:cNvSpPr txBox="1">
            <a:spLocks noChangeArrowheads="1"/>
          </p:cNvSpPr>
          <p:nvPr/>
        </p:nvSpPr>
        <p:spPr bwMode="auto">
          <a:xfrm>
            <a:off x="425450" y="1916113"/>
            <a:ext cx="4362450" cy="1768475"/>
          </a:xfrm>
          <a:prstGeom prst="rect">
            <a:avLst/>
          </a:prstGeom>
          <a:noFill/>
          <a:ln w="9525">
            <a:noFill/>
            <a:miter lim="800000"/>
            <a:headEnd/>
            <a:tailEnd/>
          </a:ln>
        </p:spPr>
        <p:txBody>
          <a:bodyPr>
            <a:spAutoFit/>
          </a:bodyPr>
          <a:lstStyle/>
          <a:p>
            <a:pPr marL="179388" indent="-179388" eaLnBrk="0" hangingPunct="0">
              <a:spcAft>
                <a:spcPts val="1200"/>
              </a:spcAft>
              <a:buFont typeface="Arial" charset="0"/>
              <a:buChar char="•"/>
            </a:pPr>
            <a:r>
              <a:rPr lang="en-US" sz="2000" dirty="0"/>
              <a:t>Die </a:t>
            </a:r>
            <a:r>
              <a:rPr lang="en-US" sz="2000" dirty="0" err="1"/>
              <a:t>Produktivitäts</a:t>
            </a:r>
            <a:r>
              <a:rPr lang="en-US" sz="2000" dirty="0"/>
              <a:t>-Suite </a:t>
            </a:r>
            <a:r>
              <a:rPr lang="en-US" sz="2000" dirty="0" err="1"/>
              <a:t>für</a:t>
            </a:r>
            <a:r>
              <a:rPr lang="en-US" sz="2000" dirty="0"/>
              <a:t> CA Plex</a:t>
            </a:r>
          </a:p>
          <a:p>
            <a:pPr marL="179388" indent="-179388" eaLnBrk="0" hangingPunct="0">
              <a:spcAft>
                <a:spcPts val="1200"/>
              </a:spcAft>
              <a:buFont typeface="Arial" charset="0"/>
              <a:buChar char="•"/>
            </a:pPr>
            <a:r>
              <a:rPr lang="en-US" sz="2000" dirty="0"/>
              <a:t>Die Story hinter </a:t>
            </a:r>
            <a:r>
              <a:rPr lang="en-US" sz="2000" dirty="0" err="1"/>
              <a:t>dem</a:t>
            </a:r>
            <a:r>
              <a:rPr lang="en-US" sz="2000" dirty="0"/>
              <a:t> </a:t>
            </a:r>
            <a:r>
              <a:rPr lang="en-US" sz="2000" dirty="0" err="1"/>
              <a:t>Werkzeug</a:t>
            </a:r>
            <a:endParaRPr lang="en-US" sz="2000" dirty="0"/>
          </a:p>
          <a:p>
            <a:pPr marL="179388" indent="-179388" eaLnBrk="0" hangingPunct="0">
              <a:spcAft>
                <a:spcPts val="1200"/>
              </a:spcAft>
              <a:buFont typeface="Arial" charset="0"/>
              <a:buChar char="•"/>
            </a:pPr>
            <a:r>
              <a:rPr lang="en-US" sz="2000" dirty="0"/>
              <a:t>Was </a:t>
            </a:r>
            <a:r>
              <a:rPr lang="en-US" sz="2000" dirty="0" err="1"/>
              <a:t>steht</a:t>
            </a:r>
            <a:r>
              <a:rPr lang="en-US" sz="2000" dirty="0"/>
              <a:t> </a:t>
            </a:r>
            <a:r>
              <a:rPr lang="en-US" sz="2000" dirty="0" err="1"/>
              <a:t>zur</a:t>
            </a:r>
            <a:r>
              <a:rPr lang="en-US" sz="2000" dirty="0"/>
              <a:t> </a:t>
            </a:r>
            <a:r>
              <a:rPr lang="en-US" sz="2000" dirty="0" err="1"/>
              <a:t>Verfügung</a:t>
            </a:r>
            <a:endParaRPr lang="en-US" sz="2000" dirty="0"/>
          </a:p>
          <a:p>
            <a:pPr marL="179388" indent="-179388" eaLnBrk="0" hangingPunct="0">
              <a:spcAft>
                <a:spcPts val="1200"/>
              </a:spcAft>
              <a:buFont typeface="Arial" charset="0"/>
              <a:buChar char="•"/>
            </a:pPr>
            <a:r>
              <a:rPr lang="en-US" sz="2000" dirty="0" smtClean="0">
                <a:solidFill>
                  <a:srgbClr val="800000"/>
                </a:solidFill>
              </a:rPr>
              <a:t>Was </a:t>
            </a:r>
            <a:r>
              <a:rPr lang="en-US" sz="2000" dirty="0" err="1" smtClean="0">
                <a:solidFill>
                  <a:srgbClr val="800000"/>
                </a:solidFill>
              </a:rPr>
              <a:t>kommt</a:t>
            </a:r>
            <a:r>
              <a:rPr lang="en-US" sz="2000" dirty="0" smtClean="0">
                <a:solidFill>
                  <a:srgbClr val="800000"/>
                </a:solidFill>
              </a:rPr>
              <a:t> </a:t>
            </a:r>
            <a:r>
              <a:rPr lang="en-US" sz="2000" dirty="0" err="1" smtClean="0">
                <a:solidFill>
                  <a:srgbClr val="800000"/>
                </a:solidFill>
              </a:rPr>
              <a:t>als</a:t>
            </a:r>
            <a:r>
              <a:rPr lang="en-US" sz="2000" dirty="0" smtClean="0">
                <a:solidFill>
                  <a:srgbClr val="800000"/>
                </a:solidFill>
              </a:rPr>
              <a:t> </a:t>
            </a:r>
            <a:r>
              <a:rPr lang="en-US" sz="2000" dirty="0" err="1" smtClean="0">
                <a:solidFill>
                  <a:srgbClr val="800000"/>
                </a:solidFill>
              </a:rPr>
              <a:t>Nächstes</a:t>
            </a:r>
            <a:r>
              <a:rPr lang="en-US" sz="2000" dirty="0" smtClean="0">
                <a:solidFill>
                  <a:srgbClr val="800000"/>
                </a:solidFill>
              </a:rPr>
              <a:t>?</a:t>
            </a:r>
            <a:endParaRPr lang="en-US" sz="2000" dirty="0">
              <a:solidFill>
                <a:srgbClr val="800000"/>
              </a:solidFill>
            </a:endParaRPr>
          </a:p>
        </p:txBody>
      </p:sp>
      <p:pic>
        <p:nvPicPr>
          <p:cNvPr id="1027" name="Picture 3"/>
          <p:cNvPicPr>
            <a:picLocks noChangeAspect="1" noChangeArrowheads="1"/>
          </p:cNvPicPr>
          <p:nvPr/>
        </p:nvPicPr>
        <p:blipFill>
          <a:blip r:embed="rId2">
            <a:extLst/>
          </a:blip>
          <a:srcRect/>
          <a:stretch>
            <a:fillRect/>
          </a:stretch>
        </p:blipFill>
        <p:spPr bwMode="auto">
          <a:xfrm>
            <a:off x="4872930" y="1852855"/>
            <a:ext cx="4019550" cy="2847975"/>
          </a:xfrm>
          <a:prstGeom prst="rect">
            <a:avLst/>
          </a:prstGeom>
          <a:noFill/>
          <a:ln>
            <a:noFill/>
          </a:ln>
          <a:effectLst>
            <a:outerShdw blurRad="50800" dist="38100" dir="8100000" algn="tr" rotWithShape="0">
              <a:prstClr val="black">
                <a:alpha val="40000"/>
              </a:prstClr>
            </a:outerShdw>
          </a:effectLst>
          <a:scene3d>
            <a:camera prst="obliqueTopRight"/>
            <a:lightRig rig="threePt" dir="t"/>
          </a:scene3d>
          <a:sp3d>
            <a:bevelT/>
          </a:sp3d>
          <a:extLst/>
        </p:spPr>
      </p:pic>
    </p:spTree>
    <p:extLst>
      <p:ext uri="{BB962C8B-B14F-4D97-AF65-F5344CB8AC3E}">
        <p14:creationId xmlns:p14="http://schemas.microsoft.com/office/powerpoint/2010/main" val="298973780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1" name="Text Box 4"/>
          <p:cNvSpPr txBox="1">
            <a:spLocks noChangeArrowheads="1"/>
          </p:cNvSpPr>
          <p:nvPr/>
        </p:nvSpPr>
        <p:spPr bwMode="auto">
          <a:xfrm>
            <a:off x="539750" y="2235200"/>
            <a:ext cx="7993063" cy="1938992"/>
          </a:xfrm>
          <a:prstGeom prst="rect">
            <a:avLst/>
          </a:prstGeom>
          <a:noFill/>
          <a:ln w="9525">
            <a:noFill/>
            <a:miter lim="800000"/>
            <a:headEnd/>
            <a:tailEnd/>
          </a:ln>
        </p:spPr>
        <p:txBody>
          <a:bodyPr>
            <a:spAutoFit/>
          </a:bodyPr>
          <a:lstStyle/>
          <a:p>
            <a:pPr>
              <a:buClr>
                <a:srgbClr val="800000"/>
              </a:buClr>
            </a:pPr>
            <a:r>
              <a:rPr lang="de-DE" altLang="de-DE" sz="2400" dirty="0" smtClean="0"/>
              <a:t>Die Integration von weiteren Präsentationsschichten geht weiter...</a:t>
            </a:r>
            <a:endParaRPr lang="de-DE" altLang="de-DE" sz="2400" dirty="0"/>
          </a:p>
          <a:p>
            <a:pPr>
              <a:buClr>
                <a:srgbClr val="800000"/>
              </a:buClr>
            </a:pPr>
            <a:endParaRPr lang="de-DE" altLang="de-DE" sz="2400" dirty="0"/>
          </a:p>
          <a:p>
            <a:pPr>
              <a:buClr>
                <a:srgbClr val="800000"/>
              </a:buClr>
            </a:pPr>
            <a:r>
              <a:rPr lang="de-DE" altLang="de-DE" sz="2400" dirty="0" smtClean="0"/>
              <a:t>Wer möchte der Erste sein?</a:t>
            </a:r>
            <a:r>
              <a:rPr lang="de-DE" altLang="de-DE" sz="2400" dirty="0"/>
              <a:t/>
            </a:r>
            <a:br>
              <a:rPr lang="de-DE" altLang="de-DE" sz="2400" dirty="0"/>
            </a:br>
            <a:endParaRPr lang="de-DE" altLang="de-DE" sz="2400" dirty="0"/>
          </a:p>
        </p:txBody>
      </p:sp>
      <p:sp>
        <p:nvSpPr>
          <p:cNvPr id="102402" name="Titel 1"/>
          <p:cNvSpPr>
            <a:spLocks noGrp="1"/>
          </p:cNvSpPr>
          <p:nvPr>
            <p:ph type="title" idx="4294967295"/>
          </p:nvPr>
        </p:nvSpPr>
        <p:spPr>
          <a:xfrm>
            <a:off x="611188" y="1171575"/>
            <a:ext cx="7200900" cy="385763"/>
          </a:xfrm>
        </p:spPr>
        <p:txBody>
          <a:bodyPr/>
          <a:lstStyle/>
          <a:p>
            <a:pPr eaLnBrk="1" hangingPunct="1"/>
            <a:r>
              <a:rPr lang="de-DE" altLang="de-DE" sz="2400" dirty="0" smtClean="0">
                <a:solidFill>
                  <a:schemeClr val="tx1"/>
                </a:solidFill>
                <a:latin typeface="Arial" charset="0"/>
                <a:cs typeface="Arial" charset="0"/>
              </a:rPr>
              <a:t>Was kommt als </a:t>
            </a:r>
            <a:r>
              <a:rPr lang="de-DE" altLang="de-DE" sz="2400" dirty="0" err="1" smtClean="0">
                <a:solidFill>
                  <a:schemeClr val="tx1"/>
                </a:solidFill>
                <a:latin typeface="Arial" charset="0"/>
                <a:cs typeface="Arial" charset="0"/>
              </a:rPr>
              <a:t>Nächstea</a:t>
            </a:r>
            <a:r>
              <a:rPr lang="de-DE" altLang="de-DE" sz="2400" dirty="0" smtClean="0">
                <a:solidFill>
                  <a:schemeClr val="tx1"/>
                </a:solidFill>
                <a:latin typeface="Arial" charset="0"/>
                <a:cs typeface="Arial" charset="0"/>
              </a:rPr>
              <a:t>?</a:t>
            </a:r>
          </a:p>
        </p:txBody>
      </p:sp>
      <p:sp>
        <p:nvSpPr>
          <p:cNvPr id="5" name="Titel 1"/>
          <p:cNvSpPr txBox="1">
            <a:spLocks/>
          </p:cNvSpPr>
          <p:nvPr/>
        </p:nvSpPr>
        <p:spPr>
          <a:xfrm>
            <a:off x="539750" y="511175"/>
            <a:ext cx="5562600" cy="261938"/>
          </a:xfrm>
          <a:prstGeom prst="rect">
            <a:avLst/>
          </a:prstGeom>
        </p:spPr>
        <p:txBody>
          <a:bodyPr/>
          <a:lstStyle>
            <a:lvl1pPr algn="l" defTabSz="457200" rtl="0" eaLnBrk="0" fontAlgn="base" hangingPunct="0">
              <a:lnSpc>
                <a:spcPct val="90000"/>
              </a:lnSpc>
              <a:spcBef>
                <a:spcPct val="0"/>
              </a:spcBef>
              <a:spcAft>
                <a:spcPct val="0"/>
              </a:spcAft>
              <a:defRPr sz="2600" b="1" kern="1200">
                <a:solidFill>
                  <a:schemeClr val="bg1"/>
                </a:solidFill>
                <a:latin typeface="+mj-lt"/>
                <a:ea typeface="FS Joey"/>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2pPr>
            <a:lvl3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3pPr>
            <a:lvl4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4pPr>
            <a:lvl5pPr algn="l" defTabSz="457200" rtl="0" eaLnBrk="0" fontAlgn="base" hangingPunct="0">
              <a:lnSpc>
                <a:spcPct val="90000"/>
              </a:lnSpc>
              <a:spcBef>
                <a:spcPct val="0"/>
              </a:spcBef>
              <a:spcAft>
                <a:spcPct val="0"/>
              </a:spcAft>
              <a:defRPr sz="2600" b="1">
                <a:solidFill>
                  <a:schemeClr val="bg1"/>
                </a:solidFill>
                <a:latin typeface="Calibri" pitchFamily="34" charset="0"/>
                <a:ea typeface="FS Joey"/>
                <a:cs typeface="FS Joey"/>
              </a:defRPr>
            </a:lvl5pPr>
            <a:lvl6pPr marL="4572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6pPr>
            <a:lvl7pPr marL="9144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7pPr>
            <a:lvl8pPr marL="13716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8pPr>
            <a:lvl9pPr marL="1828800" algn="l" defTabSz="457200" rtl="0" fontAlgn="base">
              <a:lnSpc>
                <a:spcPct val="90000"/>
              </a:lnSpc>
              <a:spcBef>
                <a:spcPct val="0"/>
              </a:spcBef>
              <a:spcAft>
                <a:spcPct val="0"/>
              </a:spcAft>
              <a:defRPr sz="2600" b="1">
                <a:solidFill>
                  <a:schemeClr val="bg1"/>
                </a:solidFill>
                <a:latin typeface="Calibri" pitchFamily="34" charset="0"/>
                <a:ea typeface="FS Joey"/>
                <a:cs typeface="FS Joey"/>
              </a:defRPr>
            </a:lvl9pPr>
          </a:lstStyle>
          <a:p>
            <a:pPr eaLnBrk="1" hangingPunct="1"/>
            <a:r>
              <a:rPr lang="de-DE" altLang="de-DE" smtClean="0">
                <a:cs typeface="Arial" charset="0"/>
              </a:rPr>
              <a:t>Über Tools4Plex…</a:t>
            </a:r>
            <a:endParaRPr lang="de-DE" altLang="de-DE" dirty="0" smtClean="0">
              <a:cs typeface="Arial"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4"/>
          <p:cNvSpPr txBox="1">
            <a:spLocks noChangeArrowheads="1"/>
          </p:cNvSpPr>
          <p:nvPr/>
        </p:nvSpPr>
        <p:spPr bwMode="auto">
          <a:xfrm>
            <a:off x="539750" y="2897188"/>
            <a:ext cx="7993063" cy="1323975"/>
          </a:xfrm>
          <a:prstGeom prst="rect">
            <a:avLst/>
          </a:prstGeom>
          <a:noFill/>
          <a:ln w="9525">
            <a:noFill/>
            <a:miter lim="800000"/>
            <a:headEnd/>
            <a:tailEnd/>
          </a:ln>
        </p:spPr>
        <p:txBody>
          <a:bodyPr>
            <a:spAutoFit/>
          </a:bodyPr>
          <a:lstStyle/>
          <a:p>
            <a:pPr algn="ctr">
              <a:buClr>
                <a:srgbClr val="800000"/>
              </a:buClr>
            </a:pPr>
            <a:r>
              <a:rPr lang="de-DE" altLang="de-DE" sz="4000" dirty="0" smtClean="0"/>
              <a:t>Danke für Ihre Geduld !</a:t>
            </a:r>
            <a:r>
              <a:rPr lang="de-DE" altLang="de-DE" sz="4000" dirty="0"/>
              <a:t/>
            </a:r>
            <a:br>
              <a:rPr lang="de-DE" altLang="de-DE" sz="4000" dirty="0"/>
            </a:br>
            <a:endParaRPr lang="de-DE" altLang="de-DE" sz="4000" dirty="0"/>
          </a:p>
        </p:txBody>
      </p:sp>
      <p:sp>
        <p:nvSpPr>
          <p:cNvPr id="4"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dirty="0">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7" name="Text Box 4"/>
          <p:cNvSpPr txBox="1">
            <a:spLocks noChangeArrowheads="1"/>
          </p:cNvSpPr>
          <p:nvPr/>
        </p:nvSpPr>
        <p:spPr bwMode="auto">
          <a:xfrm>
            <a:off x="463550" y="2235200"/>
            <a:ext cx="8212138" cy="1938338"/>
          </a:xfrm>
          <a:prstGeom prst="rect">
            <a:avLst/>
          </a:prstGeom>
          <a:noFill/>
          <a:ln w="9525">
            <a:noFill/>
            <a:miter lim="800000"/>
            <a:headEnd/>
            <a:tailEnd/>
          </a:ln>
        </p:spPr>
        <p:txBody>
          <a:bodyPr>
            <a:spAutoFit/>
          </a:bodyPr>
          <a:lstStyle/>
          <a:p>
            <a:pPr algn="ctr">
              <a:buClr>
                <a:srgbClr val="800000"/>
              </a:buClr>
            </a:pPr>
            <a:r>
              <a:rPr lang="de-DE" altLang="de-DE" sz="2400"/>
              <a:t>Thank you for your interest.</a:t>
            </a:r>
          </a:p>
          <a:p>
            <a:pPr algn="ctr">
              <a:buClr>
                <a:srgbClr val="800000"/>
              </a:buClr>
            </a:pPr>
            <a:endParaRPr lang="de-DE" altLang="de-DE" sz="2400"/>
          </a:p>
          <a:p>
            <a:pPr algn="ctr">
              <a:buClr>
                <a:srgbClr val="800000"/>
              </a:buClr>
            </a:pPr>
            <a:endParaRPr lang="de-DE" altLang="de-DE" sz="2400"/>
          </a:p>
          <a:p>
            <a:pPr algn="ctr">
              <a:buClr>
                <a:srgbClr val="800000"/>
              </a:buClr>
            </a:pPr>
            <a:r>
              <a:rPr lang="de-DE" altLang="de-DE" sz="2400"/>
              <a:t>Any questions? Anytime!</a:t>
            </a:r>
            <a:br>
              <a:rPr lang="de-DE" altLang="de-DE" sz="2400"/>
            </a:br>
            <a:endParaRPr lang="de-DE" altLang="de-DE" sz="2400"/>
          </a:p>
        </p:txBody>
      </p:sp>
      <p:sp>
        <p:nvSpPr>
          <p:cNvPr id="106498" name="Titel 1"/>
          <p:cNvSpPr>
            <a:spLocks noGrp="1"/>
          </p:cNvSpPr>
          <p:nvPr>
            <p:ph type="title" idx="4294967295"/>
          </p:nvPr>
        </p:nvSpPr>
        <p:spPr>
          <a:xfrm>
            <a:off x="395288" y="1052513"/>
            <a:ext cx="8353425" cy="385762"/>
          </a:xfrm>
        </p:spPr>
        <p:txBody>
          <a:bodyPr/>
          <a:lstStyle/>
          <a:p>
            <a:pPr eaLnBrk="1" hangingPunct="1"/>
            <a:r>
              <a:rPr lang="de-DE" altLang="de-DE" smtClean="0">
                <a:latin typeface="Arial" charset="0"/>
                <a:cs typeface="Arial" charset="0"/>
              </a:rPr>
              <a:t>Vorschau nächstes Release </a:t>
            </a:r>
          </a:p>
        </p:txBody>
      </p:sp>
      <p:sp>
        <p:nvSpPr>
          <p:cNvPr id="106499" name="Titel 1"/>
          <p:cNvSpPr txBox="1">
            <a:spLocks/>
          </p:cNvSpPr>
          <p:nvPr/>
        </p:nvSpPr>
        <p:spPr bwMode="auto">
          <a:xfrm>
            <a:off x="539750" y="511175"/>
            <a:ext cx="5562600" cy="261938"/>
          </a:xfrm>
          <a:prstGeom prst="rect">
            <a:avLst/>
          </a:prstGeom>
          <a:noFill/>
          <a:ln w="9525">
            <a:noFill/>
            <a:miter lim="800000"/>
            <a:headEnd/>
            <a:tailEnd/>
          </a:ln>
        </p:spPr>
        <p:txBody>
          <a:bodyPr/>
          <a:lstStyle/>
          <a:p>
            <a:pPr defTabSz="457200">
              <a:lnSpc>
                <a:spcPct val="90000"/>
              </a:lnSpc>
            </a:pPr>
            <a:r>
              <a:rPr lang="de-DE" altLang="de-DE" sz="2600" b="1">
                <a:solidFill>
                  <a:schemeClr val="bg1"/>
                </a:solidFill>
                <a:latin typeface="Calibri" pitchFamily="34" charset="0"/>
                <a:ea typeface="FS Joey"/>
                <a:cs typeface="FS Joey"/>
              </a:rPr>
              <a:t>About Tools4Plex…</a:t>
            </a:r>
          </a:p>
        </p:txBody>
      </p:sp>
      <p:pic>
        <p:nvPicPr>
          <p:cNvPr id="106500" name="Picture 2"/>
          <p:cNvPicPr>
            <a:picLocks noChangeAspect="1" noChangeArrowheads="1"/>
          </p:cNvPicPr>
          <p:nvPr/>
        </p:nvPicPr>
        <p:blipFill>
          <a:blip r:embed="rId3"/>
          <a:srcRect/>
          <a:stretch>
            <a:fillRect/>
          </a:stretch>
        </p:blipFill>
        <p:spPr bwMode="auto">
          <a:xfrm>
            <a:off x="-9525" y="379413"/>
            <a:ext cx="9153525" cy="64785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llipse 3"/>
          <p:cNvSpPr/>
          <p:nvPr/>
        </p:nvSpPr>
        <p:spPr>
          <a:xfrm>
            <a:off x="5389563" y="3063875"/>
            <a:ext cx="1127125" cy="1701800"/>
          </a:xfrm>
          <a:prstGeom prst="ellipse">
            <a:avLst/>
          </a:prstGeom>
          <a:noFill/>
          <a:ln w="666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8546" name="Line 2"/>
          <p:cNvSpPr>
            <a:spLocks noChangeShapeType="1"/>
          </p:cNvSpPr>
          <p:nvPr/>
        </p:nvSpPr>
        <p:spPr bwMode="auto">
          <a:xfrm>
            <a:off x="6588125" y="3914775"/>
            <a:ext cx="965200" cy="635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108547" name="Line 3"/>
          <p:cNvSpPr>
            <a:spLocks noChangeShapeType="1"/>
          </p:cNvSpPr>
          <p:nvPr/>
        </p:nvSpPr>
        <p:spPr bwMode="auto">
          <a:xfrm>
            <a:off x="6488113" y="4521200"/>
            <a:ext cx="1065212" cy="82550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108548" name="Line 4"/>
          <p:cNvSpPr>
            <a:spLocks noChangeShapeType="1"/>
          </p:cNvSpPr>
          <p:nvPr/>
        </p:nvSpPr>
        <p:spPr bwMode="auto">
          <a:xfrm flipV="1">
            <a:off x="6415088" y="2606675"/>
            <a:ext cx="1117600" cy="70326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108549" name="Picture 39" descr="Welcome to the .NET Framework Developer Center"/>
          <p:cNvPicPr>
            <a:picLocks noChangeAspect="1" noChangeArrowheads="1"/>
          </p:cNvPicPr>
          <p:nvPr/>
        </p:nvPicPr>
        <p:blipFill>
          <a:blip r:embed="rId2"/>
          <a:srcRect/>
          <a:stretch>
            <a:fillRect/>
          </a:stretch>
        </p:blipFill>
        <p:spPr bwMode="auto">
          <a:xfrm>
            <a:off x="1393825" y="2552700"/>
            <a:ext cx="720725" cy="539750"/>
          </a:xfrm>
          <a:prstGeom prst="rect">
            <a:avLst/>
          </a:prstGeom>
          <a:noFill/>
          <a:ln w="9525">
            <a:noFill/>
            <a:miter lim="800000"/>
            <a:headEnd/>
            <a:tailEnd/>
          </a:ln>
        </p:spPr>
      </p:pic>
      <p:pic>
        <p:nvPicPr>
          <p:cNvPr id="108550" name="Picture 41"/>
          <p:cNvPicPr>
            <a:picLocks noChangeAspect="1" noChangeArrowheads="1"/>
          </p:cNvPicPr>
          <p:nvPr/>
        </p:nvPicPr>
        <p:blipFill>
          <a:blip r:embed="rId3"/>
          <a:srcRect/>
          <a:stretch>
            <a:fillRect/>
          </a:stretch>
        </p:blipFill>
        <p:spPr bwMode="auto">
          <a:xfrm>
            <a:off x="7645400" y="5876925"/>
            <a:ext cx="1174750" cy="188913"/>
          </a:xfrm>
          <a:prstGeom prst="rect">
            <a:avLst/>
          </a:prstGeom>
          <a:noFill/>
          <a:ln w="9525">
            <a:noFill/>
            <a:miter lim="800000"/>
            <a:headEnd/>
            <a:tailEnd/>
          </a:ln>
        </p:spPr>
      </p:pic>
      <p:pic>
        <p:nvPicPr>
          <p:cNvPr id="108551" name="Picture 42"/>
          <p:cNvPicPr>
            <a:picLocks noChangeAspect="1" noChangeArrowheads="1"/>
          </p:cNvPicPr>
          <p:nvPr/>
        </p:nvPicPr>
        <p:blipFill>
          <a:blip r:embed="rId4"/>
          <a:srcRect/>
          <a:stretch>
            <a:fillRect/>
          </a:stretch>
        </p:blipFill>
        <p:spPr bwMode="auto">
          <a:xfrm>
            <a:off x="7670800" y="4221163"/>
            <a:ext cx="1106488" cy="438150"/>
          </a:xfrm>
          <a:prstGeom prst="rect">
            <a:avLst/>
          </a:prstGeom>
          <a:noFill/>
          <a:ln w="9525">
            <a:noFill/>
            <a:miter lim="800000"/>
            <a:headEnd/>
            <a:tailEnd/>
          </a:ln>
        </p:spPr>
      </p:pic>
      <p:pic>
        <p:nvPicPr>
          <p:cNvPr id="108552" name="Picture 43"/>
          <p:cNvPicPr>
            <a:picLocks noChangeAspect="1" noChangeArrowheads="1"/>
          </p:cNvPicPr>
          <p:nvPr/>
        </p:nvPicPr>
        <p:blipFill>
          <a:blip r:embed="rId5"/>
          <a:srcRect/>
          <a:stretch>
            <a:fillRect/>
          </a:stretch>
        </p:blipFill>
        <p:spPr bwMode="auto">
          <a:xfrm>
            <a:off x="7673975" y="2841625"/>
            <a:ext cx="1036638" cy="271463"/>
          </a:xfrm>
          <a:prstGeom prst="rect">
            <a:avLst/>
          </a:prstGeom>
          <a:noFill/>
          <a:ln w="9525">
            <a:noFill/>
            <a:miter lim="800000"/>
            <a:headEnd/>
            <a:tailEnd/>
          </a:ln>
        </p:spPr>
      </p:pic>
      <p:sp>
        <p:nvSpPr>
          <p:cNvPr id="108553" name="Text Box 44"/>
          <p:cNvSpPr txBox="1">
            <a:spLocks noChangeArrowheads="1"/>
          </p:cNvSpPr>
          <p:nvPr/>
        </p:nvSpPr>
        <p:spPr bwMode="auto">
          <a:xfrm>
            <a:off x="5581650" y="3978275"/>
            <a:ext cx="735013" cy="233363"/>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dirty="0">
                <a:latin typeface="Verdana" pitchFamily="34" charset="0"/>
              </a:rPr>
              <a:t>OLE DB</a:t>
            </a:r>
          </a:p>
        </p:txBody>
      </p:sp>
      <p:pic>
        <p:nvPicPr>
          <p:cNvPr id="108554" name="Picture 45" descr="database_short"/>
          <p:cNvPicPr>
            <a:picLocks noChangeAspect="1" noChangeArrowheads="1"/>
          </p:cNvPicPr>
          <p:nvPr/>
        </p:nvPicPr>
        <p:blipFill>
          <a:blip r:embed="rId6"/>
          <a:srcRect/>
          <a:stretch>
            <a:fillRect/>
          </a:stretch>
        </p:blipFill>
        <p:spPr bwMode="auto">
          <a:xfrm>
            <a:off x="7524750" y="3500438"/>
            <a:ext cx="995363" cy="663575"/>
          </a:xfrm>
          <a:prstGeom prst="rect">
            <a:avLst/>
          </a:prstGeom>
          <a:noFill/>
          <a:ln w="9525">
            <a:noFill/>
            <a:miter lim="800000"/>
            <a:headEnd/>
            <a:tailEnd/>
          </a:ln>
        </p:spPr>
      </p:pic>
      <p:sp>
        <p:nvSpPr>
          <p:cNvPr id="108555" name="Text Box 48"/>
          <p:cNvSpPr txBox="1">
            <a:spLocks noChangeArrowheads="1"/>
          </p:cNvSpPr>
          <p:nvPr/>
        </p:nvSpPr>
        <p:spPr bwMode="auto">
          <a:xfrm>
            <a:off x="1028700" y="2070100"/>
            <a:ext cx="1450975" cy="449263"/>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900" b="1">
                <a:latin typeface="Verdana" pitchFamily="34" charset="0"/>
              </a:rPr>
              <a:t>Web Services</a:t>
            </a:r>
          </a:p>
          <a:p>
            <a:pPr algn="ctr" defTabSz="828675" eaLnBrk="0" hangingPunct="0">
              <a:lnSpc>
                <a:spcPct val="90000"/>
              </a:lnSpc>
            </a:pPr>
            <a:r>
              <a:rPr lang="en-GB" altLang="de-DE" sz="900" b="1">
                <a:latin typeface="Verdana" pitchFamily="34" charset="0"/>
              </a:rPr>
              <a:t>ASP .NET</a:t>
            </a:r>
          </a:p>
          <a:p>
            <a:pPr algn="ctr" defTabSz="828675" eaLnBrk="0" hangingPunct="0">
              <a:lnSpc>
                <a:spcPct val="90000"/>
              </a:lnSpc>
            </a:pPr>
            <a:r>
              <a:rPr lang="en-GB" altLang="de-DE" sz="900" b="1">
                <a:latin typeface="Verdana" pitchFamily="34" charset="0"/>
              </a:rPr>
              <a:t>WPF clients</a:t>
            </a:r>
          </a:p>
        </p:txBody>
      </p:sp>
      <p:pic>
        <p:nvPicPr>
          <p:cNvPr id="108556" name="Picture 50" descr="monitor%20and%20keyboard_side"/>
          <p:cNvPicPr>
            <a:picLocks noChangeAspect="1" noChangeArrowheads="1"/>
          </p:cNvPicPr>
          <p:nvPr/>
        </p:nvPicPr>
        <p:blipFill>
          <a:blip r:embed="rId7"/>
          <a:srcRect/>
          <a:stretch>
            <a:fillRect/>
          </a:stretch>
        </p:blipFill>
        <p:spPr bwMode="auto">
          <a:xfrm>
            <a:off x="296863" y="1590675"/>
            <a:ext cx="830262" cy="830263"/>
          </a:xfrm>
          <a:prstGeom prst="rect">
            <a:avLst/>
          </a:prstGeom>
          <a:noFill/>
          <a:ln w="9525">
            <a:noFill/>
            <a:miter lim="800000"/>
            <a:headEnd/>
            <a:tailEnd/>
          </a:ln>
        </p:spPr>
      </p:pic>
      <p:sp>
        <p:nvSpPr>
          <p:cNvPr id="108557" name="Text Box 75"/>
          <p:cNvSpPr txBox="1">
            <a:spLocks noChangeArrowheads="1"/>
          </p:cNvSpPr>
          <p:nvPr/>
        </p:nvSpPr>
        <p:spPr bwMode="auto">
          <a:xfrm>
            <a:off x="1079500" y="3357563"/>
            <a:ext cx="1404938" cy="53498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200" b="1">
                <a:latin typeface="Verdana" pitchFamily="34" charset="0"/>
              </a:rPr>
              <a:t>Plex Desktop Clients</a:t>
            </a:r>
            <a:r>
              <a:rPr lang="en-GB" altLang="de-DE" sz="900" b="1">
                <a:latin typeface="Verdana" pitchFamily="34" charset="0"/>
              </a:rPr>
              <a:t> </a:t>
            </a:r>
          </a:p>
          <a:p>
            <a:pPr algn="ctr" defTabSz="828675" eaLnBrk="0" hangingPunct="0">
              <a:lnSpc>
                <a:spcPct val="90000"/>
              </a:lnSpc>
            </a:pPr>
            <a:r>
              <a:rPr lang="en-GB" altLang="de-DE" sz="900" b="1">
                <a:latin typeface="Verdana" pitchFamily="34" charset="0"/>
              </a:rPr>
              <a:t>Java, MFC</a:t>
            </a:r>
          </a:p>
        </p:txBody>
      </p:sp>
      <p:pic>
        <p:nvPicPr>
          <p:cNvPr id="108558" name="Picture 76" descr="monitor%20and%20keyboard_side"/>
          <p:cNvPicPr>
            <a:picLocks noChangeAspect="1" noChangeArrowheads="1"/>
          </p:cNvPicPr>
          <p:nvPr/>
        </p:nvPicPr>
        <p:blipFill>
          <a:blip r:embed="rId8"/>
          <a:srcRect/>
          <a:stretch>
            <a:fillRect/>
          </a:stretch>
        </p:blipFill>
        <p:spPr bwMode="auto">
          <a:xfrm>
            <a:off x="296863" y="2997200"/>
            <a:ext cx="874712" cy="828675"/>
          </a:xfrm>
          <a:prstGeom prst="rect">
            <a:avLst/>
          </a:prstGeom>
          <a:noFill/>
          <a:ln w="9525">
            <a:noFill/>
            <a:miter lim="800000"/>
            <a:headEnd/>
            <a:tailEnd/>
          </a:ln>
        </p:spPr>
      </p:pic>
      <p:pic>
        <p:nvPicPr>
          <p:cNvPr id="108559" name="Picture 78" descr="database_short"/>
          <p:cNvPicPr>
            <a:picLocks noChangeAspect="1" noChangeArrowheads="1"/>
          </p:cNvPicPr>
          <p:nvPr/>
        </p:nvPicPr>
        <p:blipFill>
          <a:blip r:embed="rId6"/>
          <a:srcRect/>
          <a:stretch>
            <a:fillRect/>
          </a:stretch>
        </p:blipFill>
        <p:spPr bwMode="auto">
          <a:xfrm>
            <a:off x="7543800" y="2151063"/>
            <a:ext cx="995363" cy="663575"/>
          </a:xfrm>
          <a:prstGeom prst="rect">
            <a:avLst/>
          </a:prstGeom>
          <a:noFill/>
          <a:ln w="9525">
            <a:noFill/>
            <a:miter lim="800000"/>
            <a:headEnd/>
            <a:tailEnd/>
          </a:ln>
        </p:spPr>
      </p:pic>
      <p:pic>
        <p:nvPicPr>
          <p:cNvPr id="108560" name="Picture 79" descr="database_short"/>
          <p:cNvPicPr>
            <a:picLocks noChangeAspect="1" noChangeArrowheads="1"/>
          </p:cNvPicPr>
          <p:nvPr/>
        </p:nvPicPr>
        <p:blipFill>
          <a:blip r:embed="rId9"/>
          <a:srcRect/>
          <a:stretch>
            <a:fillRect/>
          </a:stretch>
        </p:blipFill>
        <p:spPr bwMode="auto">
          <a:xfrm>
            <a:off x="7524750" y="5157788"/>
            <a:ext cx="995363" cy="665162"/>
          </a:xfrm>
          <a:prstGeom prst="rect">
            <a:avLst/>
          </a:prstGeom>
          <a:noFill/>
          <a:ln w="9525">
            <a:noFill/>
            <a:miter lim="800000"/>
            <a:headEnd/>
            <a:tailEnd/>
          </a:ln>
        </p:spPr>
      </p:pic>
      <p:sp>
        <p:nvSpPr>
          <p:cNvPr id="108561" name="Text Box 82"/>
          <p:cNvSpPr txBox="1">
            <a:spLocks noChangeArrowheads="1"/>
          </p:cNvSpPr>
          <p:nvPr/>
        </p:nvSpPr>
        <p:spPr bwMode="auto">
          <a:xfrm>
            <a:off x="7170738" y="2827338"/>
            <a:ext cx="496887"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DDS</a:t>
            </a:r>
          </a:p>
        </p:txBody>
      </p:sp>
      <p:pic>
        <p:nvPicPr>
          <p:cNvPr id="108562" name="Picture 83" descr="server_side"/>
          <p:cNvPicPr>
            <a:picLocks noChangeAspect="1" noChangeArrowheads="1"/>
          </p:cNvPicPr>
          <p:nvPr/>
        </p:nvPicPr>
        <p:blipFill>
          <a:blip r:embed="rId10"/>
          <a:srcRect/>
          <a:stretch>
            <a:fillRect/>
          </a:stretch>
        </p:blipFill>
        <p:spPr bwMode="auto">
          <a:xfrm>
            <a:off x="3708400" y="3079750"/>
            <a:ext cx="954088" cy="1501775"/>
          </a:xfrm>
          <a:prstGeom prst="rect">
            <a:avLst/>
          </a:prstGeom>
          <a:noFill/>
          <a:ln w="9525">
            <a:noFill/>
            <a:miter lim="800000"/>
            <a:headEnd/>
            <a:tailEnd/>
          </a:ln>
        </p:spPr>
      </p:pic>
      <p:sp>
        <p:nvSpPr>
          <p:cNvPr id="108563" name="Text Box 87"/>
          <p:cNvSpPr txBox="1">
            <a:spLocks noChangeArrowheads="1"/>
          </p:cNvSpPr>
          <p:nvPr/>
        </p:nvSpPr>
        <p:spPr bwMode="auto">
          <a:xfrm>
            <a:off x="3173413" y="1649413"/>
            <a:ext cx="2297112" cy="879475"/>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400" b="1">
                <a:latin typeface="Verdana" pitchFamily="34" charset="0"/>
              </a:rPr>
              <a:t>Web Server</a:t>
            </a:r>
          </a:p>
          <a:p>
            <a:pPr algn="ctr" defTabSz="828675" eaLnBrk="0" hangingPunct="0">
              <a:lnSpc>
                <a:spcPct val="90000"/>
              </a:lnSpc>
              <a:spcBef>
                <a:spcPct val="50000"/>
              </a:spcBef>
            </a:pPr>
            <a:r>
              <a:rPr lang="en-GB" altLang="de-DE" sz="1400" b="1">
                <a:latin typeface="Verdana" pitchFamily="34" charset="0"/>
              </a:rPr>
              <a:t>Application Server</a:t>
            </a:r>
          </a:p>
          <a:p>
            <a:pPr algn="ctr" defTabSz="828675" eaLnBrk="0" hangingPunct="0">
              <a:lnSpc>
                <a:spcPct val="90000"/>
              </a:lnSpc>
              <a:spcBef>
                <a:spcPct val="50000"/>
              </a:spcBef>
            </a:pPr>
            <a:r>
              <a:rPr lang="en-GB" altLang="de-DE" sz="1400" b="1">
                <a:latin typeface="Verdana" pitchFamily="34" charset="0"/>
              </a:rPr>
              <a:t>DB Server</a:t>
            </a:r>
          </a:p>
        </p:txBody>
      </p:sp>
      <p:sp>
        <p:nvSpPr>
          <p:cNvPr id="108564" name="Text Box 88"/>
          <p:cNvSpPr txBox="1">
            <a:spLocks noChangeArrowheads="1"/>
          </p:cNvSpPr>
          <p:nvPr/>
        </p:nvSpPr>
        <p:spPr bwMode="auto">
          <a:xfrm>
            <a:off x="7115175" y="1657350"/>
            <a:ext cx="1920875" cy="277813"/>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400" b="1">
                <a:latin typeface="Verdana" pitchFamily="34" charset="0"/>
              </a:rPr>
              <a:t>Datenbanken</a:t>
            </a:r>
          </a:p>
        </p:txBody>
      </p:sp>
      <p:sp>
        <p:nvSpPr>
          <p:cNvPr id="108565" name="Line 47"/>
          <p:cNvSpPr>
            <a:spLocks noChangeShapeType="1"/>
          </p:cNvSpPr>
          <p:nvPr/>
        </p:nvSpPr>
        <p:spPr bwMode="auto">
          <a:xfrm>
            <a:off x="2343150" y="3684588"/>
            <a:ext cx="1365250" cy="25400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108566" name="Line 48"/>
          <p:cNvSpPr>
            <a:spLocks noChangeShapeType="1"/>
          </p:cNvSpPr>
          <p:nvPr/>
        </p:nvSpPr>
        <p:spPr bwMode="auto">
          <a:xfrm>
            <a:off x="2473325" y="2606675"/>
            <a:ext cx="1219200" cy="56991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108567" name="Line 49"/>
          <p:cNvSpPr>
            <a:spLocks noChangeShapeType="1"/>
          </p:cNvSpPr>
          <p:nvPr/>
        </p:nvSpPr>
        <p:spPr bwMode="auto">
          <a:xfrm flipV="1">
            <a:off x="2555875" y="4521200"/>
            <a:ext cx="1262063" cy="60325"/>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108568" name="Picture 54" descr="monitor%20and%20keyboard_side"/>
          <p:cNvPicPr>
            <a:picLocks noChangeAspect="1" noChangeArrowheads="1"/>
          </p:cNvPicPr>
          <p:nvPr/>
        </p:nvPicPr>
        <p:blipFill>
          <a:blip r:embed="rId11"/>
          <a:srcRect/>
          <a:stretch>
            <a:fillRect/>
          </a:stretch>
        </p:blipFill>
        <p:spPr bwMode="auto">
          <a:xfrm>
            <a:off x="287338" y="4076700"/>
            <a:ext cx="828675" cy="828675"/>
          </a:xfrm>
          <a:prstGeom prst="rect">
            <a:avLst/>
          </a:prstGeom>
          <a:noFill/>
          <a:ln w="9525">
            <a:noFill/>
            <a:miter lim="800000"/>
            <a:headEnd/>
            <a:tailEnd/>
          </a:ln>
        </p:spPr>
      </p:pic>
      <p:sp>
        <p:nvSpPr>
          <p:cNvPr id="108569" name="Text Box 89"/>
          <p:cNvSpPr txBox="1">
            <a:spLocks noChangeArrowheads="1"/>
          </p:cNvSpPr>
          <p:nvPr/>
        </p:nvSpPr>
        <p:spPr bwMode="auto">
          <a:xfrm>
            <a:off x="1093788" y="5076825"/>
            <a:ext cx="2325687" cy="998538"/>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spcBef>
                <a:spcPct val="50000"/>
              </a:spcBef>
            </a:pPr>
            <a:r>
              <a:rPr lang="en-GB" altLang="de-DE" sz="1200" b="1">
                <a:latin typeface="Verdana" pitchFamily="34" charset="0"/>
              </a:rPr>
              <a:t>PlexXML Framework</a:t>
            </a:r>
            <a:r>
              <a:rPr lang="en-GB" altLang="de-DE" sz="1100" b="1">
                <a:latin typeface="Verdana" pitchFamily="34" charset="0"/>
              </a:rPr>
              <a:t> </a:t>
            </a:r>
            <a:r>
              <a:rPr lang="en-GB" altLang="de-DE" sz="900" b="1">
                <a:latin typeface="Verdana" pitchFamily="34" charset="0"/>
              </a:rPr>
              <a:t>WebClient, WebServices, SOA, Ajax, Web 2.0, Html5, Mobile…</a:t>
            </a:r>
            <a:br>
              <a:rPr lang="en-GB" altLang="de-DE" sz="900" b="1">
                <a:latin typeface="Verdana" pitchFamily="34" charset="0"/>
              </a:rPr>
            </a:br>
            <a:r>
              <a:rPr lang="en-GB" altLang="de-DE" sz="900" b="1">
                <a:latin typeface="Verdana" pitchFamily="34" charset="0"/>
              </a:rPr>
              <a:t>Socks4-SecurityLayer, User-Administration and authorisation on menus, functions, fields and data</a:t>
            </a:r>
          </a:p>
        </p:txBody>
      </p:sp>
      <p:sp>
        <p:nvSpPr>
          <p:cNvPr id="108570" name="Text Box 82"/>
          <p:cNvSpPr txBox="1">
            <a:spLocks noChangeArrowheads="1"/>
          </p:cNvSpPr>
          <p:nvPr/>
        </p:nvSpPr>
        <p:spPr bwMode="auto">
          <a:xfrm>
            <a:off x="7194550" y="3060700"/>
            <a:ext cx="473075" cy="233363"/>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108571" name="Text Box 82"/>
          <p:cNvSpPr txBox="1">
            <a:spLocks noChangeArrowheads="1"/>
          </p:cNvSpPr>
          <p:nvPr/>
        </p:nvSpPr>
        <p:spPr bwMode="auto">
          <a:xfrm>
            <a:off x="7235825" y="5500688"/>
            <a:ext cx="473075"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108572" name="Text Box 82"/>
          <p:cNvSpPr txBox="1">
            <a:spLocks noChangeArrowheads="1"/>
          </p:cNvSpPr>
          <p:nvPr/>
        </p:nvSpPr>
        <p:spPr bwMode="auto">
          <a:xfrm>
            <a:off x="7200900" y="4071938"/>
            <a:ext cx="473075" cy="233362"/>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SQL</a:t>
            </a:r>
          </a:p>
        </p:txBody>
      </p:sp>
      <p:sp>
        <p:nvSpPr>
          <p:cNvPr id="108573" name="Text Box 66"/>
          <p:cNvSpPr txBox="1">
            <a:spLocks noChangeArrowheads="1"/>
          </p:cNvSpPr>
          <p:nvPr/>
        </p:nvSpPr>
        <p:spPr bwMode="auto">
          <a:xfrm>
            <a:off x="5608638" y="3284538"/>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dirty="0">
                <a:latin typeface="Verdana" pitchFamily="34" charset="0"/>
              </a:rPr>
              <a:t>JDBC</a:t>
            </a:r>
          </a:p>
        </p:txBody>
      </p:sp>
      <p:pic>
        <p:nvPicPr>
          <p:cNvPr id="108574" name="Picture 64" descr="java2">
            <a:hlinkClick r:id="rId12"/>
          </p:cNvPr>
          <p:cNvPicPr>
            <a:picLocks noChangeAspect="1" noChangeArrowheads="1"/>
          </p:cNvPicPr>
          <p:nvPr/>
        </p:nvPicPr>
        <p:blipFill>
          <a:blip r:embed="rId13"/>
          <a:srcRect/>
          <a:stretch>
            <a:fillRect/>
          </a:stretch>
        </p:blipFill>
        <p:spPr bwMode="auto">
          <a:xfrm>
            <a:off x="4987925" y="2847975"/>
            <a:ext cx="388938" cy="576262"/>
          </a:xfrm>
          <a:prstGeom prst="rect">
            <a:avLst/>
          </a:prstGeom>
          <a:noFill/>
          <a:ln w="9525">
            <a:noFill/>
            <a:miter lim="800000"/>
            <a:headEnd/>
            <a:tailEnd/>
          </a:ln>
        </p:spPr>
      </p:pic>
      <p:pic>
        <p:nvPicPr>
          <p:cNvPr id="108575" name="Picture 83" descr="server_side"/>
          <p:cNvPicPr>
            <a:picLocks noChangeAspect="1" noChangeArrowheads="1"/>
          </p:cNvPicPr>
          <p:nvPr/>
        </p:nvPicPr>
        <p:blipFill>
          <a:blip r:embed="rId10"/>
          <a:srcRect/>
          <a:stretch>
            <a:fillRect/>
          </a:stretch>
        </p:blipFill>
        <p:spPr bwMode="auto">
          <a:xfrm>
            <a:off x="3817938" y="3224213"/>
            <a:ext cx="954087" cy="1501775"/>
          </a:xfrm>
          <a:prstGeom prst="rect">
            <a:avLst/>
          </a:prstGeom>
          <a:noFill/>
          <a:ln w="9525">
            <a:noFill/>
            <a:miter lim="800000"/>
            <a:headEnd/>
            <a:tailEnd/>
          </a:ln>
        </p:spPr>
      </p:pic>
      <p:pic>
        <p:nvPicPr>
          <p:cNvPr id="108576" name="Picture 83" descr="server_side"/>
          <p:cNvPicPr>
            <a:picLocks noChangeAspect="1" noChangeArrowheads="1"/>
          </p:cNvPicPr>
          <p:nvPr/>
        </p:nvPicPr>
        <p:blipFill>
          <a:blip r:embed="rId10"/>
          <a:srcRect/>
          <a:stretch>
            <a:fillRect/>
          </a:stretch>
        </p:blipFill>
        <p:spPr bwMode="auto">
          <a:xfrm>
            <a:off x="3954463" y="3429000"/>
            <a:ext cx="954087" cy="1501775"/>
          </a:xfrm>
          <a:prstGeom prst="rect">
            <a:avLst/>
          </a:prstGeom>
          <a:noFill/>
          <a:ln w="9525">
            <a:noFill/>
            <a:miter lim="800000"/>
            <a:headEnd/>
            <a:tailEnd/>
          </a:ln>
        </p:spPr>
      </p:pic>
      <p:sp>
        <p:nvSpPr>
          <p:cNvPr id="108577" name="Textfeld 46"/>
          <p:cNvSpPr txBox="1">
            <a:spLocks noChangeArrowheads="1"/>
          </p:cNvSpPr>
          <p:nvPr/>
        </p:nvSpPr>
        <p:spPr bwMode="auto">
          <a:xfrm>
            <a:off x="3889375" y="4987925"/>
            <a:ext cx="1403350" cy="307975"/>
          </a:xfrm>
          <a:prstGeom prst="rect">
            <a:avLst/>
          </a:prstGeom>
          <a:noFill/>
          <a:ln w="9525">
            <a:noFill/>
            <a:miter lim="800000"/>
            <a:headEnd/>
            <a:tailEnd/>
          </a:ln>
        </p:spPr>
        <p:txBody>
          <a:bodyPr>
            <a:spAutoFit/>
          </a:bodyPr>
          <a:lstStyle/>
          <a:p>
            <a:r>
              <a:rPr lang="de-DE" altLang="de-DE" sz="1400" b="1"/>
              <a:t>IBM System i</a:t>
            </a:r>
          </a:p>
        </p:txBody>
      </p:sp>
      <p:sp>
        <p:nvSpPr>
          <p:cNvPr id="108578" name="Textfeld 2"/>
          <p:cNvSpPr txBox="1">
            <a:spLocks noChangeArrowheads="1"/>
          </p:cNvSpPr>
          <p:nvPr/>
        </p:nvSpPr>
        <p:spPr bwMode="auto">
          <a:xfrm>
            <a:off x="3603625" y="5240338"/>
            <a:ext cx="2005013" cy="307975"/>
          </a:xfrm>
          <a:prstGeom prst="rect">
            <a:avLst/>
          </a:prstGeom>
          <a:noFill/>
          <a:ln w="9525">
            <a:noFill/>
            <a:miter lim="800000"/>
            <a:headEnd/>
            <a:tailEnd/>
          </a:ln>
        </p:spPr>
        <p:txBody>
          <a:bodyPr>
            <a:spAutoFit/>
          </a:bodyPr>
          <a:lstStyle/>
          <a:p>
            <a:r>
              <a:rPr lang="de-DE" altLang="de-DE" sz="1400" b="1"/>
              <a:t>WinServer 2008 R2</a:t>
            </a:r>
          </a:p>
        </p:txBody>
      </p:sp>
      <p:sp>
        <p:nvSpPr>
          <p:cNvPr id="108579" name="Textfeld 43"/>
          <p:cNvSpPr txBox="1">
            <a:spLocks noChangeArrowheads="1"/>
          </p:cNvSpPr>
          <p:nvPr/>
        </p:nvSpPr>
        <p:spPr bwMode="auto">
          <a:xfrm>
            <a:off x="3817938" y="5511800"/>
            <a:ext cx="1454150" cy="307975"/>
          </a:xfrm>
          <a:prstGeom prst="rect">
            <a:avLst/>
          </a:prstGeom>
          <a:noFill/>
          <a:ln w="9525">
            <a:noFill/>
            <a:miter lim="800000"/>
            <a:headEnd/>
            <a:tailEnd/>
          </a:ln>
        </p:spPr>
        <p:txBody>
          <a:bodyPr>
            <a:spAutoFit/>
          </a:bodyPr>
          <a:lstStyle/>
          <a:p>
            <a:r>
              <a:rPr lang="de-DE" altLang="de-DE" sz="1400" b="1"/>
              <a:t>Sun OS, Linux</a:t>
            </a:r>
          </a:p>
        </p:txBody>
      </p:sp>
      <p:sp>
        <p:nvSpPr>
          <p:cNvPr id="108580" name="Line 49"/>
          <p:cNvSpPr>
            <a:spLocks noChangeShapeType="1"/>
          </p:cNvSpPr>
          <p:nvPr/>
        </p:nvSpPr>
        <p:spPr bwMode="auto">
          <a:xfrm>
            <a:off x="4708525" y="3403600"/>
            <a:ext cx="762000" cy="115888"/>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108581" name="Line 49"/>
          <p:cNvSpPr>
            <a:spLocks noChangeShapeType="1"/>
          </p:cNvSpPr>
          <p:nvPr/>
        </p:nvSpPr>
        <p:spPr bwMode="auto">
          <a:xfrm flipV="1">
            <a:off x="4908550" y="3914775"/>
            <a:ext cx="481013" cy="0"/>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sp>
        <p:nvSpPr>
          <p:cNvPr id="108582" name="Line 49"/>
          <p:cNvSpPr>
            <a:spLocks noChangeShapeType="1"/>
          </p:cNvSpPr>
          <p:nvPr/>
        </p:nvSpPr>
        <p:spPr bwMode="auto">
          <a:xfrm flipV="1">
            <a:off x="4908550" y="4305300"/>
            <a:ext cx="481013" cy="157163"/>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108583" name="Picture 2"/>
          <p:cNvPicPr>
            <a:picLocks noChangeAspect="1" noChangeArrowheads="1"/>
          </p:cNvPicPr>
          <p:nvPr/>
        </p:nvPicPr>
        <p:blipFill>
          <a:blip r:embed="rId14"/>
          <a:srcRect/>
          <a:stretch>
            <a:fillRect/>
          </a:stretch>
        </p:blipFill>
        <p:spPr bwMode="auto">
          <a:xfrm rot="173969">
            <a:off x="1139825" y="1512888"/>
            <a:ext cx="1114425" cy="590550"/>
          </a:xfrm>
          <a:prstGeom prst="rect">
            <a:avLst/>
          </a:prstGeom>
          <a:noFill/>
          <a:ln w="9525">
            <a:noFill/>
            <a:miter lim="800000"/>
            <a:headEnd/>
            <a:tailEnd/>
          </a:ln>
        </p:spPr>
      </p:pic>
      <p:sp>
        <p:nvSpPr>
          <p:cNvPr id="108584" name="Text Box 66"/>
          <p:cNvSpPr txBox="1">
            <a:spLocks noChangeArrowheads="1"/>
          </p:cNvSpPr>
          <p:nvPr/>
        </p:nvSpPr>
        <p:spPr bwMode="auto">
          <a:xfrm>
            <a:off x="4972051" y="4687888"/>
            <a:ext cx="692150" cy="234950"/>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dirty="0">
                <a:latin typeface="Verdana" pitchFamily="34" charset="0"/>
              </a:rPr>
              <a:t>RPG</a:t>
            </a:r>
          </a:p>
        </p:txBody>
      </p:sp>
      <p:sp>
        <p:nvSpPr>
          <p:cNvPr id="108585" name="Text Box 66"/>
          <p:cNvSpPr txBox="1">
            <a:spLocks noChangeArrowheads="1"/>
          </p:cNvSpPr>
          <p:nvPr/>
        </p:nvSpPr>
        <p:spPr bwMode="auto">
          <a:xfrm>
            <a:off x="4935959" y="4451350"/>
            <a:ext cx="498475" cy="236538"/>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dirty="0">
                <a:latin typeface="Verdana" pitchFamily="34" charset="0"/>
              </a:rPr>
              <a:t>C#</a:t>
            </a:r>
          </a:p>
        </p:txBody>
      </p:sp>
      <p:sp>
        <p:nvSpPr>
          <p:cNvPr id="108586" name="Text Box 66"/>
          <p:cNvSpPr txBox="1">
            <a:spLocks noChangeArrowheads="1"/>
          </p:cNvSpPr>
          <p:nvPr/>
        </p:nvSpPr>
        <p:spPr bwMode="auto">
          <a:xfrm>
            <a:off x="4772025" y="4045744"/>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dirty="0" err="1">
                <a:latin typeface="Verdana" pitchFamily="34" charset="0"/>
              </a:rPr>
              <a:t>.Net</a:t>
            </a:r>
            <a:endParaRPr lang="en-GB" altLang="de-DE" sz="1100" b="1" dirty="0">
              <a:latin typeface="Verdana" pitchFamily="34" charset="0"/>
            </a:endParaRPr>
          </a:p>
        </p:txBody>
      </p:sp>
      <p:sp>
        <p:nvSpPr>
          <p:cNvPr id="108587" name="Text Box 44"/>
          <p:cNvSpPr txBox="1">
            <a:spLocks noChangeArrowheads="1"/>
          </p:cNvSpPr>
          <p:nvPr/>
        </p:nvSpPr>
        <p:spPr bwMode="auto">
          <a:xfrm>
            <a:off x="5614988" y="4287838"/>
            <a:ext cx="679450" cy="236537"/>
          </a:xfrm>
          <a:prstGeom prst="rect">
            <a:avLst/>
          </a:prstGeom>
          <a:noFill/>
          <a:ln w="9525">
            <a:noFill/>
            <a:miter lim="800000"/>
            <a:headEnd/>
            <a:tailEnd/>
          </a:ln>
        </p:spPr>
        <p:txBody>
          <a:bodyPr wrap="none" lIns="82936" tIns="41468" rIns="82936" bIns="41468">
            <a:spAutoFit/>
          </a:bodyPr>
          <a:lstStyle/>
          <a:p>
            <a:pPr algn="ctr" defTabSz="828675" eaLnBrk="0" hangingPunct="0">
              <a:lnSpc>
                <a:spcPct val="90000"/>
              </a:lnSpc>
            </a:pPr>
            <a:r>
              <a:rPr lang="en-GB" altLang="de-DE" sz="1100" b="1">
                <a:latin typeface="Verdana" pitchFamily="34" charset="0"/>
              </a:rPr>
              <a:t>Native</a:t>
            </a:r>
          </a:p>
        </p:txBody>
      </p:sp>
      <p:sp>
        <p:nvSpPr>
          <p:cNvPr id="108588" name="Titel 1"/>
          <p:cNvSpPr>
            <a:spLocks noGrp="1"/>
          </p:cNvSpPr>
          <p:nvPr>
            <p:ph type="title" idx="4294967295"/>
          </p:nvPr>
        </p:nvSpPr>
        <p:spPr>
          <a:xfrm>
            <a:off x="395288" y="476250"/>
            <a:ext cx="8353425" cy="385763"/>
          </a:xfrm>
        </p:spPr>
        <p:txBody>
          <a:bodyPr/>
          <a:lstStyle/>
          <a:p>
            <a:pPr eaLnBrk="1" hangingPunct="1"/>
            <a:r>
              <a:rPr lang="de-DE" altLang="de-DE" sz="2000" smtClean="0">
                <a:latin typeface="Arial" charset="0"/>
                <a:cs typeface="Arial" charset="0"/>
              </a:rPr>
              <a:t>Possible platforms</a:t>
            </a:r>
            <a:endParaRPr lang="de-DE" altLang="de-DE" smtClean="0">
              <a:latin typeface="Arial" charset="0"/>
              <a:cs typeface="Arial" charset="0"/>
            </a:endParaRPr>
          </a:p>
        </p:txBody>
      </p:sp>
      <p:sp>
        <p:nvSpPr>
          <p:cNvPr id="108589" name="Line 49"/>
          <p:cNvSpPr>
            <a:spLocks noChangeShapeType="1"/>
          </p:cNvSpPr>
          <p:nvPr/>
        </p:nvSpPr>
        <p:spPr bwMode="auto">
          <a:xfrm flipV="1">
            <a:off x="3225800" y="4746625"/>
            <a:ext cx="744538" cy="549275"/>
          </a:xfrm>
          <a:prstGeom prst="line">
            <a:avLst/>
          </a:prstGeom>
          <a:noFill/>
          <a:ln w="38100">
            <a:solidFill>
              <a:srgbClr val="808080"/>
            </a:solidFill>
            <a:round/>
            <a:headEnd type="triangle" w="med" len="med"/>
            <a:tailEnd type="triangle" w="med" len="med"/>
          </a:ln>
        </p:spPr>
        <p:txBody>
          <a:bodyPr lIns="90000" tIns="90000" rIns="90000" bIns="90000"/>
          <a:lstStyle/>
          <a:p>
            <a:endParaRPr lang="de-DE"/>
          </a:p>
        </p:txBody>
      </p:sp>
      <p:pic>
        <p:nvPicPr>
          <p:cNvPr id="108590" name="Picture 54" descr="monitor%20and%20keyboard_side"/>
          <p:cNvPicPr>
            <a:picLocks noChangeAspect="1" noChangeArrowheads="1"/>
          </p:cNvPicPr>
          <p:nvPr/>
        </p:nvPicPr>
        <p:blipFill>
          <a:blip r:embed="rId11"/>
          <a:srcRect/>
          <a:stretch>
            <a:fillRect/>
          </a:stretch>
        </p:blipFill>
        <p:spPr bwMode="auto">
          <a:xfrm>
            <a:off x="296863" y="5133975"/>
            <a:ext cx="828675" cy="828675"/>
          </a:xfrm>
          <a:prstGeom prst="rect">
            <a:avLst/>
          </a:prstGeom>
          <a:noFill/>
          <a:ln w="9525">
            <a:noFill/>
            <a:miter lim="800000"/>
            <a:headEnd/>
            <a:tailEnd/>
          </a:ln>
        </p:spPr>
      </p:pic>
      <p:sp>
        <p:nvSpPr>
          <p:cNvPr id="108591" name="Text Box 75"/>
          <p:cNvSpPr txBox="1">
            <a:spLocks noChangeArrowheads="1"/>
          </p:cNvSpPr>
          <p:nvPr/>
        </p:nvSpPr>
        <p:spPr bwMode="auto">
          <a:xfrm>
            <a:off x="1042988" y="4221163"/>
            <a:ext cx="1646237" cy="500062"/>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200" b="1">
                <a:latin typeface="Verdana" pitchFamily="34" charset="0"/>
              </a:rPr>
              <a:t>WebClient i+ </a:t>
            </a:r>
            <a:r>
              <a:rPr lang="en-GB" altLang="de-DE" sz="900" b="1">
                <a:latin typeface="Verdana" pitchFamily="34" charset="0"/>
              </a:rPr>
              <a:t>Java, Ajax, Web 2.0, Html5, Mobile…</a:t>
            </a:r>
          </a:p>
        </p:txBody>
      </p:sp>
      <p:sp>
        <p:nvSpPr>
          <p:cNvPr id="49" name="Text Box 66"/>
          <p:cNvSpPr txBox="1">
            <a:spLocks noChangeArrowheads="1"/>
          </p:cNvSpPr>
          <p:nvPr/>
        </p:nvSpPr>
        <p:spPr bwMode="auto">
          <a:xfrm>
            <a:off x="4805784" y="3507722"/>
            <a:ext cx="642516" cy="388445"/>
          </a:xfrm>
          <a:prstGeom prst="rect">
            <a:avLst/>
          </a:prstGeom>
          <a:noFill/>
          <a:ln w="9525">
            <a:noFill/>
            <a:miter lim="800000"/>
            <a:headEnd/>
            <a:tailEnd/>
          </a:ln>
        </p:spPr>
        <p:txBody>
          <a:bodyPr wrap="square" lIns="82936" tIns="41468" rIns="82936" bIns="41468">
            <a:spAutoFit/>
          </a:bodyPr>
          <a:lstStyle/>
          <a:p>
            <a:pPr algn="ctr" defTabSz="828675" eaLnBrk="0" hangingPunct="0">
              <a:lnSpc>
                <a:spcPct val="90000"/>
              </a:lnSpc>
            </a:pPr>
            <a:r>
              <a:rPr lang="en-GB" altLang="de-DE" sz="1100" b="1" dirty="0" smtClean="0">
                <a:latin typeface="Verdana" pitchFamily="34" charset="0"/>
              </a:rPr>
              <a:t>SAP/</a:t>
            </a:r>
          </a:p>
          <a:p>
            <a:pPr algn="ctr" defTabSz="828675" eaLnBrk="0" hangingPunct="0">
              <a:lnSpc>
                <a:spcPct val="90000"/>
              </a:lnSpc>
            </a:pPr>
            <a:r>
              <a:rPr lang="en-GB" altLang="de-DE" sz="1100" b="1" dirty="0" err="1" smtClean="0">
                <a:latin typeface="Verdana" pitchFamily="34" charset="0"/>
              </a:rPr>
              <a:t>Abap</a:t>
            </a:r>
            <a:endParaRPr lang="en-GB" altLang="de-DE" sz="1100" b="1" dirty="0">
              <a:latin typeface="Verdana" pitchFamily="34" charset="0"/>
            </a:endParaRPr>
          </a:p>
        </p:txBody>
      </p:sp>
      <p:sp>
        <p:nvSpPr>
          <p:cNvPr id="50" name="Text Box 66"/>
          <p:cNvSpPr txBox="1">
            <a:spLocks noChangeArrowheads="1"/>
          </p:cNvSpPr>
          <p:nvPr/>
        </p:nvSpPr>
        <p:spPr bwMode="auto">
          <a:xfrm>
            <a:off x="5614988" y="3595688"/>
            <a:ext cx="692150" cy="236537"/>
          </a:xfrm>
          <a:prstGeom prst="rect">
            <a:avLst/>
          </a:prstGeom>
          <a:noFill/>
          <a:ln w="9525">
            <a:noFill/>
            <a:miter lim="800000"/>
            <a:headEnd/>
            <a:tailEnd/>
          </a:ln>
        </p:spPr>
        <p:txBody>
          <a:bodyPr lIns="82936" tIns="41468" rIns="82936" bIns="41468">
            <a:spAutoFit/>
          </a:bodyPr>
          <a:lstStyle/>
          <a:p>
            <a:pPr algn="ctr" defTabSz="828675" eaLnBrk="0" hangingPunct="0">
              <a:lnSpc>
                <a:spcPct val="90000"/>
              </a:lnSpc>
            </a:pPr>
            <a:r>
              <a:rPr lang="en-GB" altLang="de-DE" sz="1100" b="1" dirty="0" smtClean="0">
                <a:latin typeface="Verdana" pitchFamily="34" charset="0"/>
              </a:rPr>
              <a:t>ADBC</a:t>
            </a:r>
            <a:endParaRPr lang="en-GB" altLang="de-DE" sz="1100" b="1" dirty="0">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el 1"/>
          <p:cNvSpPr>
            <a:spLocks noGrp="1"/>
          </p:cNvSpPr>
          <p:nvPr>
            <p:ph type="title"/>
          </p:nvPr>
        </p:nvSpPr>
        <p:spPr>
          <a:xfrm>
            <a:off x="614363" y="182563"/>
            <a:ext cx="8120062" cy="731837"/>
          </a:xfrm>
        </p:spPr>
        <p:txBody>
          <a:bodyPr/>
          <a:lstStyle/>
          <a:p>
            <a:r>
              <a:rPr lang="de-DE" b="0" i="1" dirty="0" smtClean="0">
                <a:cs typeface="FS Joey"/>
              </a:rPr>
              <a:t>TE</a:t>
            </a:r>
            <a:r>
              <a:rPr lang="de-DE" b="0" i="1" dirty="0" smtClean="0">
                <a:solidFill>
                  <a:srgbClr val="640000"/>
                </a:solidFill>
                <a:cs typeface="FS Joey"/>
              </a:rPr>
              <a:t>@</a:t>
            </a:r>
            <a:r>
              <a:rPr lang="de-DE" b="0" i="1" dirty="0" smtClean="0">
                <a:cs typeface="FS Joey"/>
              </a:rPr>
              <a:t>MCONSULT</a:t>
            </a:r>
            <a:r>
              <a:rPr lang="de-DE" b="0" dirty="0" smtClean="0">
                <a:cs typeface="FS Joey"/>
              </a:rPr>
              <a:t> Gruppe</a:t>
            </a:r>
          </a:p>
        </p:txBody>
      </p:sp>
      <p:sp>
        <p:nvSpPr>
          <p:cNvPr id="109570" name="Rectangle 4"/>
          <p:cNvSpPr>
            <a:spLocks/>
          </p:cNvSpPr>
          <p:nvPr/>
        </p:nvSpPr>
        <p:spPr bwMode="auto">
          <a:xfrm>
            <a:off x="5795963" y="1643063"/>
            <a:ext cx="2951162" cy="2952750"/>
          </a:xfrm>
          <a:prstGeom prst="rect">
            <a:avLst/>
          </a:prstGeom>
          <a:solidFill>
            <a:srgbClr val="FFFFFF">
              <a:alpha val="0"/>
            </a:srgbClr>
          </a:solidFill>
          <a:ln w="9525">
            <a:solidFill>
              <a:srgbClr val="C0C0C0"/>
            </a:solidFill>
            <a:miter lim="800000"/>
            <a:headEnd/>
            <a:tailEnd/>
          </a:ln>
        </p:spPr>
        <p:txBody>
          <a:bodyPr lIns="0" tIns="0" rIns="40639" bIns="0" anchor="ctr"/>
          <a:lstStyle/>
          <a:p>
            <a:pPr marL="39688"/>
            <a:r>
              <a:rPr lang="en-US" dirty="0" err="1" smtClean="0">
                <a:sym typeface="Trebuchet MS" pitchFamily="34" charset="0"/>
              </a:rPr>
              <a:t>Unternehmen</a:t>
            </a:r>
            <a:endParaRPr lang="en-US" sz="1500" dirty="0">
              <a:sym typeface="Trebuchet MS" pitchFamily="34" charset="0"/>
            </a:endParaRPr>
          </a:p>
          <a:p>
            <a:pPr marL="39688"/>
            <a:endParaRPr lang="en-US" sz="1500" dirty="0">
              <a:sym typeface="Trebuchet MS" pitchFamily="34" charset="0"/>
            </a:endParaRPr>
          </a:p>
          <a:p>
            <a:pPr marL="39688"/>
            <a:r>
              <a:rPr lang="en-US" sz="1200" dirty="0">
                <a:sym typeface="Trebuchet MS" pitchFamily="34" charset="0"/>
              </a:rPr>
              <a:t>TE@MCONSULT Ltd.</a:t>
            </a:r>
            <a:br>
              <a:rPr lang="en-US" sz="1200" dirty="0">
                <a:sym typeface="Trebuchet MS" pitchFamily="34" charset="0"/>
              </a:rPr>
            </a:br>
            <a:r>
              <a:rPr lang="en-US" sz="1200" dirty="0">
                <a:sym typeface="Trebuchet MS" pitchFamily="34" charset="0"/>
              </a:rPr>
              <a:t>Solutions &amp; Development</a:t>
            </a:r>
          </a:p>
          <a:p>
            <a:pPr marL="39688"/>
            <a:r>
              <a:rPr lang="en-US" sz="1200" dirty="0" err="1">
                <a:sym typeface="Trebuchet MS" pitchFamily="34" charset="0"/>
              </a:rPr>
              <a:t>Hohe</a:t>
            </a:r>
            <a:r>
              <a:rPr lang="en-US" sz="1200" dirty="0">
                <a:sym typeface="Trebuchet MS" pitchFamily="34" charset="0"/>
              </a:rPr>
              <a:t> </a:t>
            </a:r>
            <a:r>
              <a:rPr lang="en-US" sz="1200" dirty="0" err="1">
                <a:sym typeface="Trebuchet MS" pitchFamily="34" charset="0"/>
              </a:rPr>
              <a:t>Brück</a:t>
            </a:r>
            <a:r>
              <a:rPr lang="en-US" sz="1200" dirty="0">
                <a:sym typeface="Trebuchet MS" pitchFamily="34" charset="0"/>
              </a:rPr>
              <a:t> 7</a:t>
            </a:r>
          </a:p>
          <a:p>
            <a:pPr marL="39688"/>
            <a:r>
              <a:rPr lang="en-US" sz="1200" dirty="0">
                <a:sym typeface="Trebuchet MS" pitchFamily="34" charset="0"/>
              </a:rPr>
              <a:t>60437 Frankfurt am Main</a:t>
            </a:r>
          </a:p>
          <a:p>
            <a:pPr marL="39688"/>
            <a:endParaRPr lang="en-US" sz="1200" dirty="0">
              <a:sym typeface="Trebuchet MS" pitchFamily="34" charset="0"/>
            </a:endParaRPr>
          </a:p>
          <a:p>
            <a:pPr marL="39688"/>
            <a:r>
              <a:rPr lang="en-US" sz="1200" dirty="0">
                <a:sym typeface="Trebuchet MS" pitchFamily="34" charset="0"/>
              </a:rPr>
              <a:t>TE@MCONSULT Solutions &amp; People Ltd.</a:t>
            </a:r>
          </a:p>
          <a:p>
            <a:pPr marL="39688"/>
            <a:r>
              <a:rPr lang="en-US" sz="1200" dirty="0" err="1">
                <a:sym typeface="Trebuchet MS" pitchFamily="34" charset="0"/>
              </a:rPr>
              <a:t>Steinhauserstrasse</a:t>
            </a:r>
            <a:r>
              <a:rPr lang="en-US" sz="1200" dirty="0">
                <a:sym typeface="Trebuchet MS" pitchFamily="34" charset="0"/>
              </a:rPr>
              <a:t> 160</a:t>
            </a:r>
            <a:br>
              <a:rPr lang="en-US" sz="1200" dirty="0">
                <a:sym typeface="Trebuchet MS" pitchFamily="34" charset="0"/>
              </a:rPr>
            </a:br>
            <a:r>
              <a:rPr lang="en-US" sz="1200" dirty="0">
                <a:sym typeface="Trebuchet MS" pitchFamily="34" charset="0"/>
              </a:rPr>
              <a:t>42399 Wuppertal</a:t>
            </a:r>
          </a:p>
          <a:p>
            <a:pPr marL="39688"/>
            <a:endParaRPr lang="en-US" sz="1200" dirty="0">
              <a:sym typeface="Trebuchet MS" pitchFamily="34" charset="0"/>
            </a:endParaRPr>
          </a:p>
          <a:p>
            <a:pPr marL="39688"/>
            <a:r>
              <a:rPr lang="en-US" sz="1200" dirty="0">
                <a:sym typeface="Trebuchet MS" pitchFamily="34" charset="0"/>
              </a:rPr>
              <a:t>TE@MCONSULT Sales Force Ltd.</a:t>
            </a:r>
            <a:br>
              <a:rPr lang="en-US" sz="1200" dirty="0">
                <a:sym typeface="Trebuchet MS" pitchFamily="34" charset="0"/>
              </a:rPr>
            </a:br>
            <a:r>
              <a:rPr lang="en-US" sz="1200" dirty="0" err="1">
                <a:sym typeface="Trebuchet MS" pitchFamily="34" charset="0"/>
              </a:rPr>
              <a:t>Steinhauserstrasse</a:t>
            </a:r>
            <a:r>
              <a:rPr lang="en-US" sz="1200" dirty="0">
                <a:sym typeface="Trebuchet MS" pitchFamily="34" charset="0"/>
              </a:rPr>
              <a:t> 160A</a:t>
            </a:r>
            <a:br>
              <a:rPr lang="en-US" sz="1200" dirty="0">
                <a:sym typeface="Trebuchet MS" pitchFamily="34" charset="0"/>
              </a:rPr>
            </a:br>
            <a:r>
              <a:rPr lang="en-US" sz="1200" dirty="0">
                <a:sym typeface="Trebuchet MS" pitchFamily="34" charset="0"/>
              </a:rPr>
              <a:t>42399 Wuppertal</a:t>
            </a:r>
          </a:p>
          <a:p>
            <a:pPr marL="39688"/>
            <a:endParaRPr lang="en-US" sz="1200" dirty="0">
              <a:sym typeface="Trebuchet MS" pitchFamily="34" charset="0"/>
            </a:endParaRPr>
          </a:p>
        </p:txBody>
      </p:sp>
      <p:sp>
        <p:nvSpPr>
          <p:cNvPr id="109571" name="Rectangle 5"/>
          <p:cNvSpPr>
            <a:spLocks/>
          </p:cNvSpPr>
          <p:nvPr/>
        </p:nvSpPr>
        <p:spPr bwMode="auto">
          <a:xfrm>
            <a:off x="395288" y="1655763"/>
            <a:ext cx="3063875" cy="4216400"/>
          </a:xfrm>
          <a:prstGeom prst="rect">
            <a:avLst/>
          </a:prstGeom>
          <a:solidFill>
            <a:srgbClr val="FFFFFF">
              <a:alpha val="0"/>
            </a:srgbClr>
          </a:solidFill>
          <a:ln w="9525">
            <a:solidFill>
              <a:srgbClr val="C0C0C0"/>
            </a:solidFill>
            <a:miter lim="800000"/>
            <a:headEnd/>
            <a:tailEnd/>
          </a:ln>
        </p:spPr>
        <p:txBody>
          <a:bodyPr lIns="0" tIns="0" rIns="40639" bIns="0"/>
          <a:lstStyle/>
          <a:p>
            <a:pPr marL="39688"/>
            <a:r>
              <a:rPr lang="en-US" dirty="0">
                <a:sym typeface="Trebuchet MS" pitchFamily="34" charset="0"/>
              </a:rPr>
              <a:t>Speakers Bio</a:t>
            </a:r>
          </a:p>
          <a:p>
            <a:pPr marL="39688"/>
            <a:endParaRPr lang="en-US" sz="1200" dirty="0">
              <a:sym typeface="Trebuchet MS" pitchFamily="34" charset="0"/>
            </a:endParaRPr>
          </a:p>
          <a:p>
            <a:pPr marL="39688"/>
            <a:r>
              <a:rPr lang="en-US" sz="1200" dirty="0">
                <a:sym typeface="Trebuchet MS" pitchFamily="34" charset="0"/>
              </a:rPr>
              <a:t>Name:	Axel </a:t>
            </a:r>
            <a:r>
              <a:rPr lang="en-US" sz="1200" dirty="0" err="1">
                <a:sym typeface="Trebuchet MS" pitchFamily="34" charset="0"/>
              </a:rPr>
              <a:t>Oberländer</a:t>
            </a:r>
            <a:endParaRPr lang="en-US" sz="1200" dirty="0">
              <a:sym typeface="Trebuchet MS" pitchFamily="34" charset="0"/>
            </a:endParaRPr>
          </a:p>
          <a:p>
            <a:pPr marL="39688"/>
            <a:r>
              <a:rPr lang="en-US" sz="1200" dirty="0">
                <a:sym typeface="Trebuchet MS" pitchFamily="34" charset="0"/>
              </a:rPr>
              <a:t>Developer:	since 1983</a:t>
            </a:r>
          </a:p>
          <a:p>
            <a:pPr marL="39688"/>
            <a:r>
              <a:rPr lang="en-US" sz="1200" dirty="0">
                <a:sym typeface="Trebuchet MS" pitchFamily="34" charset="0"/>
              </a:rPr>
              <a:t>CA 2E:	since 1988</a:t>
            </a:r>
          </a:p>
          <a:p>
            <a:pPr marL="39688"/>
            <a:r>
              <a:rPr lang="en-US" sz="1200" dirty="0">
                <a:sym typeface="Trebuchet MS" pitchFamily="34" charset="0"/>
              </a:rPr>
              <a:t>CA Plex:	since 1995 (</a:t>
            </a:r>
            <a:r>
              <a:rPr lang="en-US" sz="1200" dirty="0" err="1">
                <a:sym typeface="Trebuchet MS" pitchFamily="34" charset="0"/>
              </a:rPr>
              <a:t>Obsydian</a:t>
            </a:r>
            <a:r>
              <a:rPr lang="en-US" sz="1200" dirty="0">
                <a:sym typeface="Trebuchet MS" pitchFamily="34" charset="0"/>
              </a:rPr>
              <a:t> r1.02)</a:t>
            </a:r>
          </a:p>
          <a:p>
            <a:pPr marL="39688"/>
            <a:r>
              <a:rPr lang="en-US" sz="1200" dirty="0">
                <a:sym typeface="Trebuchet MS" pitchFamily="34" charset="0"/>
              </a:rPr>
              <a:t>Club Lava Member#: 32</a:t>
            </a:r>
          </a:p>
          <a:p>
            <a:pPr marL="39688"/>
            <a:endParaRPr lang="en-US" sz="1200" dirty="0">
              <a:sym typeface="Trebuchet MS" pitchFamily="34" charset="0"/>
            </a:endParaRPr>
          </a:p>
          <a:p>
            <a:pPr marL="39688"/>
            <a:r>
              <a:rPr lang="en-US" sz="1200" dirty="0">
                <a:sym typeface="Trebuchet MS" pitchFamily="34" charset="0"/>
              </a:rPr>
              <a:t>Mail: axel.oberlaender@teamconsult.de</a:t>
            </a:r>
          </a:p>
          <a:p>
            <a:pPr marL="39688">
              <a:buSzPct val="125000"/>
              <a:buFont typeface="Arial" charset="0"/>
              <a:buNone/>
            </a:pPr>
            <a:r>
              <a:rPr lang="en-US" sz="1200" dirty="0">
                <a:sym typeface="Trebuchet MS" pitchFamily="34" charset="0"/>
              </a:rPr>
              <a:t>URL: </a:t>
            </a:r>
            <a:r>
              <a:rPr lang="en-US" sz="1200" dirty="0">
                <a:sym typeface="Trebuchet MS" pitchFamily="34" charset="0"/>
                <a:hlinkClick r:id="rId2"/>
              </a:rPr>
              <a:t>www.teamconsult.de/tsd</a:t>
            </a:r>
            <a:endParaRPr lang="en-US" sz="1200" dirty="0">
              <a:sym typeface="Trebuchet MS" pitchFamily="34" charset="0"/>
            </a:endParaRPr>
          </a:p>
          <a:p>
            <a:pPr marL="39688">
              <a:buSzPct val="125000"/>
              <a:buFont typeface="Arial" charset="0"/>
              <a:buNone/>
            </a:pPr>
            <a:endParaRPr lang="en-US" sz="1200" dirty="0">
              <a:sym typeface="Trebuchet MS" pitchFamily="34" charset="0"/>
            </a:endParaRPr>
          </a:p>
          <a:p>
            <a:pPr marL="39688">
              <a:buSzPct val="125000"/>
            </a:pPr>
            <a:r>
              <a:rPr lang="en-US" dirty="0">
                <a:sym typeface="Trebuchet MS" pitchFamily="34" charset="0"/>
              </a:rPr>
              <a:t>Co-Speakers Bio</a:t>
            </a:r>
          </a:p>
          <a:p>
            <a:pPr marL="39688">
              <a:buSzPct val="125000"/>
              <a:buFont typeface="Arial" charset="0"/>
              <a:buNone/>
            </a:pPr>
            <a:endParaRPr lang="en-US" sz="1200" dirty="0">
              <a:sym typeface="Trebuchet MS" pitchFamily="34" charset="0"/>
            </a:endParaRPr>
          </a:p>
          <a:p>
            <a:pPr marL="39688">
              <a:buSzPct val="125000"/>
              <a:buFont typeface="Arial" charset="0"/>
              <a:buNone/>
            </a:pPr>
            <a:r>
              <a:rPr lang="en-US" sz="1200" dirty="0">
                <a:sym typeface="Trebuchet MS" pitchFamily="34" charset="0"/>
              </a:rPr>
              <a:t>Name:	James D. Ryan</a:t>
            </a:r>
          </a:p>
          <a:p>
            <a:pPr marL="39688">
              <a:buSzPct val="125000"/>
              <a:buFont typeface="Arial" charset="0"/>
              <a:buNone/>
            </a:pPr>
            <a:r>
              <a:rPr lang="en-US" sz="1200" dirty="0">
                <a:sym typeface="Trebuchet MS" pitchFamily="34" charset="0"/>
              </a:rPr>
              <a:t>Developer:	since 1981</a:t>
            </a:r>
          </a:p>
          <a:p>
            <a:pPr marL="39688">
              <a:buSzPct val="125000"/>
              <a:buFont typeface="Arial" charset="0"/>
              <a:buNone/>
            </a:pPr>
            <a:r>
              <a:rPr lang="en-US" sz="1200" dirty="0">
                <a:sym typeface="Trebuchet MS" pitchFamily="34" charset="0"/>
              </a:rPr>
              <a:t>CA 2E:	since 1987</a:t>
            </a:r>
          </a:p>
          <a:p>
            <a:pPr marL="39688">
              <a:buSzPct val="125000"/>
            </a:pPr>
            <a:r>
              <a:rPr lang="en-US" sz="1200" dirty="0">
                <a:sym typeface="Trebuchet MS" pitchFamily="34" charset="0"/>
              </a:rPr>
              <a:t>CA Plex:	since 1995 (</a:t>
            </a:r>
            <a:r>
              <a:rPr lang="en-US" sz="1200" dirty="0" err="1">
                <a:sym typeface="Trebuchet MS" pitchFamily="34" charset="0"/>
              </a:rPr>
              <a:t>Obsydian</a:t>
            </a:r>
            <a:r>
              <a:rPr lang="en-US" sz="1200" dirty="0">
                <a:sym typeface="Trebuchet MS" pitchFamily="34" charset="0"/>
              </a:rPr>
              <a:t> r1.02</a:t>
            </a:r>
            <a:r>
              <a:rPr lang="en-US" sz="1200" dirty="0" smtClean="0">
                <a:sym typeface="Trebuchet MS" pitchFamily="34" charset="0"/>
              </a:rPr>
              <a:t>)</a:t>
            </a:r>
            <a:endParaRPr lang="en-US" sz="1200" dirty="0">
              <a:sym typeface="Trebuchet MS" pitchFamily="34" charset="0"/>
            </a:endParaRPr>
          </a:p>
        </p:txBody>
      </p:sp>
      <p:sp>
        <p:nvSpPr>
          <p:cNvPr id="109572" name="Rectangle 6"/>
          <p:cNvSpPr>
            <a:spLocks/>
          </p:cNvSpPr>
          <p:nvPr/>
        </p:nvSpPr>
        <p:spPr bwMode="auto">
          <a:xfrm>
            <a:off x="5795963" y="4797425"/>
            <a:ext cx="2951162" cy="1074738"/>
          </a:xfrm>
          <a:prstGeom prst="rect">
            <a:avLst/>
          </a:prstGeom>
          <a:solidFill>
            <a:srgbClr val="FFFFFF">
              <a:alpha val="0"/>
            </a:srgbClr>
          </a:solidFill>
          <a:ln w="9525">
            <a:solidFill>
              <a:srgbClr val="C0C0C0"/>
            </a:solidFill>
            <a:miter lim="800000"/>
            <a:headEnd/>
            <a:tailEnd/>
          </a:ln>
        </p:spPr>
        <p:txBody>
          <a:bodyPr lIns="0" tIns="180000" rIns="40639" bIns="0" anchor="ctr"/>
          <a:lstStyle/>
          <a:p>
            <a:pPr marL="39688"/>
            <a:r>
              <a:rPr lang="en-US" dirty="0" err="1" smtClean="0">
                <a:sym typeface="Arial" charset="0"/>
              </a:rPr>
              <a:t>Kunden</a:t>
            </a:r>
            <a:endParaRPr lang="en-US" dirty="0">
              <a:sym typeface="Arial" charset="0"/>
            </a:endParaRPr>
          </a:p>
          <a:p>
            <a:pPr marL="39688"/>
            <a:endParaRPr lang="en-US" sz="1200" dirty="0">
              <a:sym typeface="Arial" charset="0"/>
            </a:endParaRPr>
          </a:p>
          <a:p>
            <a:pPr marL="39688"/>
            <a:r>
              <a:rPr lang="en-US" sz="1200" dirty="0">
                <a:sym typeface="Arial" charset="0"/>
              </a:rPr>
              <a:t>&gt; 70 </a:t>
            </a:r>
            <a:r>
              <a:rPr lang="en-US" sz="1200" dirty="0" err="1" smtClean="0">
                <a:sym typeface="Arial" charset="0"/>
              </a:rPr>
              <a:t>Firmen</a:t>
            </a:r>
            <a:r>
              <a:rPr lang="en-US" sz="1200" dirty="0" smtClean="0">
                <a:sym typeface="Arial" charset="0"/>
              </a:rPr>
              <a:t> </a:t>
            </a:r>
            <a:r>
              <a:rPr lang="en-US" sz="1200" dirty="0">
                <a:sym typeface="Arial" charset="0"/>
              </a:rPr>
              <a:t>/ </a:t>
            </a:r>
            <a:r>
              <a:rPr lang="en-US" sz="1200" dirty="0" err="1" smtClean="0">
                <a:sym typeface="Arial" charset="0"/>
              </a:rPr>
              <a:t>Organisationen</a:t>
            </a:r>
            <a:r>
              <a:rPr lang="en-US" sz="1200" dirty="0" smtClean="0">
                <a:sym typeface="Arial" charset="0"/>
              </a:rPr>
              <a:t>, </a:t>
            </a:r>
            <a:r>
              <a:rPr lang="en-US" sz="1200" dirty="0">
                <a:sym typeface="Arial" charset="0"/>
              </a:rPr>
              <a:t>in D-I-CH</a:t>
            </a:r>
            <a:br>
              <a:rPr lang="en-US" sz="1200" dirty="0">
                <a:sym typeface="Arial" charset="0"/>
              </a:rPr>
            </a:br>
            <a:endParaRPr lang="en-US" sz="1200" dirty="0">
              <a:sym typeface="Arial" charset="0"/>
            </a:endParaRPr>
          </a:p>
        </p:txBody>
      </p:sp>
      <p:sp>
        <p:nvSpPr>
          <p:cNvPr id="109573" name="Rectangle 8"/>
          <p:cNvSpPr>
            <a:spLocks/>
          </p:cNvSpPr>
          <p:nvPr/>
        </p:nvSpPr>
        <p:spPr bwMode="auto">
          <a:xfrm>
            <a:off x="3563938" y="1643063"/>
            <a:ext cx="2160587" cy="2952750"/>
          </a:xfrm>
          <a:prstGeom prst="rect">
            <a:avLst/>
          </a:prstGeom>
          <a:solidFill>
            <a:srgbClr val="FFFFFF">
              <a:alpha val="0"/>
            </a:srgbClr>
          </a:solidFill>
          <a:ln w="9525">
            <a:solidFill>
              <a:srgbClr val="C0C0C0"/>
            </a:solidFill>
            <a:miter lim="800000"/>
            <a:headEnd/>
            <a:tailEnd/>
          </a:ln>
        </p:spPr>
        <p:txBody>
          <a:bodyPr lIns="0" tIns="180000" rIns="40639" bIns="0" anchor="ctr"/>
          <a:lstStyle/>
          <a:p>
            <a:pPr marL="39688"/>
            <a:r>
              <a:rPr lang="en-US" dirty="0" err="1" smtClean="0">
                <a:sym typeface="Arial" charset="0"/>
              </a:rPr>
              <a:t>Mitarbeiter</a:t>
            </a:r>
            <a:r>
              <a:rPr lang="en-US" dirty="0" smtClean="0">
                <a:sym typeface="Arial" charset="0"/>
              </a:rPr>
              <a:t> TSD(</a:t>
            </a:r>
            <a:r>
              <a:rPr lang="en-US" dirty="0" err="1" smtClean="0">
                <a:sym typeface="Arial" charset="0"/>
              </a:rPr>
              <a:t>Gruppe</a:t>
            </a:r>
            <a:r>
              <a:rPr lang="en-US" dirty="0" smtClean="0">
                <a:sym typeface="Arial" charset="0"/>
              </a:rPr>
              <a:t>)</a:t>
            </a:r>
            <a:endParaRPr lang="en-US" dirty="0">
              <a:sym typeface="Arial" charset="0"/>
            </a:endParaRPr>
          </a:p>
          <a:p>
            <a:pPr marL="39688"/>
            <a:endParaRPr lang="en-US" sz="1200" dirty="0">
              <a:sym typeface="Arial" charset="0"/>
            </a:endParaRPr>
          </a:p>
          <a:p>
            <a:pPr marL="39688"/>
            <a:r>
              <a:rPr lang="en-US" sz="1200" dirty="0">
                <a:sym typeface="Arial" charset="0"/>
              </a:rPr>
              <a:t>  </a:t>
            </a:r>
            <a:r>
              <a:rPr lang="en-US" sz="1200" dirty="0" smtClean="0">
                <a:sym typeface="Arial" charset="0"/>
              </a:rPr>
              <a:t>9+(</a:t>
            </a:r>
            <a:r>
              <a:rPr lang="en-US" sz="1200" dirty="0">
                <a:sym typeface="Arial" charset="0"/>
              </a:rPr>
              <a:t>30) </a:t>
            </a:r>
            <a:br>
              <a:rPr lang="en-US" sz="1200" dirty="0">
                <a:sym typeface="Arial" charset="0"/>
              </a:rPr>
            </a:br>
            <a:endParaRPr lang="en-US" sz="1200" dirty="0">
              <a:sym typeface="Arial" charset="0"/>
            </a:endParaRPr>
          </a:p>
          <a:p>
            <a:pPr marL="39688">
              <a:buFontTx/>
              <a:buChar char="•"/>
            </a:pPr>
            <a:r>
              <a:rPr lang="en-US" sz="1200" dirty="0" smtClean="0">
                <a:sym typeface="Arial" charset="0"/>
              </a:rPr>
              <a:t>5(12</a:t>
            </a:r>
            <a:r>
              <a:rPr lang="en-US" sz="1200" dirty="0">
                <a:sym typeface="Arial" charset="0"/>
              </a:rPr>
              <a:t>) </a:t>
            </a:r>
            <a:r>
              <a:rPr lang="en-US" sz="1200" dirty="0" err="1" smtClean="0">
                <a:sym typeface="Arial" charset="0"/>
              </a:rPr>
              <a:t>Entwicklung</a:t>
            </a:r>
            <a:endParaRPr lang="en-US" sz="1200" dirty="0">
              <a:sym typeface="Arial" charset="0"/>
            </a:endParaRPr>
          </a:p>
          <a:p>
            <a:pPr marL="39688">
              <a:buFontTx/>
              <a:buChar char="•"/>
            </a:pPr>
            <a:r>
              <a:rPr lang="en-US" sz="1200" dirty="0">
                <a:sym typeface="Arial" charset="0"/>
              </a:rPr>
              <a:t>2(4) </a:t>
            </a:r>
            <a:r>
              <a:rPr lang="en-US" sz="1200" dirty="0" err="1" smtClean="0">
                <a:sym typeface="Arial" charset="0"/>
              </a:rPr>
              <a:t>Beratung</a:t>
            </a:r>
            <a:r>
              <a:rPr lang="en-US" sz="1200" dirty="0" smtClean="0">
                <a:sym typeface="Arial" charset="0"/>
              </a:rPr>
              <a:t> und </a:t>
            </a:r>
            <a:r>
              <a:rPr lang="en-US" sz="1200" dirty="0">
                <a:sym typeface="Arial" charset="0"/>
              </a:rPr>
              <a:t>Services</a:t>
            </a:r>
          </a:p>
          <a:p>
            <a:pPr marL="39688">
              <a:buFontTx/>
              <a:buChar char="•"/>
            </a:pPr>
            <a:r>
              <a:rPr lang="en-US" sz="1200" dirty="0">
                <a:sym typeface="Arial" charset="0"/>
              </a:rPr>
              <a:t>  1(3) Marketing  </a:t>
            </a:r>
            <a:r>
              <a:rPr lang="en-US" sz="1200" dirty="0" smtClean="0">
                <a:sym typeface="Arial" charset="0"/>
              </a:rPr>
              <a:t>und </a:t>
            </a:r>
            <a:r>
              <a:rPr lang="en-US" sz="1200" dirty="0">
                <a:sym typeface="Arial" charset="0"/>
              </a:rPr>
              <a:t>Sales</a:t>
            </a:r>
          </a:p>
          <a:p>
            <a:pPr marL="39688">
              <a:buFontTx/>
              <a:buChar char="•"/>
            </a:pPr>
            <a:r>
              <a:rPr lang="en-US" sz="1200" dirty="0">
                <a:sym typeface="Arial" charset="0"/>
              </a:rPr>
              <a:t>  1(3) </a:t>
            </a:r>
            <a:r>
              <a:rPr lang="en-US" sz="1200" dirty="0" err="1">
                <a:sym typeface="Arial" charset="0"/>
              </a:rPr>
              <a:t>Backoffice</a:t>
            </a:r>
            <a:endParaRPr lang="en-US" sz="1200" dirty="0">
              <a:sym typeface="Arial" charset="0"/>
            </a:endParaRPr>
          </a:p>
          <a:p>
            <a:pPr marL="39688">
              <a:buFontTx/>
              <a:buChar char="•"/>
            </a:pPr>
            <a:endParaRPr lang="en-US" sz="1200" dirty="0">
              <a:sym typeface="Arial" charset="0"/>
            </a:endParaRPr>
          </a:p>
          <a:p>
            <a:pPr marL="39688">
              <a:buFontTx/>
              <a:buChar char="•"/>
            </a:pPr>
            <a:r>
              <a:rPr lang="en-US" sz="1200" dirty="0" smtClean="0">
                <a:sym typeface="Arial" charset="0"/>
              </a:rPr>
              <a:t>4(8</a:t>
            </a:r>
            <a:r>
              <a:rPr lang="en-US" sz="1200" dirty="0">
                <a:sym typeface="Arial" charset="0"/>
              </a:rPr>
              <a:t>) </a:t>
            </a:r>
            <a:r>
              <a:rPr lang="en-US" sz="1200" dirty="0" err="1" smtClean="0">
                <a:sym typeface="Arial" charset="0"/>
              </a:rPr>
              <a:t>externe</a:t>
            </a:r>
            <a:r>
              <a:rPr lang="en-US" sz="1200" dirty="0" smtClean="0">
                <a:sym typeface="Arial" charset="0"/>
              </a:rPr>
              <a:t> </a:t>
            </a:r>
            <a:r>
              <a:rPr lang="en-US" sz="1200" dirty="0" err="1" smtClean="0">
                <a:sym typeface="Arial" charset="0"/>
              </a:rPr>
              <a:t>Mitarbeiter</a:t>
            </a:r>
            <a:r>
              <a:rPr lang="en-US" sz="1200" dirty="0" smtClean="0">
                <a:sym typeface="Arial" charset="0"/>
              </a:rPr>
              <a:t/>
            </a:r>
            <a:br>
              <a:rPr lang="en-US" sz="1200" dirty="0" smtClean="0">
                <a:sym typeface="Arial" charset="0"/>
              </a:rPr>
            </a:br>
            <a:r>
              <a:rPr lang="en-US" sz="1200" dirty="0" smtClean="0">
                <a:sym typeface="Arial" charset="0"/>
              </a:rPr>
              <a:t/>
            </a:r>
            <a:br>
              <a:rPr lang="en-US" sz="1200" dirty="0" smtClean="0">
                <a:sym typeface="Arial" charset="0"/>
              </a:rPr>
            </a:br>
            <a:r>
              <a:rPr lang="en-US" sz="1200" dirty="0" err="1" smtClean="0">
                <a:sym typeface="Arial" charset="0"/>
              </a:rPr>
              <a:t>Zugriff</a:t>
            </a:r>
            <a:r>
              <a:rPr lang="en-US" sz="1200" dirty="0" smtClean="0">
                <a:sym typeface="Arial" charset="0"/>
              </a:rPr>
              <a:t> auf</a:t>
            </a:r>
          </a:p>
          <a:p>
            <a:pPr marL="39688">
              <a:buFontTx/>
              <a:buChar char="•"/>
            </a:pPr>
            <a:r>
              <a:rPr lang="en-US" sz="1200" dirty="0" smtClean="0">
                <a:sym typeface="Arial" charset="0"/>
              </a:rPr>
              <a:t>50 + </a:t>
            </a:r>
            <a:r>
              <a:rPr lang="en-US" sz="1200" dirty="0" err="1" smtClean="0">
                <a:sym typeface="Arial" charset="0"/>
              </a:rPr>
              <a:t>externe</a:t>
            </a:r>
            <a:r>
              <a:rPr lang="en-US" sz="1200" dirty="0" smtClean="0">
                <a:sym typeface="Arial" charset="0"/>
              </a:rPr>
              <a:t> </a:t>
            </a:r>
            <a:r>
              <a:rPr lang="en-US" sz="1200" dirty="0" err="1" smtClean="0">
                <a:sym typeface="Arial" charset="0"/>
              </a:rPr>
              <a:t>Spezialisten</a:t>
            </a:r>
            <a:endParaRPr lang="en-US" sz="1200" dirty="0">
              <a:sym typeface="Arial" charset="0"/>
            </a:endParaRPr>
          </a:p>
          <a:p>
            <a:pPr marL="39688">
              <a:buFontTx/>
              <a:buChar char="•"/>
            </a:pPr>
            <a:endParaRPr lang="en-US" sz="1500" dirty="0">
              <a:sym typeface="Arial" charset="0"/>
            </a:endParaRPr>
          </a:p>
        </p:txBody>
      </p:sp>
      <p:sp>
        <p:nvSpPr>
          <p:cNvPr id="109574" name="Rectangle 9"/>
          <p:cNvSpPr>
            <a:spLocks/>
          </p:cNvSpPr>
          <p:nvPr/>
        </p:nvSpPr>
        <p:spPr bwMode="auto">
          <a:xfrm>
            <a:off x="3563938" y="4797425"/>
            <a:ext cx="2160587" cy="1071563"/>
          </a:xfrm>
          <a:prstGeom prst="rect">
            <a:avLst/>
          </a:prstGeom>
          <a:solidFill>
            <a:srgbClr val="FFFFFF">
              <a:alpha val="0"/>
            </a:srgbClr>
          </a:solidFill>
          <a:ln w="9525">
            <a:solidFill>
              <a:srgbClr val="C0C0C0"/>
            </a:solidFill>
            <a:miter lim="800000"/>
            <a:headEnd/>
            <a:tailEnd/>
          </a:ln>
        </p:spPr>
        <p:txBody>
          <a:bodyPr lIns="0" tIns="36000" rIns="40639" bIns="0" anchor="ctr"/>
          <a:lstStyle/>
          <a:p>
            <a:pPr marL="39688"/>
            <a:r>
              <a:rPr lang="en-US" dirty="0" smtClean="0">
                <a:sym typeface="Arial" charset="0"/>
              </a:rPr>
              <a:t>Partner</a:t>
            </a:r>
            <a:endParaRPr lang="en-US" dirty="0">
              <a:sym typeface="Arial" charset="0"/>
            </a:endParaRPr>
          </a:p>
          <a:p>
            <a:pPr marL="39688"/>
            <a:endParaRPr lang="en-US" sz="1200" dirty="0">
              <a:sym typeface="Arial" charset="0"/>
            </a:endParaRPr>
          </a:p>
          <a:p>
            <a:pPr marL="39688"/>
            <a:r>
              <a:rPr lang="en-US" sz="1200" dirty="0">
                <a:sym typeface="Arial" charset="0"/>
              </a:rPr>
              <a:t>5 in D, CH and I</a:t>
            </a:r>
            <a:endParaRPr lang="en-US" sz="1500" dirty="0">
              <a:sym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1125538"/>
            <a:ext cx="8670801" cy="1493837"/>
          </a:xfrm>
          <a:prstGeom prst="rect">
            <a:avLst/>
          </a:prstGeom>
          <a:noFill/>
        </p:spPr>
        <p:txBody>
          <a:bodyPr wrap="square">
            <a:spAutoFit/>
          </a:bodyPr>
          <a:lstStyle/>
          <a:p>
            <a:pPr algn="ctr"/>
            <a:r>
              <a:rPr lang="de-DE" sz="4800" dirty="0">
                <a:solidFill>
                  <a:srgbClr val="800000"/>
                </a:solidFill>
                <a:latin typeface="Calibri" pitchFamily="34" charset="0"/>
              </a:rPr>
              <a:t>Automatisierung</a:t>
            </a:r>
          </a:p>
          <a:p>
            <a:pPr algn="ctr"/>
            <a:r>
              <a:rPr lang="en-US" sz="2400" dirty="0" err="1"/>
              <a:t>ist</a:t>
            </a:r>
            <a:r>
              <a:rPr lang="en-US" sz="2400" dirty="0"/>
              <a:t> </a:t>
            </a:r>
            <a:r>
              <a:rPr lang="en-US" sz="2400" dirty="0" err="1" smtClean="0"/>
              <a:t>essentiell</a:t>
            </a:r>
            <a:endParaRPr lang="en-US" sz="2400" dirty="0"/>
          </a:p>
          <a:p>
            <a:pPr algn="ctr"/>
            <a:endParaRPr lang="de-DE" sz="2000" dirty="0">
              <a:latin typeface="Calibri" pitchFamily="34" charset="0"/>
            </a:endParaRPr>
          </a:p>
        </p:txBody>
      </p:sp>
      <p:sp>
        <p:nvSpPr>
          <p:cNvPr id="2" name="Textfeld 1"/>
          <p:cNvSpPr txBox="1"/>
          <p:nvPr/>
        </p:nvSpPr>
        <p:spPr>
          <a:xfrm>
            <a:off x="1115617" y="3213100"/>
            <a:ext cx="6912372" cy="2400657"/>
          </a:xfrm>
          <a:prstGeom prst="rect">
            <a:avLst/>
          </a:prstGeom>
          <a:noFill/>
        </p:spPr>
        <p:txBody>
          <a:bodyPr wrap="square">
            <a:spAutoFit/>
          </a:bodyPr>
          <a:lstStyle/>
          <a:p>
            <a:pPr algn="ctr" eaLnBrk="0" hangingPunct="0">
              <a:spcAft>
                <a:spcPts val="1200"/>
              </a:spcAft>
            </a:pPr>
            <a:r>
              <a:rPr lang="en-US" sz="2400" dirty="0" err="1" smtClean="0"/>
              <a:t>ohne</a:t>
            </a:r>
            <a:r>
              <a:rPr lang="en-US" sz="2400" dirty="0" smtClean="0"/>
              <a:t> </a:t>
            </a:r>
            <a:r>
              <a:rPr lang="en-US" sz="2400" dirty="0" err="1"/>
              <a:t>Automatisierung</a:t>
            </a:r>
            <a:r>
              <a:rPr lang="en-US" sz="2400" dirty="0"/>
              <a:t>…</a:t>
            </a:r>
          </a:p>
          <a:p>
            <a:pPr algn="ctr" eaLnBrk="0" hangingPunct="0">
              <a:spcAft>
                <a:spcPts val="1200"/>
              </a:spcAft>
            </a:pPr>
            <a:endParaRPr lang="en-US" sz="2400" dirty="0"/>
          </a:p>
          <a:p>
            <a:pPr algn="ctr" eaLnBrk="0" hangingPunct="0">
              <a:spcAft>
                <a:spcPts val="1200"/>
              </a:spcAft>
            </a:pPr>
            <a:r>
              <a:rPr lang="en-US" sz="2400" dirty="0"/>
              <a:t>…</a:t>
            </a:r>
            <a:r>
              <a:rPr lang="en-US" sz="2400" dirty="0" err="1"/>
              <a:t>wird</a:t>
            </a:r>
            <a:r>
              <a:rPr lang="en-US" sz="2400" dirty="0"/>
              <a:t> man </a:t>
            </a:r>
            <a:r>
              <a:rPr lang="en-US" sz="2400" dirty="0" err="1"/>
              <a:t>nicht</a:t>
            </a:r>
            <a:r>
              <a:rPr lang="en-US" sz="2400" dirty="0"/>
              <a:t> </a:t>
            </a:r>
            <a:r>
              <a:rPr lang="en-US" sz="2400" dirty="0" err="1"/>
              <a:t>migrieren</a:t>
            </a:r>
            <a:r>
              <a:rPr lang="en-US" sz="2400" dirty="0"/>
              <a:t> und </a:t>
            </a:r>
            <a:r>
              <a:rPr lang="en-US" sz="2400" dirty="0" err="1"/>
              <a:t>noch</a:t>
            </a:r>
            <a:r>
              <a:rPr lang="en-US" sz="2400" dirty="0"/>
              <a:t> </a:t>
            </a:r>
            <a:r>
              <a:rPr lang="en-US" sz="2400" dirty="0" err="1"/>
              <a:t>wichtiger</a:t>
            </a:r>
            <a:r>
              <a:rPr lang="en-US" sz="2400" dirty="0"/>
              <a:t>, man </a:t>
            </a:r>
            <a:r>
              <a:rPr lang="en-US" sz="2400" dirty="0" err="1"/>
              <a:t>wird</a:t>
            </a:r>
            <a:r>
              <a:rPr lang="en-US" sz="2400" dirty="0"/>
              <a:t> </a:t>
            </a:r>
            <a:r>
              <a:rPr lang="en-US" sz="2400" dirty="0" err="1"/>
              <a:t>nicht</a:t>
            </a:r>
            <a:r>
              <a:rPr lang="en-US" sz="2400" dirty="0"/>
              <a:t> in der </a:t>
            </a:r>
            <a:r>
              <a:rPr lang="en-US" sz="2400" dirty="0" err="1"/>
              <a:t>Lage</a:t>
            </a:r>
            <a:r>
              <a:rPr lang="en-US" sz="2400" dirty="0"/>
              <a:t> </a:t>
            </a:r>
            <a:r>
              <a:rPr lang="en-US" sz="2400" dirty="0" err="1"/>
              <a:t>sein</a:t>
            </a:r>
            <a:r>
              <a:rPr lang="en-US" sz="2400" dirty="0"/>
              <a:t>, </a:t>
            </a:r>
            <a:r>
              <a:rPr lang="en-US" sz="2400" dirty="0" err="1"/>
              <a:t>es</a:t>
            </a:r>
            <a:r>
              <a:rPr lang="en-US" sz="2400" dirty="0"/>
              <a:t> </a:t>
            </a:r>
            <a:r>
              <a:rPr lang="en-US" sz="2400" dirty="0" err="1"/>
              <a:t>zu</a:t>
            </a:r>
            <a:r>
              <a:rPr lang="en-US" sz="2400" dirty="0"/>
              <a:t> </a:t>
            </a:r>
            <a:r>
              <a:rPr lang="en-US" sz="2400" dirty="0" err="1"/>
              <a:t>tun.</a:t>
            </a:r>
            <a:endParaRPr lang="en-US" sz="2400" dirty="0"/>
          </a:p>
          <a:p>
            <a:pPr algn="ctr"/>
            <a:endParaRPr lang="de-DE" sz="2400" dirty="0">
              <a:latin typeface="Calibri" pitchFamily="34" charset="0"/>
            </a:endParaRPr>
          </a:p>
        </p:txBody>
      </p:sp>
      <p:sp>
        <p:nvSpPr>
          <p:cNvPr id="24581"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1691680" y="2424951"/>
            <a:ext cx="5511800" cy="1508105"/>
          </a:xfrm>
          <a:prstGeom prst="rect">
            <a:avLst/>
          </a:prstGeom>
          <a:noFill/>
          <a:ln w="9525">
            <a:noFill/>
            <a:miter lim="800000"/>
            <a:headEnd/>
            <a:tailEnd/>
          </a:ln>
        </p:spPr>
        <p:txBody>
          <a:bodyPr>
            <a:spAutoFit/>
          </a:bodyPr>
          <a:lstStyle/>
          <a:p>
            <a:pPr marL="179388" indent="-179388" eaLnBrk="0" hangingPunct="0">
              <a:spcAft>
                <a:spcPts val="1200"/>
              </a:spcAft>
              <a:buFont typeface="Arial" charset="0"/>
              <a:buChar char="•"/>
            </a:pPr>
            <a:r>
              <a:rPr lang="en-US" sz="2400" dirty="0" err="1">
                <a:solidFill>
                  <a:srgbClr val="A50021"/>
                </a:solidFill>
              </a:rPr>
              <a:t>Woher</a:t>
            </a:r>
            <a:r>
              <a:rPr lang="en-US" sz="2400" dirty="0">
                <a:solidFill>
                  <a:srgbClr val="A50021"/>
                </a:solidFill>
              </a:rPr>
              <a:t> </a:t>
            </a:r>
            <a:r>
              <a:rPr lang="en-US" sz="2400" dirty="0" err="1">
                <a:solidFill>
                  <a:srgbClr val="A50021"/>
                </a:solidFill>
              </a:rPr>
              <a:t>wir</a:t>
            </a:r>
            <a:r>
              <a:rPr lang="en-US" sz="2400" dirty="0">
                <a:solidFill>
                  <a:srgbClr val="A50021"/>
                </a:solidFill>
              </a:rPr>
              <a:t> </a:t>
            </a:r>
            <a:r>
              <a:rPr lang="en-US" sz="2400" dirty="0" err="1">
                <a:solidFill>
                  <a:srgbClr val="A50021"/>
                </a:solidFill>
              </a:rPr>
              <a:t>alle</a:t>
            </a:r>
            <a:r>
              <a:rPr lang="en-US" sz="2400" dirty="0">
                <a:solidFill>
                  <a:srgbClr val="A50021"/>
                </a:solidFill>
              </a:rPr>
              <a:t> </a:t>
            </a:r>
            <a:r>
              <a:rPr lang="en-US" sz="2400" dirty="0" err="1">
                <a:solidFill>
                  <a:srgbClr val="A50021"/>
                </a:solidFill>
              </a:rPr>
              <a:t>kommen</a:t>
            </a:r>
            <a:r>
              <a:rPr lang="en-US" sz="2400" dirty="0">
                <a:solidFill>
                  <a:srgbClr val="A50021"/>
                </a:solidFill>
              </a:rPr>
              <a:t>…</a:t>
            </a:r>
          </a:p>
          <a:p>
            <a:pPr marL="179388" indent="-179388" eaLnBrk="0" hangingPunct="0">
              <a:spcAft>
                <a:spcPts val="1200"/>
              </a:spcAft>
              <a:buFont typeface="Arial" charset="0"/>
              <a:buChar char="•"/>
            </a:pPr>
            <a:r>
              <a:rPr lang="en-US" sz="2400" dirty="0"/>
              <a:t>Die </a:t>
            </a:r>
            <a:r>
              <a:rPr lang="en-US" sz="2400" dirty="0" err="1"/>
              <a:t>Produktivitäts</a:t>
            </a:r>
            <a:r>
              <a:rPr lang="en-US" sz="2400" dirty="0"/>
              <a:t>-Suite </a:t>
            </a:r>
            <a:r>
              <a:rPr lang="en-US" sz="2400" dirty="0" err="1"/>
              <a:t>für</a:t>
            </a:r>
            <a:r>
              <a:rPr lang="en-US" sz="2400" dirty="0"/>
              <a:t> CA Plex</a:t>
            </a:r>
          </a:p>
          <a:p>
            <a:pPr marL="179388" indent="-179388" eaLnBrk="0" hangingPunct="0">
              <a:spcAft>
                <a:spcPts val="1200"/>
              </a:spcAft>
              <a:buFont typeface="Arial" charset="0"/>
              <a:buChar char="•"/>
            </a:pPr>
            <a:r>
              <a:rPr lang="en-US" sz="2400" dirty="0" smtClean="0"/>
              <a:t>Demo</a:t>
            </a:r>
            <a:r>
              <a:rPr lang="en-US" sz="2400" dirty="0"/>
              <a:t> </a:t>
            </a:r>
            <a:r>
              <a:rPr lang="en-US" sz="2400" dirty="0" smtClean="0"/>
              <a:t>…</a:t>
            </a:r>
            <a:endParaRPr lang="en-US" sz="2400" dirty="0"/>
          </a:p>
        </p:txBody>
      </p:sp>
      <p:sp>
        <p:nvSpPr>
          <p:cNvPr id="26627" name="Textfeld 4"/>
          <p:cNvSpPr txBox="1">
            <a:spLocks noChangeArrowheads="1"/>
          </p:cNvSpPr>
          <p:nvPr/>
        </p:nvSpPr>
        <p:spPr bwMode="auto">
          <a:xfrm>
            <a:off x="1704380" y="1268413"/>
            <a:ext cx="3898900" cy="461962"/>
          </a:xfrm>
          <a:prstGeom prst="rect">
            <a:avLst/>
          </a:prstGeom>
          <a:noFill/>
          <a:ln w="9525">
            <a:noFill/>
            <a:miter lim="800000"/>
            <a:headEnd/>
            <a:tailEnd/>
          </a:ln>
        </p:spPr>
        <p:txBody>
          <a:bodyPr>
            <a:spAutoFit/>
          </a:bodyPr>
          <a:lstStyle/>
          <a:p>
            <a:r>
              <a:rPr lang="de-DE" sz="2400" dirty="0"/>
              <a:t>Agenda:</a:t>
            </a:r>
          </a:p>
        </p:txBody>
      </p:sp>
      <p:sp>
        <p:nvSpPr>
          <p:cNvPr id="26629"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extfeld 4"/>
          <p:cNvSpPr txBox="1">
            <a:spLocks noChangeArrowheads="1"/>
          </p:cNvSpPr>
          <p:nvPr/>
        </p:nvSpPr>
        <p:spPr bwMode="auto">
          <a:xfrm>
            <a:off x="468313" y="1052513"/>
            <a:ext cx="5156200" cy="457200"/>
          </a:xfrm>
          <a:prstGeom prst="rect">
            <a:avLst/>
          </a:prstGeom>
          <a:noFill/>
          <a:ln w="9525">
            <a:noFill/>
            <a:miter lim="800000"/>
            <a:headEnd/>
            <a:tailEnd/>
          </a:ln>
        </p:spPr>
        <p:txBody>
          <a:bodyPr>
            <a:spAutoFit/>
          </a:bodyPr>
          <a:lstStyle/>
          <a:p>
            <a:r>
              <a:rPr lang="de-DE" sz="2400"/>
              <a:t>Woher wir alle kommen:</a:t>
            </a:r>
          </a:p>
        </p:txBody>
      </p:sp>
      <p:pic>
        <p:nvPicPr>
          <p:cNvPr id="27651" name="Picture 2" descr="_1_0819651408196280003D190FC1257C23"/>
          <p:cNvPicPr>
            <a:picLocks noChangeAspect="1" noChangeArrowheads="1"/>
          </p:cNvPicPr>
          <p:nvPr/>
        </p:nvPicPr>
        <p:blipFill>
          <a:blip r:embed="rId2"/>
          <a:srcRect/>
          <a:stretch>
            <a:fillRect/>
          </a:stretch>
        </p:blipFill>
        <p:spPr bwMode="auto">
          <a:xfrm>
            <a:off x="14288" y="1525588"/>
            <a:ext cx="6465887" cy="5143500"/>
          </a:xfrm>
          <a:prstGeom prst="rect">
            <a:avLst/>
          </a:prstGeom>
          <a:noFill/>
          <a:ln w="9525">
            <a:noFill/>
            <a:miter lim="800000"/>
            <a:headEnd/>
            <a:tailEnd/>
          </a:ln>
        </p:spPr>
      </p:pic>
      <p:sp>
        <p:nvSpPr>
          <p:cNvPr id="27653"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_1_08195994081AFC0C003D190FC1257C23"/>
          <p:cNvPicPr>
            <a:picLocks noChangeAspect="1" noChangeArrowheads="1"/>
          </p:cNvPicPr>
          <p:nvPr/>
        </p:nvPicPr>
        <p:blipFill>
          <a:blip r:embed="rId2"/>
          <a:srcRect/>
          <a:stretch>
            <a:fillRect/>
          </a:stretch>
        </p:blipFill>
        <p:spPr bwMode="auto">
          <a:xfrm>
            <a:off x="92075" y="1549400"/>
            <a:ext cx="6434138" cy="5119688"/>
          </a:xfrm>
          <a:prstGeom prst="rect">
            <a:avLst/>
          </a:prstGeom>
          <a:noFill/>
          <a:ln w="9525">
            <a:noFill/>
            <a:miter lim="800000"/>
            <a:headEnd/>
            <a:tailEnd/>
          </a:ln>
        </p:spPr>
      </p:pic>
      <p:sp>
        <p:nvSpPr>
          <p:cNvPr id="28678" name="Titel 1"/>
          <p:cNvSpPr>
            <a:spLocks/>
          </p:cNvSpPr>
          <p:nvPr/>
        </p:nvSpPr>
        <p:spPr bwMode="black">
          <a:xfrm>
            <a:off x="539750" y="511175"/>
            <a:ext cx="5562600" cy="261938"/>
          </a:xfrm>
          <a:prstGeom prst="rect">
            <a:avLst/>
          </a:prstGeom>
          <a:noFill/>
          <a:ln w="9525">
            <a:noFill/>
            <a:miter lim="800000"/>
            <a:headEnd/>
            <a:tailEnd/>
          </a:ln>
        </p:spPr>
        <p:txBody>
          <a:bodyPr lIns="0" tIns="0" rIns="0" bIns="0"/>
          <a:lstStyle/>
          <a:p>
            <a:pPr defTabSz="457200">
              <a:lnSpc>
                <a:spcPct val="90000"/>
              </a:lnSpc>
            </a:pPr>
            <a:r>
              <a:rPr lang="de-DE" altLang="de-DE" sz="2400" b="1">
                <a:solidFill>
                  <a:schemeClr val="bg1"/>
                </a:solidFill>
                <a:latin typeface="Calibri" pitchFamily="34" charset="0"/>
                <a:ea typeface="FS Joey"/>
              </a:rPr>
              <a:t>Migrieren von CA 2E nach CA Plex…</a:t>
            </a:r>
          </a:p>
        </p:txBody>
      </p:sp>
      <p:sp>
        <p:nvSpPr>
          <p:cNvPr id="28680" name="Textfeld 4"/>
          <p:cNvSpPr txBox="1">
            <a:spLocks noChangeArrowheads="1"/>
          </p:cNvSpPr>
          <p:nvPr/>
        </p:nvSpPr>
        <p:spPr bwMode="auto">
          <a:xfrm>
            <a:off x="468313" y="1052513"/>
            <a:ext cx="5156200" cy="457200"/>
          </a:xfrm>
          <a:prstGeom prst="rect">
            <a:avLst/>
          </a:prstGeom>
          <a:noFill/>
          <a:ln w="9525">
            <a:noFill/>
            <a:miter lim="800000"/>
            <a:headEnd/>
            <a:tailEnd/>
          </a:ln>
        </p:spPr>
        <p:txBody>
          <a:bodyPr>
            <a:spAutoFit/>
          </a:bodyPr>
          <a:lstStyle/>
          <a:p>
            <a:r>
              <a:rPr lang="de-DE" sz="2400"/>
              <a:t>Woher wir alle kommen:</a:t>
            </a:r>
          </a:p>
        </p:txBody>
      </p:sp>
      <p:pic>
        <p:nvPicPr>
          <p:cNvPr id="2052" name="Picture 4"/>
          <p:cNvPicPr>
            <a:picLocks noChangeAspect="1" noChangeArrowheads="1"/>
          </p:cNvPicPr>
          <p:nvPr/>
        </p:nvPicPr>
        <p:blipFill>
          <a:blip r:embed="rId3"/>
          <a:srcRect/>
          <a:stretch>
            <a:fillRect/>
          </a:stretch>
        </p:blipFill>
        <p:spPr bwMode="auto">
          <a:xfrm>
            <a:off x="1979613" y="1003300"/>
            <a:ext cx="7123112" cy="56689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andarddesign">
  <a:themeElements>
    <a:clrScheme name="1_Standarddesign 8">
      <a:dk1>
        <a:srgbClr val="000000"/>
      </a:dk1>
      <a:lt1>
        <a:srgbClr val="FFFFFF"/>
      </a:lt1>
      <a:dk2>
        <a:srgbClr val="000099"/>
      </a:dk2>
      <a:lt2>
        <a:srgbClr val="808080"/>
      </a:lt2>
      <a:accent1>
        <a:srgbClr val="F8F8F8"/>
      </a:accent1>
      <a:accent2>
        <a:srgbClr val="3333CC"/>
      </a:accent2>
      <a:accent3>
        <a:srgbClr val="FFFFFF"/>
      </a:accent3>
      <a:accent4>
        <a:srgbClr val="000000"/>
      </a:accent4>
      <a:accent5>
        <a:srgbClr val="FBFBFB"/>
      </a:accent5>
      <a:accent6>
        <a:srgbClr val="2D2DB9"/>
      </a:accent6>
      <a:hlink>
        <a:srgbClr val="CCCCFF"/>
      </a:hlink>
      <a:folHlink>
        <a:srgbClr val="B2B2B2"/>
      </a:folHlink>
    </a:clrScheme>
    <a:fontScheme name="1_Standarddesig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andarddesign 8">
        <a:dk1>
          <a:srgbClr val="000000"/>
        </a:dk1>
        <a:lt1>
          <a:srgbClr val="FFFFFF"/>
        </a:lt1>
        <a:dk2>
          <a:srgbClr val="000099"/>
        </a:dk2>
        <a:lt2>
          <a:srgbClr val="808080"/>
        </a:lt2>
        <a:accent1>
          <a:srgbClr val="F8F8F8"/>
        </a:accent1>
        <a:accent2>
          <a:srgbClr val="3333CC"/>
        </a:accent2>
        <a:accent3>
          <a:srgbClr val="FFFFFF"/>
        </a:accent3>
        <a:accent4>
          <a:srgbClr val="000000"/>
        </a:accent4>
        <a:accent5>
          <a:srgbClr val="FBFBFB"/>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CA1">
  <a:themeElements>
    <a:clrScheme name="CA Blues Dark">
      <a:dk1>
        <a:srgbClr val="FFFFFF"/>
      </a:dk1>
      <a:lt1>
        <a:srgbClr val="000000"/>
      </a:lt1>
      <a:dk2>
        <a:srgbClr val="E1E1E1"/>
      </a:dk2>
      <a:lt2>
        <a:srgbClr val="19056E"/>
      </a:lt2>
      <a:accent1>
        <a:srgbClr val="0064AF"/>
      </a:accent1>
      <a:accent2>
        <a:srgbClr val="14AA13"/>
      </a:accent2>
      <a:accent3>
        <a:srgbClr val="444444"/>
      </a:accent3>
      <a:accent4>
        <a:srgbClr val="0064AF"/>
      </a:accent4>
      <a:accent5>
        <a:srgbClr val="19056E"/>
      </a:accent5>
      <a:accent6>
        <a:srgbClr val="E05C06"/>
      </a:accent6>
      <a:hlink>
        <a:srgbClr val="003157"/>
      </a:hlink>
      <a:folHlink>
        <a:srgbClr val="0A5509"/>
      </a:folHlink>
    </a:clrScheme>
    <a:fontScheme name="CA Calibri">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26000">
              <a:schemeClr val="accent1"/>
            </a:gs>
            <a:gs pos="100000">
              <a:srgbClr val="00BBD9"/>
            </a:gs>
          </a:gsLst>
          <a:lin ang="18900000" scaled="0"/>
          <a:tileRect/>
        </a:gradFill>
        <a:ln w="3175">
          <a:noFill/>
        </a:ln>
        <a:effectLst/>
      </a:spPr>
      <a:bodyPr vert="horz" lIns="2103120" tIns="0" rIns="182880" bIns="45720" rtlCol="0" anchor="ctr"/>
      <a:lstStyle>
        <a:defPPr marL="342900">
          <a:lnSpc>
            <a:spcPts val="1720"/>
          </a:lnSpc>
          <a:buClr>
            <a:srgbClr val="FFFFFF"/>
          </a:buClr>
          <a:defRPr b="1" dirty="0" smtClean="0">
            <a:solidFill>
              <a:srgbClr val="FFFFFF"/>
            </a:solidFill>
            <a:cs typeface="Arial Unicode MS" pitchFamily="34" charset="-128"/>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solidFill>
              <a:schemeClr val="tx1"/>
            </a:solidFill>
            <a:latin typeface="+mn-lt"/>
          </a:defRPr>
        </a:defPPr>
      </a:lstStyle>
    </a:txDef>
  </a:objectDefaults>
  <a:extraClrSchemeLst>
    <a:extraClrScheme>
      <a:clrScheme name="DesignCA1 1">
        <a:dk1>
          <a:srgbClr val="000000"/>
        </a:dk1>
        <a:lt1>
          <a:srgbClr val="FFFFFF"/>
        </a:lt1>
        <a:dk2>
          <a:srgbClr val="19056E"/>
        </a:dk2>
        <a:lt2>
          <a:srgbClr val="0064AF"/>
        </a:lt2>
        <a:accent1>
          <a:srgbClr val="00B0CA"/>
        </a:accent1>
        <a:accent2>
          <a:srgbClr val="00694B"/>
        </a:accent2>
        <a:accent3>
          <a:srgbClr val="FFFFFF"/>
        </a:accent3>
        <a:accent4>
          <a:srgbClr val="000000"/>
        </a:accent4>
        <a:accent5>
          <a:srgbClr val="AAD4E1"/>
        </a:accent5>
        <a:accent6>
          <a:srgbClr val="005E43"/>
        </a:accent6>
        <a:hlink>
          <a:srgbClr val="3E0D53"/>
        </a:hlink>
        <a:folHlink>
          <a:srgbClr val="CD003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1953</Words>
  <Application>Microsoft Office PowerPoint</Application>
  <PresentationFormat>Bildschirmpräsentation (4:3)</PresentationFormat>
  <Paragraphs>477</Paragraphs>
  <Slides>56</Slides>
  <Notes>34</Notes>
  <HiddenSlides>41</HiddenSlides>
  <MMClips>0</MMClips>
  <ScaleCrop>false</ScaleCrop>
  <HeadingPairs>
    <vt:vector size="4" baseType="variant">
      <vt:variant>
        <vt:lpstr>Design</vt:lpstr>
      </vt:variant>
      <vt:variant>
        <vt:i4>2</vt:i4>
      </vt:variant>
      <vt:variant>
        <vt:lpstr>Folientitel</vt:lpstr>
      </vt:variant>
      <vt:variant>
        <vt:i4>56</vt:i4>
      </vt:variant>
    </vt:vector>
  </HeadingPairs>
  <TitlesOfParts>
    <vt:vector size="58" baseType="lpstr">
      <vt:lpstr>1_Standarddesign</vt:lpstr>
      <vt:lpstr>DesignCA1</vt:lpstr>
      <vt:lpstr>Migrieren von CA 2E nach CA Plex oder erweitern der existierenden 2E Applikationen mit modernen web-basierten Applikationen  </vt:lpstr>
      <vt:lpstr>Migrieren von CA 2E nach CA Plex…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Positionierung Tools4Plex-Suite</vt:lpstr>
      <vt:lpstr>PowerPoint-Präsentation</vt:lpstr>
      <vt:lpstr>PowerPoint-Präsentation</vt:lpstr>
      <vt:lpstr>PowerPoint-Präsentation</vt:lpstr>
      <vt:lpstr>Über Tools4Plex…</vt:lpstr>
      <vt:lpstr>Haupt-Prozesse  Menü PLEX  Create triples from Schema</vt:lpstr>
      <vt:lpstr>Haupt-Prozesse  Menü PLEX  Creating triples </vt:lpstr>
      <vt:lpstr>Über Tools4Plex…</vt:lpstr>
      <vt:lpstr>Über Tools4Plex…</vt:lpstr>
      <vt:lpstr>PowerPoint-Präsentation</vt:lpstr>
      <vt:lpstr>PowerPoint-Präsentation</vt:lpstr>
      <vt:lpstr>Hauptfunktionen  Die PlexBox  Create triples (Templates)</vt:lpstr>
      <vt:lpstr>PowerPoint-Präsentation</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PlexBox  Create triples (Templates)</vt:lpstr>
      <vt:lpstr>Hauptfunktionen  Die PlexXMLBox </vt:lpstr>
      <vt:lpstr>PlexXML… wie es begann</vt:lpstr>
      <vt:lpstr>PowerPoint-Präsentation</vt:lpstr>
      <vt:lpstr>PowerPoint-Präsentation</vt:lpstr>
      <vt:lpstr>PowerPoint-Präsentation</vt:lpstr>
      <vt:lpstr>PowerPoint-Präsentation</vt:lpstr>
      <vt:lpstr>Hauptfunktionen  Die PlexXMLBox  DialogBuilder</vt:lpstr>
      <vt:lpstr>PowerPoint-Präsentation</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Hauptfunktionen  Die PlexXMLBox </vt:lpstr>
      <vt:lpstr>Über Tools4Plex…</vt:lpstr>
      <vt:lpstr>Was kommt als Nächstea?</vt:lpstr>
      <vt:lpstr>PowerPoint-Präsentation</vt:lpstr>
      <vt:lpstr>Vorschau nächstes Release </vt:lpstr>
      <vt:lpstr>Possible platforms</vt:lpstr>
      <vt:lpstr>TE@MCONSULT Gruppe</vt:lpstr>
    </vt:vector>
  </TitlesOfParts>
  <Company>VR-Leasing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Tools4Plex for Plex2E</dc:title>
  <dc:creator>Axel Oberländer</dc:creator>
  <cp:lastModifiedBy>TVE</cp:lastModifiedBy>
  <cp:revision>433</cp:revision>
  <cp:lastPrinted>2012-10-26T10:40:09Z</cp:lastPrinted>
  <dcterms:created xsi:type="dcterms:W3CDTF">2008-04-24T09:12:38Z</dcterms:created>
  <dcterms:modified xsi:type="dcterms:W3CDTF">2014-05-26T10:36:37Z</dcterms:modified>
</cp:coreProperties>
</file>